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ags/tag1.xml" ContentType="application/vnd.openxmlformats-officedocument.presentationml.tags+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4.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7BBF598F_C8FCD23E.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xml" ContentType="application/vnd.openxmlformats-officedocument.presentationml.tags+xml"/>
  <Override PartName="/ppt/notesSlides/notesSlide16.xml" ContentType="application/vnd.openxmlformats-officedocument.presentationml.notesSlide+xml"/>
  <Override PartName="/ppt/tags/tag3.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51" r:id="rId4"/>
    <p:sldMasterId id="2147484650" r:id="rId5"/>
    <p:sldMasterId id="2147484656" r:id="rId6"/>
    <p:sldMasterId id="2147484728" r:id="rId7"/>
    <p:sldMasterId id="2147484760" r:id="rId8"/>
  </p:sldMasterIdLst>
  <p:notesMasterIdLst>
    <p:notesMasterId r:id="rId50"/>
  </p:notesMasterIdLst>
  <p:handoutMasterIdLst>
    <p:handoutMasterId r:id="rId51"/>
  </p:handoutMasterIdLst>
  <p:sldIdLst>
    <p:sldId id="2076138102" r:id="rId9"/>
    <p:sldId id="1602" r:id="rId10"/>
    <p:sldId id="2076137850" r:id="rId11"/>
    <p:sldId id="2076137861" r:id="rId12"/>
    <p:sldId id="2076137862" r:id="rId13"/>
    <p:sldId id="2076137865" r:id="rId14"/>
    <p:sldId id="2076137863" r:id="rId15"/>
    <p:sldId id="2076137864" r:id="rId16"/>
    <p:sldId id="2076137982" r:id="rId17"/>
    <p:sldId id="2076137983" r:id="rId18"/>
    <p:sldId id="2076137870" r:id="rId19"/>
    <p:sldId id="2076137871" r:id="rId20"/>
    <p:sldId id="2076137981" r:id="rId21"/>
    <p:sldId id="2076137984" r:id="rId22"/>
    <p:sldId id="2076138034" r:id="rId23"/>
    <p:sldId id="2076138103" r:id="rId24"/>
    <p:sldId id="2076137851" r:id="rId25"/>
    <p:sldId id="2076137909" r:id="rId26"/>
    <p:sldId id="2076137910" r:id="rId27"/>
    <p:sldId id="2076138015" r:id="rId28"/>
    <p:sldId id="4488" r:id="rId29"/>
    <p:sldId id="2076137002" r:id="rId30"/>
    <p:sldId id="9880" r:id="rId31"/>
    <p:sldId id="2076138026" r:id="rId32"/>
    <p:sldId id="2076138028" r:id="rId33"/>
    <p:sldId id="2076138016" r:id="rId34"/>
    <p:sldId id="2076138020" r:id="rId35"/>
    <p:sldId id="2076138021" r:id="rId36"/>
    <p:sldId id="2076138023" r:id="rId37"/>
    <p:sldId id="2076138024" r:id="rId38"/>
    <p:sldId id="2076138012" r:id="rId39"/>
    <p:sldId id="2076138017" r:id="rId40"/>
    <p:sldId id="2076137998" r:id="rId41"/>
    <p:sldId id="2076138000" r:id="rId42"/>
    <p:sldId id="2076136924" r:id="rId43"/>
    <p:sldId id="2076137872" r:id="rId44"/>
    <p:sldId id="2076138019" r:id="rId45"/>
    <p:sldId id="2076138032" r:id="rId46"/>
    <p:sldId id="1576" r:id="rId47"/>
    <p:sldId id="2076138008" r:id="rId48"/>
    <p:sldId id="2076138031" r:id="rId4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662A55AF-265B-42B3-9CB6-40C6288A9B30}">
          <p14:sldIdLst>
            <p14:sldId id="2076138102"/>
          </p14:sldIdLst>
        </p14:section>
        <p14:section name="Network" id="{8E0E1CAD-07C9-4484-BAA7-2B7E46A13A9D}">
          <p14:sldIdLst>
            <p14:sldId id="1602"/>
            <p14:sldId id="2076137850"/>
            <p14:sldId id="2076137861"/>
            <p14:sldId id="2076137862"/>
            <p14:sldId id="2076137865"/>
            <p14:sldId id="2076137863"/>
            <p14:sldId id="2076137864"/>
            <p14:sldId id="2076137982"/>
            <p14:sldId id="2076137983"/>
            <p14:sldId id="2076137870"/>
            <p14:sldId id="2076137871"/>
            <p14:sldId id="2076137981"/>
            <p14:sldId id="2076137984"/>
          </p14:sldIdLst>
        </p14:section>
        <p14:section name="Management" id="{08BAD365-4BDC-4AD6-B6D2-A447BAE54341}">
          <p14:sldIdLst>
            <p14:sldId id="2076138034"/>
            <p14:sldId id="2076138103"/>
            <p14:sldId id="2076137851"/>
            <p14:sldId id="2076137909"/>
            <p14:sldId id="2076137910"/>
            <p14:sldId id="2076138015"/>
            <p14:sldId id="4488"/>
            <p14:sldId id="2076137002"/>
            <p14:sldId id="9880"/>
            <p14:sldId id="2076138026"/>
            <p14:sldId id="2076138028"/>
            <p14:sldId id="2076138016"/>
            <p14:sldId id="2076138020"/>
            <p14:sldId id="2076138021"/>
            <p14:sldId id="2076138023"/>
            <p14:sldId id="2076138024"/>
            <p14:sldId id="2076138012"/>
            <p14:sldId id="2076138017"/>
            <p14:sldId id="2076137998"/>
            <p14:sldId id="2076138000"/>
            <p14:sldId id="2076136924"/>
            <p14:sldId id="2076137872"/>
            <p14:sldId id="2076138019"/>
            <p14:sldId id="2076138032"/>
            <p14:sldId id="1576"/>
            <p14:sldId id="2076138008"/>
            <p14:sldId id="207613803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04298CC-2BB7-D651-8DF9-AB35132B729E}" name="Sasa Naric" initials="SN" userId="S::sasanaric@microsoft.com::00dddb0f-7934-4c55-a52f-3d242e8e75f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78D6"/>
    <a:srgbClr val="0055AE"/>
    <a:srgbClr val="000000"/>
    <a:srgbClr val="FF9349"/>
    <a:srgbClr val="EBEBEB"/>
    <a:srgbClr val="FFFFFF"/>
    <a:srgbClr val="0078D4"/>
    <a:srgbClr val="3C3C41"/>
    <a:srgbClr val="1A1A1A"/>
    <a:srgbClr val="008272"/>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78099" autoAdjust="0"/>
  </p:normalViewPr>
  <p:slideViewPr>
    <p:cSldViewPr snapToGrid="0">
      <p:cViewPr varScale="1">
        <p:scale>
          <a:sx n="68" d="100"/>
          <a:sy n="68" d="100"/>
        </p:scale>
        <p:origin x="504" y="72"/>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0"/>
    </p:cViewPr>
  </p:sorterViewPr>
  <p:notesViewPr>
    <p:cSldViewPr snapToGrid="0" showGuides="1">
      <p:cViewPr varScale="1">
        <p:scale>
          <a:sx n="117" d="100"/>
          <a:sy n="117" d="100"/>
        </p:scale>
        <p:origin x="2888" y="17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presProps" Target="presProps.xml"/><Relationship Id="rId5" Type="http://schemas.openxmlformats.org/officeDocument/2006/relationships/slideMaster" Target="slideMasters/slideMaster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microsoft.com/office/2018/10/relationships/authors" Target="author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commentAuthors" Target="commentAuthors.xml"/></Relationships>
</file>

<file path=ppt/comments/modernComment_7BBF598F_C8FCD23E.xml><?xml version="1.0" encoding="utf-8"?>
<p188:cmLst xmlns:a="http://schemas.openxmlformats.org/drawingml/2006/main" xmlns:r="http://schemas.openxmlformats.org/officeDocument/2006/relationships" xmlns:p188="http://schemas.microsoft.com/office/powerpoint/2018/8/main">
  <p188:cm id="{14C7B24F-0275-4704-B83A-C0DEBBF41462}" authorId="{904298CC-2BB7-D651-8DF9-AB35132B729E}" created="2021-01-12T15:04:51.009">
    <pc:sldMkLst xmlns:pc="http://schemas.microsoft.com/office/powerpoint/2013/main/command">
      <pc:docMk/>
      <pc:sldMk cId="3372012094" sldId="2076137871"/>
    </pc:sldMkLst>
    <p188:replyLst/>
    <p188:txBody>
      <a:bodyPr/>
      <a:lstStyle/>
      <a:p>
        <a:r>
          <a:rPr lang="en-GB"/>
          <a:t>MACsec is disabled on ExpressRoute Direct ports by default. You bring your own MACsec key for encryption and store it in Azure Key Vault. You decide when to rotate the key.</a:t>
        </a:r>
      </a:p>
    </p188:txBody>
  </p188:cm>
  <p188:cm id="{045A39D4-8B94-4AEE-BFC3-3E5A967BC48F}" authorId="{904298CC-2BB7-D651-8DF9-AB35132B729E}" created="2021-01-12T15:06:40.957">
    <pc:sldMkLst xmlns:pc="http://schemas.microsoft.com/office/powerpoint/2013/main/command">
      <pc:docMk/>
      <pc:sldMk cId="3372012094" sldId="2076137871"/>
    </pc:sldMkLst>
    <p188:txBody>
      <a:bodyPr/>
      <a:lstStyle/>
      <a:p>
        <a:r>
          <a:rPr lang="en-GB"/>
          <a:t>MACsec is available on ExpressRoute Direct only. 
Once MACsec is enabled all network control traffic, for example, the BGP data traffic, and customer data traffic are encrypted.</a:t>
        </a:r>
      </a:p>
    </p188:txBody>
  </p188:cm>
  <p188:cm id="{3075A384-1403-4766-AAFF-F1A887A2B302}" authorId="{904298CC-2BB7-D651-8DF9-AB35132B729E}" created="2021-01-12T15:07:54.468">
    <pc:sldMkLst xmlns:pc="http://schemas.microsoft.com/office/powerpoint/2013/main/command">
      <pc:docMk/>
      <pc:sldMk cId="3372012094" sldId="2076137871"/>
    </pc:sldMkLst>
    <p188:txBody>
      <a:bodyPr/>
      <a:lstStyle/>
      <a:p>
        <a:r>
          <a:rPr lang="en-GB"/>
          <a:t>MACsec secures the physical connections between you and Microsoft. IPsec secures the end-to-end connection between you and your virtual networks on Azure. You can enable them independently.</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9/27/2021 12:59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9/27/2021 12:56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microsoft.com/en-us/azure/security-center/security-center-os-coverage" TargetMode="External"/><Relationship Id="rId2" Type="http://schemas.openxmlformats.org/officeDocument/2006/relationships/slide" Target="../slides/slide35.xml"/><Relationship Id="rId1" Type="http://schemas.openxmlformats.org/officeDocument/2006/relationships/notesMaster" Target="../notesMasters/notesMaster1.xml"/><Relationship Id="rId5" Type="http://schemas.openxmlformats.org/officeDocument/2006/relationships/hyperlink" Target="https://docs.microsoft.com/en-us/azure/sentinel/connect-azure-security-center" TargetMode="External"/><Relationship Id="rId4" Type="http://schemas.openxmlformats.org/officeDocument/2006/relationships/hyperlink" Target="http://aka.ms/azuresentinel"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azure/governance/policy/concepts/effects"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a:t>
            </a:fld>
            <a:endParaRPr lang="en-US"/>
          </a:p>
        </p:txBody>
      </p:sp>
    </p:spTree>
    <p:extLst>
      <p:ext uri="{BB962C8B-B14F-4D97-AF65-F5344CB8AC3E}">
        <p14:creationId xmlns:p14="http://schemas.microsoft.com/office/powerpoint/2010/main" val="32117164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12</a:t>
            </a:fld>
            <a:endParaRPr lang="en-US"/>
          </a:p>
        </p:txBody>
      </p:sp>
    </p:spTree>
    <p:extLst>
      <p:ext uri="{BB962C8B-B14F-4D97-AF65-F5344CB8AC3E}">
        <p14:creationId xmlns:p14="http://schemas.microsoft.com/office/powerpoint/2010/main" val="4009252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13</a:t>
            </a:fld>
            <a:endParaRPr lang="en-US"/>
          </a:p>
        </p:txBody>
      </p:sp>
    </p:spTree>
    <p:extLst>
      <p:ext uri="{BB962C8B-B14F-4D97-AF65-F5344CB8AC3E}">
        <p14:creationId xmlns:p14="http://schemas.microsoft.com/office/powerpoint/2010/main" val="27750515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14</a:t>
            </a:fld>
            <a:endParaRPr lang="en-US"/>
          </a:p>
        </p:txBody>
      </p:sp>
    </p:spTree>
    <p:extLst>
      <p:ext uri="{BB962C8B-B14F-4D97-AF65-F5344CB8AC3E}">
        <p14:creationId xmlns:p14="http://schemas.microsoft.com/office/powerpoint/2010/main" val="2525358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Maria</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8952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900">
                <a:latin typeface="Segoe UI" panose="020B0502040204020203" pitchFamily="34" charset="0"/>
                <a:cs typeface="Segoe UI" panose="020B0502040204020203" pitchFamily="34" charset="0"/>
              </a:rPr>
              <a:t>Maria</a:t>
            </a:r>
          </a:p>
          <a:p>
            <a:pPr lvl="0"/>
            <a:endParaRPr lang="en-GB" sz="900">
              <a:latin typeface="Segoe UI" panose="020B0502040204020203" pitchFamily="34" charset="0"/>
              <a:cs typeface="Segoe UI" panose="020B0502040204020203" pitchFamily="34" charset="0"/>
            </a:endParaRPr>
          </a:p>
          <a:p>
            <a:r>
              <a:rPr lang="de-DE" b="0" i="0">
                <a:solidFill>
                  <a:srgbClr val="171717"/>
                </a:solidFill>
                <a:effectLst/>
                <a:latin typeface="Segoe UI" panose="020B0502040204020203" pitchFamily="34" charset="0"/>
              </a:rPr>
              <a:t>Wie erreichen zentralisierter Verwaltung und Überwachung auf Plattformebene im laufenden Betrieb</a:t>
            </a:r>
          </a:p>
          <a:p>
            <a:r>
              <a:rPr lang="de-DE" b="0" i="0">
                <a:solidFill>
                  <a:srgbClr val="171717"/>
                </a:solidFill>
                <a:effectLst/>
                <a:latin typeface="Segoe UI" panose="020B0502040204020203" pitchFamily="34" charset="0"/>
              </a:rPr>
              <a:t>wichtige Empfehlungen für zentrale Teams, informationen die sie brauchen und sicherstellen, dass vorgaben eingehalten werden</a:t>
            </a:r>
            <a:endParaRPr lang="de-DE"/>
          </a:p>
          <a:p>
            <a:endParaRPr lang="en-GB"/>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9/27/2021 1:16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08511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Maria</a:t>
            </a:r>
          </a:p>
          <a:p>
            <a:endParaRPr lang="en-US" b="1"/>
          </a:p>
          <a:p>
            <a:r>
              <a:rPr lang="en-US" b="1"/>
              <a:t>Management subscription </a:t>
            </a:r>
            <a:r>
              <a:rPr lang="en-US" b="1" err="1"/>
              <a:t>mit</a:t>
            </a:r>
            <a:r>
              <a:rPr lang="en-US" b="1"/>
              <a:t> </a:t>
            </a:r>
            <a:r>
              <a:rPr lang="en-US" b="1" err="1"/>
              <a:t>zentralen</a:t>
            </a:r>
            <a:r>
              <a:rPr lang="en-US" b="1"/>
              <a:t> </a:t>
            </a:r>
            <a:r>
              <a:rPr lang="en-US" b="1" err="1"/>
              <a:t>funktionalitäten</a:t>
            </a:r>
            <a:r>
              <a:rPr lang="en-US" b="1"/>
              <a:t> </a:t>
            </a:r>
            <a:r>
              <a:rPr lang="en-US" b="1" err="1"/>
              <a:t>gebündelt</a:t>
            </a:r>
            <a:r>
              <a:rPr lang="en-US" b="1"/>
              <a:t> </a:t>
            </a:r>
            <a:r>
              <a:rPr lang="en-US" b="1" err="1"/>
              <a:t>zur</a:t>
            </a:r>
            <a:r>
              <a:rPr lang="en-US" b="1"/>
              <a:t> </a:t>
            </a:r>
            <a:r>
              <a:rPr lang="en-US" b="1" err="1"/>
              <a:t>verfügung</a:t>
            </a:r>
            <a:r>
              <a:rPr lang="en-US" b="1"/>
              <a:t> </a:t>
            </a:r>
            <a:r>
              <a:rPr lang="en-US" b="1" err="1"/>
              <a:t>zur</a:t>
            </a:r>
            <a:r>
              <a:rPr lang="en-US" b="1"/>
              <a:t> </a:t>
            </a:r>
            <a:r>
              <a:rPr lang="en-US" b="1" err="1"/>
              <a:t>stellen</a:t>
            </a:r>
            <a:endParaRPr lang="en-US" b="1"/>
          </a:p>
          <a:p>
            <a:r>
              <a:rPr lang="en-US" b="1" err="1"/>
              <a:t>Greift</a:t>
            </a:r>
            <a:r>
              <a:rPr lang="en-US" b="1"/>
              <a:t> auf </a:t>
            </a:r>
            <a:r>
              <a:rPr lang="en-US" b="0"/>
              <a:t>native Azure </a:t>
            </a:r>
            <a:r>
              <a:rPr lang="en-US" b="0" err="1"/>
              <a:t>funktionalitäten</a:t>
            </a:r>
            <a:r>
              <a:rPr lang="en-US" b="0"/>
              <a:t> </a:t>
            </a:r>
            <a:r>
              <a:rPr lang="en-US" b="0" err="1"/>
              <a:t>zurück</a:t>
            </a:r>
            <a:endParaRPr lang="en-US" b="0"/>
          </a:p>
          <a:p>
            <a:r>
              <a:rPr lang="en-US" b="0" err="1"/>
              <a:t>Sicherlich</a:t>
            </a:r>
            <a:r>
              <a:rPr lang="en-US" b="0"/>
              <a:t> design </a:t>
            </a:r>
            <a:r>
              <a:rPr lang="en-US" b="0" err="1"/>
              <a:t>anforderungen</a:t>
            </a:r>
            <a:r>
              <a:rPr lang="en-US" b="0"/>
              <a:t> die 3 </a:t>
            </a:r>
            <a:r>
              <a:rPr lang="en-US" b="0" err="1"/>
              <a:t>anbieter</a:t>
            </a:r>
            <a:r>
              <a:rPr lang="en-US" b="0"/>
              <a:t> </a:t>
            </a:r>
            <a:r>
              <a:rPr lang="en-US" b="0" err="1"/>
              <a:t>oder</a:t>
            </a:r>
            <a:r>
              <a:rPr lang="en-US" b="0"/>
              <a:t> </a:t>
            </a:r>
            <a:r>
              <a:rPr lang="en-US" b="0" err="1"/>
              <a:t>andere</a:t>
            </a:r>
            <a:r>
              <a:rPr lang="en-US" b="0"/>
              <a:t> </a:t>
            </a:r>
            <a:r>
              <a:rPr lang="en-US" b="0" err="1"/>
              <a:t>lösungen</a:t>
            </a:r>
            <a:r>
              <a:rPr lang="en-US" b="0"/>
              <a:t> </a:t>
            </a:r>
            <a:r>
              <a:rPr lang="en-US" b="0" err="1"/>
              <a:t>mit</a:t>
            </a:r>
            <a:r>
              <a:rPr lang="en-US" b="0"/>
              <a:t> </a:t>
            </a:r>
            <a:r>
              <a:rPr lang="en-US" b="0" err="1"/>
              <a:t>sich</a:t>
            </a:r>
            <a:r>
              <a:rPr lang="en-US" b="0"/>
              <a:t> </a:t>
            </a:r>
            <a:r>
              <a:rPr lang="en-US" b="0" err="1"/>
              <a:t>bringen</a:t>
            </a:r>
            <a:r>
              <a:rPr lang="en-US" b="0"/>
              <a:t>, </a:t>
            </a:r>
            <a:r>
              <a:rPr lang="en-US" b="0" err="1"/>
              <a:t>aber</a:t>
            </a:r>
            <a:r>
              <a:rPr lang="en-US" b="0"/>
              <a:t> </a:t>
            </a:r>
            <a:r>
              <a:rPr lang="en-US" b="0" err="1"/>
              <a:t>wir</a:t>
            </a:r>
            <a:r>
              <a:rPr lang="en-US" b="0"/>
              <a:t> </a:t>
            </a:r>
            <a:r>
              <a:rPr lang="en-US" b="0" err="1"/>
              <a:t>fokussieren</a:t>
            </a:r>
            <a:r>
              <a:rPr lang="en-US" b="0"/>
              <a:t> </a:t>
            </a:r>
            <a:r>
              <a:rPr lang="en-US" b="0" err="1"/>
              <a:t>uns</a:t>
            </a:r>
            <a:r>
              <a:rPr lang="en-US" b="0"/>
              <a:t> auf die azure </a:t>
            </a:r>
            <a:r>
              <a:rPr lang="en-US" b="0" err="1"/>
              <a:t>werkzeuge</a:t>
            </a:r>
            <a:endParaRPr lang="en-US" b="0"/>
          </a:p>
          <a:p>
            <a:endParaRPr lang="en-US" b="0"/>
          </a:p>
          <a:p>
            <a:r>
              <a:rPr lang="en-US" b="1" err="1"/>
              <a:t>Viele</a:t>
            </a:r>
            <a:r>
              <a:rPr lang="en-US" b="1"/>
              <a:t> der </a:t>
            </a:r>
            <a:r>
              <a:rPr lang="en-US" b="1" err="1"/>
              <a:t>Themen</a:t>
            </a:r>
            <a:r>
              <a:rPr lang="en-US" b="1"/>
              <a:t> </a:t>
            </a:r>
            <a:r>
              <a:rPr lang="en-US" b="1" err="1"/>
              <a:t>haben</a:t>
            </a:r>
            <a:r>
              <a:rPr lang="en-US" b="1"/>
              <a:t> </a:t>
            </a:r>
            <a:r>
              <a:rPr lang="en-US" b="1" err="1"/>
              <a:t>sie</a:t>
            </a:r>
            <a:r>
              <a:rPr lang="en-US" b="1"/>
              <a:t> </a:t>
            </a:r>
            <a:r>
              <a:rPr lang="en-US" b="1" err="1"/>
              <a:t>schon</a:t>
            </a:r>
            <a:r>
              <a:rPr lang="en-US" b="1"/>
              <a:t> </a:t>
            </a:r>
            <a:r>
              <a:rPr lang="en-US" b="1" err="1"/>
              <a:t>gehört</a:t>
            </a:r>
            <a:r>
              <a:rPr lang="en-US" b="1"/>
              <a:t>:</a:t>
            </a:r>
          </a:p>
          <a:p>
            <a:r>
              <a:rPr lang="en-US" b="1"/>
              <a:t>Role Entitlement – </a:t>
            </a:r>
            <a:r>
              <a:rPr lang="en-US" b="1" err="1"/>
              <a:t>granulare</a:t>
            </a:r>
            <a:r>
              <a:rPr lang="en-US" b="1"/>
              <a:t> </a:t>
            </a:r>
            <a:r>
              <a:rPr lang="en-US" b="1" err="1"/>
              <a:t>rechte</a:t>
            </a:r>
            <a:r>
              <a:rPr lang="en-US" b="1"/>
              <a:t> </a:t>
            </a:r>
            <a:r>
              <a:rPr lang="en-US" b="1" err="1"/>
              <a:t>vergabe</a:t>
            </a:r>
            <a:r>
              <a:rPr lang="en-US" b="1"/>
              <a:t>, </a:t>
            </a:r>
            <a:r>
              <a:rPr lang="en-US" b="1" err="1"/>
              <a:t>zugang</a:t>
            </a:r>
            <a:r>
              <a:rPr lang="en-US" b="1"/>
              <a:t> </a:t>
            </a:r>
            <a:r>
              <a:rPr lang="en-US" b="1" err="1"/>
              <a:t>für</a:t>
            </a:r>
            <a:r>
              <a:rPr lang="en-US" b="1"/>
              <a:t> die </a:t>
            </a:r>
            <a:r>
              <a:rPr lang="en-US" b="1" err="1"/>
              <a:t>richtige</a:t>
            </a:r>
            <a:r>
              <a:rPr lang="en-US" b="1"/>
              <a:t> person auf dem </a:t>
            </a:r>
            <a:r>
              <a:rPr lang="en-US" b="1" err="1"/>
              <a:t>richtigen</a:t>
            </a:r>
            <a:r>
              <a:rPr lang="en-US" b="1"/>
              <a:t> scope – identity</a:t>
            </a:r>
          </a:p>
          <a:p>
            <a:r>
              <a:rPr lang="en-US" b="1"/>
              <a:t>In </a:t>
            </a:r>
            <a:r>
              <a:rPr lang="en-US" b="1" err="1"/>
              <a:t>diesem</a:t>
            </a:r>
            <a:r>
              <a:rPr lang="en-US" b="1"/>
              <a:t> </a:t>
            </a:r>
            <a:r>
              <a:rPr lang="en-US" b="1" err="1"/>
              <a:t>rahmen</a:t>
            </a:r>
            <a:r>
              <a:rPr lang="en-US" b="1"/>
              <a:t> – centrale it </a:t>
            </a:r>
            <a:r>
              <a:rPr lang="en-US" b="1" err="1"/>
              <a:t>visibilität</a:t>
            </a:r>
            <a:r>
              <a:rPr lang="en-US" b="1"/>
              <a:t> auf die platform </a:t>
            </a:r>
            <a:r>
              <a:rPr lang="en-US" b="1" err="1"/>
              <a:t>haben</a:t>
            </a:r>
            <a:r>
              <a:rPr lang="en-US" b="1"/>
              <a:t>, </a:t>
            </a:r>
            <a:r>
              <a:rPr lang="en-US" b="1" err="1"/>
              <a:t>sprich</a:t>
            </a:r>
            <a:r>
              <a:rPr lang="en-US" b="1"/>
              <a:t> logs, patching status und security alerts</a:t>
            </a:r>
            <a:endParaRPr lang="en-US" b="0"/>
          </a:p>
          <a:p>
            <a:pPr lvl="0"/>
            <a:endParaRPr lang="en-US" b="1"/>
          </a:p>
          <a:p>
            <a:pPr lvl="0"/>
            <a:r>
              <a:rPr lang="en-US" b="1"/>
              <a:t>Policy Assignment </a:t>
            </a:r>
            <a:r>
              <a:rPr lang="en-US" b="1" err="1"/>
              <a:t>wurde</a:t>
            </a:r>
            <a:r>
              <a:rPr lang="en-US" b="1"/>
              <a:t> in management group und subscription slot </a:t>
            </a:r>
            <a:r>
              <a:rPr lang="en-US" b="1" err="1"/>
              <a:t>besprochen</a:t>
            </a:r>
            <a:r>
              <a:rPr lang="en-US" b="1"/>
              <a:t>, </a:t>
            </a:r>
            <a:r>
              <a:rPr lang="en-US" b="1" err="1"/>
              <a:t>aber</a:t>
            </a:r>
            <a:r>
              <a:rPr lang="en-US" b="1"/>
              <a:t> </a:t>
            </a:r>
            <a:r>
              <a:rPr lang="en-US" b="1" err="1"/>
              <a:t>auch</a:t>
            </a:r>
            <a:r>
              <a:rPr lang="en-US" b="1"/>
              <a:t> </a:t>
            </a:r>
            <a:r>
              <a:rPr lang="en-US" b="1" err="1"/>
              <a:t>heute</a:t>
            </a:r>
            <a:r>
              <a:rPr lang="en-US" b="1"/>
              <a:t> warden </a:t>
            </a:r>
            <a:r>
              <a:rPr lang="en-US" b="1" err="1"/>
              <a:t>wir</a:t>
            </a:r>
            <a:r>
              <a:rPr lang="en-US" b="1"/>
              <a:t> </a:t>
            </a:r>
            <a:r>
              <a:rPr lang="en-US" b="1" err="1"/>
              <a:t>noch</a:t>
            </a:r>
            <a:r>
              <a:rPr lang="en-US" b="1"/>
              <a:t> </a:t>
            </a:r>
            <a:r>
              <a:rPr lang="en-US" b="1" err="1"/>
              <a:t>einmal</a:t>
            </a:r>
            <a:r>
              <a:rPr lang="en-US" b="1"/>
              <a:t> auf das </a:t>
            </a:r>
            <a:r>
              <a:rPr lang="en-US" b="1" err="1"/>
              <a:t>thema</a:t>
            </a:r>
            <a:r>
              <a:rPr lang="en-US" b="1"/>
              <a:t> </a:t>
            </a:r>
            <a:r>
              <a:rPr lang="en-US" b="1" err="1"/>
              <a:t>eingehen</a:t>
            </a:r>
            <a:r>
              <a:rPr lang="en-US" b="1"/>
              <a:t> um </a:t>
            </a:r>
            <a:r>
              <a:rPr lang="en-US" b="1" err="1"/>
              <a:t>sicherzustellen</a:t>
            </a:r>
            <a:r>
              <a:rPr lang="en-US" b="1"/>
              <a:t>, das </a:t>
            </a:r>
            <a:r>
              <a:rPr lang="en-US" b="1" err="1"/>
              <a:t>ein</a:t>
            </a:r>
            <a:r>
              <a:rPr lang="en-US" b="1"/>
              <a:t> </a:t>
            </a:r>
            <a:r>
              <a:rPr lang="en-US" b="1" err="1"/>
              <a:t>ganzheitliches</a:t>
            </a:r>
            <a:r>
              <a:rPr lang="en-US" b="1"/>
              <a:t> monitoring und management </a:t>
            </a:r>
            <a:r>
              <a:rPr lang="en-US" b="1" err="1"/>
              <a:t>durch</a:t>
            </a:r>
            <a:r>
              <a:rPr lang="en-US" b="1"/>
              <a:t> centrale it </a:t>
            </a:r>
            <a:r>
              <a:rPr lang="en-US" b="1" err="1"/>
              <a:t>gewährleistet</a:t>
            </a:r>
            <a:r>
              <a:rPr lang="en-US" b="1"/>
              <a:t> </a:t>
            </a:r>
            <a:r>
              <a:rPr lang="en-US" b="1" err="1"/>
              <a:t>ist</a:t>
            </a:r>
            <a:endParaRPr lang="en-US" b="1"/>
          </a:p>
          <a:p>
            <a:pPr lvl="0"/>
            <a:endParaRPr lang="en-US" b="1"/>
          </a:p>
          <a:p>
            <a:pPr lvl="0"/>
            <a:r>
              <a:rPr lang="en-US" b="1" err="1"/>
              <a:t>Inhaltlich</a:t>
            </a:r>
            <a:r>
              <a:rPr lang="en-US" b="1"/>
              <a:t> </a:t>
            </a:r>
            <a:r>
              <a:rPr lang="en-US" b="1" err="1"/>
              <a:t>einsteigen</a:t>
            </a:r>
            <a:r>
              <a:rPr lang="en-US" b="1"/>
              <a:t> </a:t>
            </a:r>
            <a:r>
              <a:rPr lang="en-US" b="1" err="1"/>
              <a:t>mit</a:t>
            </a:r>
            <a:r>
              <a:rPr lang="en-US" b="1"/>
              <a:t> </a:t>
            </a:r>
            <a:r>
              <a:rPr lang="en-US" b="1" err="1"/>
              <a:t>einem</a:t>
            </a:r>
            <a:r>
              <a:rPr lang="en-US" b="1"/>
              <a:t> der </a:t>
            </a:r>
            <a:r>
              <a:rPr lang="en-US" b="1" err="1"/>
              <a:t>wichtigsten</a:t>
            </a:r>
            <a:r>
              <a:rPr lang="en-US" b="1"/>
              <a:t> </a:t>
            </a:r>
            <a:r>
              <a:rPr lang="en-US" b="1" err="1"/>
              <a:t>werkzeuge</a:t>
            </a:r>
            <a:r>
              <a:rPr lang="en-US" b="1"/>
              <a:t> </a:t>
            </a:r>
            <a:r>
              <a:rPr lang="en-US" b="1" err="1"/>
              <a:t>rund</a:t>
            </a:r>
            <a:r>
              <a:rPr lang="en-US" b="1"/>
              <a:t> ums </a:t>
            </a:r>
            <a:r>
              <a:rPr lang="en-US" b="1" err="1"/>
              <a:t>thema</a:t>
            </a:r>
            <a:r>
              <a:rPr lang="en-US" b="1"/>
              <a:t> monitoring: Azure monitor</a:t>
            </a:r>
          </a:p>
          <a:p>
            <a:pPr lvl="0"/>
            <a:endParaRPr lang="en-US" b="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2331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Document the customers decisions based on Enterprise-scale considerations and recommendations within each template.</a:t>
            </a:r>
          </a:p>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03990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Document the customers decisions based on Enterprise-scale considerations and recommendations within each template.</a:t>
            </a:r>
          </a:p>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681796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de-DE"/>
              <a:t>Maria</a:t>
            </a:r>
          </a:p>
          <a:p>
            <a:endParaRPr lang="de-DE"/>
          </a:p>
          <a:p>
            <a:r>
              <a:rPr lang="de-DE"/>
              <a:t>Azure Monitor ist das Werkzeug zum Sammeln und Umgang mit Monitoring daten – was bedeutet das</a:t>
            </a:r>
          </a:p>
          <a:p>
            <a:endParaRPr lang="de-DE"/>
          </a:p>
          <a:p>
            <a:pPr marL="1085850" lvl="2" indent="-171450">
              <a:buFont typeface="Arial" panose="020B0604020202020204" pitchFamily="34" charset="0"/>
              <a:buChar char="•"/>
            </a:pPr>
            <a:endParaRPr lang="en-US" b="0"/>
          </a:p>
          <a:p>
            <a:pPr marL="1085850" lvl="2" indent="-171450">
              <a:buFont typeface="Arial" panose="020B0604020202020204" pitchFamily="34" charset="0"/>
              <a:buChar char="•"/>
            </a:pPr>
            <a:endParaRPr lang="en-US" b="0"/>
          </a:p>
          <a:p>
            <a:pPr marL="628650" lvl="1" indent="-171450">
              <a:buFont typeface="Arial" panose="020B0604020202020204" pitchFamily="34" charset="0"/>
              <a:buChar char="•"/>
            </a:pPr>
            <a:endParaRPr lang="en-US" b="0"/>
          </a:p>
          <a:p>
            <a:pPr marL="457200" lvl="1" indent="0">
              <a:buFont typeface="Arial" panose="020B0604020202020204" pitchFamily="34" charset="0"/>
              <a:buNone/>
            </a:pPr>
            <a:endParaRPr lang="en-US" b="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03125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Maria</a:t>
            </a:r>
          </a:p>
          <a:p>
            <a:pPr algn="l">
              <a:buFont typeface="Arial" panose="020B0604020202020204" pitchFamily="34" charset="0"/>
              <a:buNone/>
            </a:pPr>
            <a:r>
              <a:rPr lang="de-DE" b="0" i="0">
                <a:solidFill>
                  <a:srgbClr val="171717"/>
                </a:solidFill>
                <a:effectLst/>
                <a:latin typeface="Segoe UI" panose="020B0502040204020203" pitchFamily="34" charset="0"/>
              </a:rPr>
              <a:t>Retention Azure Monitor Logs beträgt 30 Tage max 2 Jahre, Azure AD-Berichte (Premium) beträgt 30 Tage, Azure-Diagnosedienst beträgt 90 Tage.</a:t>
            </a:r>
          </a:p>
          <a:p>
            <a:endParaRPr lang="en-US"/>
          </a:p>
          <a:p>
            <a:r>
              <a:rPr lang="en-US"/>
              <a:t>Wie </a:t>
            </a:r>
            <a:r>
              <a:rPr lang="en-US" err="1"/>
              <a:t>ist</a:t>
            </a:r>
            <a:r>
              <a:rPr lang="en-US"/>
              <a:t> das </a:t>
            </a:r>
            <a:r>
              <a:rPr lang="en-US" err="1"/>
              <a:t>ganze</a:t>
            </a:r>
            <a:r>
              <a:rPr lang="en-US"/>
              <a:t> </a:t>
            </a:r>
            <a:r>
              <a:rPr lang="en-US" err="1"/>
              <a:t>konzeptionell</a:t>
            </a:r>
            <a:r>
              <a:rPr lang="en-US"/>
              <a:t> </a:t>
            </a:r>
            <a:r>
              <a:rPr lang="en-US" err="1"/>
              <a:t>aufgebaut</a:t>
            </a:r>
            <a:r>
              <a:rPr lang="en-US"/>
              <a:t> – links die </a:t>
            </a:r>
            <a:r>
              <a:rPr lang="en-US" err="1"/>
              <a:t>daten</a:t>
            </a:r>
            <a:r>
              <a:rPr lang="en-US"/>
              <a:t> </a:t>
            </a:r>
            <a:r>
              <a:rPr lang="en-US" err="1"/>
              <a:t>quellen</a:t>
            </a:r>
            <a:r>
              <a:rPr lang="en-US"/>
              <a:t>, </a:t>
            </a:r>
            <a:r>
              <a:rPr lang="en-US" err="1"/>
              <a:t>beispielsweise</a:t>
            </a:r>
            <a:r>
              <a:rPr lang="en-US"/>
              <a:t> </a:t>
            </a:r>
            <a:r>
              <a:rPr lang="en-US" err="1"/>
              <a:t>resourcen</a:t>
            </a:r>
            <a:r>
              <a:rPr lang="en-US"/>
              <a:t> </a:t>
            </a:r>
            <a:r>
              <a:rPr lang="en-US" err="1"/>
              <a:t>informationen</a:t>
            </a:r>
            <a:r>
              <a:rPr lang="en-US"/>
              <a:t> </a:t>
            </a:r>
            <a:r>
              <a:rPr lang="en-US" err="1"/>
              <a:t>wie</a:t>
            </a:r>
            <a:r>
              <a:rPr lang="en-US"/>
              <a:t> service health </a:t>
            </a:r>
            <a:r>
              <a:rPr lang="en-US" err="1"/>
              <a:t>oder</a:t>
            </a:r>
            <a:r>
              <a:rPr lang="en-US"/>
              <a:t> activity logs </a:t>
            </a:r>
            <a:r>
              <a:rPr lang="en-US" err="1"/>
              <a:t>für</a:t>
            </a:r>
            <a:r>
              <a:rPr lang="en-US"/>
              <a:t> die </a:t>
            </a:r>
            <a:r>
              <a:rPr lang="en-US" err="1"/>
              <a:t>änderungen</a:t>
            </a:r>
            <a:r>
              <a:rPr lang="en-US"/>
              <a:t> an </a:t>
            </a:r>
            <a:r>
              <a:rPr lang="en-US" err="1"/>
              <a:t>ihren</a:t>
            </a:r>
            <a:r>
              <a:rPr lang="en-US"/>
              <a:t> </a:t>
            </a:r>
            <a:r>
              <a:rPr lang="en-US" err="1"/>
              <a:t>resourcen</a:t>
            </a:r>
            <a:r>
              <a:rPr lang="en-US"/>
              <a:t> </a:t>
            </a:r>
          </a:p>
          <a:p>
            <a:r>
              <a:rPr lang="en-US"/>
              <a:t>2 </a:t>
            </a:r>
            <a:r>
              <a:rPr lang="en-US" err="1"/>
              <a:t>arten</a:t>
            </a:r>
            <a:r>
              <a:rPr lang="en-US"/>
              <a:t> </a:t>
            </a:r>
            <a:r>
              <a:rPr lang="en-US" err="1"/>
              <a:t>daten</a:t>
            </a:r>
            <a:r>
              <a:rPr lang="en-US"/>
              <a:t> metric also </a:t>
            </a:r>
            <a:r>
              <a:rPr lang="en-US" err="1"/>
              <a:t>numerisch</a:t>
            </a:r>
            <a:r>
              <a:rPr lang="en-US"/>
              <a:t> </a:t>
            </a:r>
            <a:r>
              <a:rPr lang="en-US" err="1"/>
              <a:t>cpu</a:t>
            </a:r>
            <a:r>
              <a:rPr lang="en-US"/>
              <a:t> </a:t>
            </a:r>
            <a:r>
              <a:rPr lang="en-US" err="1"/>
              <a:t>auslastung</a:t>
            </a:r>
            <a:r>
              <a:rPr lang="en-US"/>
              <a:t> und logs </a:t>
            </a:r>
            <a:r>
              <a:rPr lang="de-DE" b="0" i="0">
                <a:solidFill>
                  <a:srgbClr val="171717"/>
                </a:solidFill>
                <a:effectLst/>
                <a:latin typeface="Segoe UI" panose="020B0502040204020203" pitchFamily="34" charset="0"/>
              </a:rPr>
              <a:t>Protokolldaten zum beispiel wenn ein fehler aufgetreten ist</a:t>
            </a:r>
            <a:endParaRPr lang="en-US" b="0" i="0">
              <a:solidFill>
                <a:srgbClr val="171717"/>
              </a:solidFill>
              <a:effectLst/>
              <a:latin typeface="Segoe UI" panose="020B0502040204020203" pitchFamily="34" charset="0"/>
            </a:endParaRPr>
          </a:p>
          <a:p>
            <a:endParaRPr lang="en-US" b="0" i="0">
              <a:solidFill>
                <a:srgbClr val="171717"/>
              </a:solidFill>
              <a:effectLst/>
              <a:latin typeface="Segoe UI" panose="020B0502040204020203" pitchFamily="34" charset="0"/>
            </a:endParaRPr>
          </a:p>
          <a:p>
            <a:r>
              <a:rPr lang="en-US" b="0" i="0" err="1">
                <a:solidFill>
                  <a:srgbClr val="171717"/>
                </a:solidFill>
                <a:effectLst/>
                <a:latin typeface="Segoe UI" panose="020B0502040204020203" pitchFamily="34" charset="0"/>
              </a:rPr>
              <a:t>Wir</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sprechen</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gleich</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auch</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nochmal</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darüber</a:t>
            </a:r>
            <a:r>
              <a:rPr lang="en-US" b="0" i="0">
                <a:solidFill>
                  <a:srgbClr val="171717"/>
                </a:solidFill>
                <a:effectLst/>
                <a:latin typeface="Segoe UI" panose="020B0502040204020203" pitchFamily="34" charset="0"/>
              </a:rPr>
              <a:t> wo </a:t>
            </a:r>
            <a:r>
              <a:rPr lang="en-US" b="0" i="0" err="1">
                <a:solidFill>
                  <a:srgbClr val="171717"/>
                </a:solidFill>
                <a:effectLst/>
                <a:latin typeface="Segoe UI" panose="020B0502040204020203" pitchFamily="34" charset="0"/>
              </a:rPr>
              <a:t>diese</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daten</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abgelegt</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werden</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aber</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durch</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verarbeitung</a:t>
            </a:r>
            <a:r>
              <a:rPr lang="en-US" b="0" i="0">
                <a:solidFill>
                  <a:srgbClr val="171717"/>
                </a:solidFill>
                <a:effectLst/>
                <a:latin typeface="Segoe UI" panose="020B0502040204020203" pitchFamily="34" charset="0"/>
              </a:rPr>
              <a:t> und </a:t>
            </a:r>
            <a:r>
              <a:rPr lang="en-US" b="0" i="0" err="1">
                <a:solidFill>
                  <a:srgbClr val="171717"/>
                </a:solidFill>
                <a:effectLst/>
                <a:latin typeface="Segoe UI" panose="020B0502040204020203" pitchFamily="34" charset="0"/>
              </a:rPr>
              <a:t>sichtbarkeit</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ist</a:t>
            </a:r>
            <a:r>
              <a:rPr lang="en-US" b="0" i="0">
                <a:solidFill>
                  <a:srgbClr val="171717"/>
                </a:solidFill>
                <a:effectLst/>
                <a:latin typeface="Segoe UI" panose="020B0502040204020203" pitchFamily="34" charset="0"/>
              </a:rPr>
              <a:t> azure monitor der </a:t>
            </a:r>
            <a:r>
              <a:rPr lang="en-US" b="0" i="0" err="1">
                <a:solidFill>
                  <a:srgbClr val="171717"/>
                </a:solidFill>
                <a:effectLst/>
                <a:latin typeface="Segoe UI" panose="020B0502040204020203" pitchFamily="34" charset="0"/>
              </a:rPr>
              <a:t>zentrale</a:t>
            </a:r>
            <a:r>
              <a:rPr lang="en-US" b="0" i="0">
                <a:solidFill>
                  <a:srgbClr val="171717"/>
                </a:solidFill>
                <a:effectLst/>
                <a:latin typeface="Segoe UI" panose="020B0502040204020203" pitchFamily="34" charset="0"/>
              </a:rPr>
              <a:t> ort um all die </a:t>
            </a:r>
            <a:r>
              <a:rPr lang="en-US" b="0" i="0" err="1">
                <a:solidFill>
                  <a:srgbClr val="171717"/>
                </a:solidFill>
                <a:effectLst/>
                <a:latin typeface="Segoe UI" panose="020B0502040204020203" pitchFamily="34" charset="0"/>
              </a:rPr>
              <a:t>daten</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einzusehen</a:t>
            </a:r>
            <a:endParaRPr lang="en-US" b="0" i="0">
              <a:solidFill>
                <a:srgbClr val="171717"/>
              </a:solidFill>
              <a:effectLst/>
              <a:latin typeface="Segoe UI" panose="020B0502040204020203" pitchFamily="34" charset="0"/>
            </a:endParaRPr>
          </a:p>
          <a:p>
            <a:endParaRPr lang="en-US" b="0" i="0">
              <a:solidFill>
                <a:srgbClr val="171717"/>
              </a:solidFill>
              <a:effectLst/>
              <a:latin typeface="Segoe UI" panose="020B0502040204020203" pitchFamily="34" charset="0"/>
            </a:endParaRPr>
          </a:p>
          <a:p>
            <a:r>
              <a:rPr lang="en-US" b="0" i="0">
                <a:solidFill>
                  <a:srgbClr val="171717"/>
                </a:solidFill>
                <a:effectLst/>
                <a:latin typeface="Segoe UI" panose="020B0502040204020203" pitchFamily="34" charset="0"/>
              </a:rPr>
              <a:t>Auf der </a:t>
            </a:r>
            <a:r>
              <a:rPr lang="en-US" b="0" i="0" err="1">
                <a:solidFill>
                  <a:srgbClr val="171717"/>
                </a:solidFill>
                <a:effectLst/>
                <a:latin typeface="Segoe UI" panose="020B0502040204020203" pitchFamily="34" charset="0"/>
              </a:rPr>
              <a:t>rechten</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seite</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sehen</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wir</a:t>
            </a:r>
            <a:r>
              <a:rPr lang="en-US" b="0" i="0">
                <a:solidFill>
                  <a:srgbClr val="171717"/>
                </a:solidFill>
                <a:effectLst/>
                <a:latin typeface="Segoe UI" panose="020B0502040204020203" pitchFamily="34" charset="0"/>
              </a:rPr>
              <a:t>, was </a:t>
            </a:r>
            <a:r>
              <a:rPr lang="en-US" b="0" i="0" err="1">
                <a:solidFill>
                  <a:srgbClr val="171717"/>
                </a:solidFill>
                <a:effectLst/>
                <a:latin typeface="Segoe UI" panose="020B0502040204020203" pitchFamily="34" charset="0"/>
              </a:rPr>
              <a:t>für</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funktionalitäten</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im</a:t>
            </a:r>
            <a:r>
              <a:rPr lang="en-US" b="0" i="0">
                <a:solidFill>
                  <a:srgbClr val="171717"/>
                </a:solidFill>
                <a:effectLst/>
                <a:latin typeface="Segoe UI" panose="020B0502040204020203" pitchFamily="34" charset="0"/>
              </a:rPr>
              <a:t> monitor </a:t>
            </a:r>
            <a:r>
              <a:rPr lang="en-US" b="0" i="0" err="1">
                <a:solidFill>
                  <a:srgbClr val="171717"/>
                </a:solidFill>
                <a:effectLst/>
                <a:latin typeface="Segoe UI" panose="020B0502040204020203" pitchFamily="34" charset="0"/>
              </a:rPr>
              <a:t>sind</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integrieren</a:t>
            </a:r>
            <a:r>
              <a:rPr lang="en-US" b="0" i="0">
                <a:solidFill>
                  <a:srgbClr val="171717"/>
                </a:solidFill>
                <a:effectLst/>
                <a:latin typeface="Segoe UI" panose="020B0502040204020203" pitchFamily="34" charset="0"/>
              </a:rPr>
              <a:t> die </a:t>
            </a:r>
            <a:r>
              <a:rPr lang="en-US" b="0" i="0" err="1">
                <a:solidFill>
                  <a:srgbClr val="171717"/>
                </a:solidFill>
                <a:effectLst/>
                <a:latin typeface="Segoe UI" panose="020B0502040204020203" pitchFamily="34" charset="0"/>
              </a:rPr>
              <a:t>daten</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weiter</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verarbeiten</a:t>
            </a:r>
            <a:r>
              <a:rPr lang="en-US" b="0" i="0">
                <a:solidFill>
                  <a:srgbClr val="171717"/>
                </a:solidFill>
                <a:effectLst/>
                <a:latin typeface="Segoe UI" panose="020B0502040204020203" pitchFamily="34" charset="0"/>
              </a:rPr>
              <a:t>, reaction </a:t>
            </a:r>
            <a:r>
              <a:rPr lang="en-US" b="0" i="0" err="1">
                <a:solidFill>
                  <a:srgbClr val="171717"/>
                </a:solidFill>
                <a:effectLst/>
                <a:latin typeface="Segoe UI" panose="020B0502040204020203" pitchFamily="34" charset="0"/>
              </a:rPr>
              <a:t>alamieren</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lassen</a:t>
            </a:r>
            <a:r>
              <a:rPr lang="en-US" b="0" i="0">
                <a:solidFill>
                  <a:srgbClr val="171717"/>
                </a:solidFill>
                <a:effectLst/>
                <a:latin typeface="Segoe UI" panose="020B0502040204020203" pitchFamily="34" charset="0"/>
              </a:rPr>
              <a:t> und </a:t>
            </a:r>
            <a:r>
              <a:rPr lang="en-US" b="0" i="0" err="1">
                <a:solidFill>
                  <a:srgbClr val="171717"/>
                </a:solidFill>
                <a:effectLst/>
                <a:latin typeface="Segoe UI" panose="020B0502040204020203" pitchFamily="34" charset="0"/>
              </a:rPr>
              <a:t>aktionen</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darauf</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folgen</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lassen</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weiter</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analysieren</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ursachenforschung</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darstellen</a:t>
            </a: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9/27/2021 1:16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7699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12369AD-D82C-4782-9A38-CE03BA09F4AE}" type="slidenum">
              <a:rPr lang="en-US" smtClean="0"/>
              <a:t>4</a:t>
            </a:fld>
            <a:endParaRPr lang="en-US"/>
          </a:p>
        </p:txBody>
      </p:sp>
    </p:spTree>
    <p:extLst>
      <p:ext uri="{BB962C8B-B14F-4D97-AF65-F5344CB8AC3E}">
        <p14:creationId xmlns:p14="http://schemas.microsoft.com/office/powerpoint/2010/main" val="4666692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Maria</a:t>
            </a:r>
          </a:p>
          <a:p>
            <a:endParaRPr lang="en-US"/>
          </a:p>
          <a:p>
            <a:r>
              <a:rPr lang="en-US" err="1"/>
              <a:t>Abhanging</a:t>
            </a:r>
            <a:r>
              <a:rPr lang="en-US"/>
              <a:t> von resource </a:t>
            </a:r>
            <a:r>
              <a:rPr lang="en-US" err="1"/>
              <a:t>unterschiedliche</a:t>
            </a:r>
            <a:r>
              <a:rPr lang="en-US"/>
              <a:t> </a:t>
            </a:r>
            <a:r>
              <a:rPr lang="en-US" err="1"/>
              <a:t>wege</a:t>
            </a:r>
            <a:r>
              <a:rPr lang="en-US"/>
              <a:t> an die </a:t>
            </a:r>
            <a:r>
              <a:rPr lang="en-US" err="1"/>
              <a:t>daten</a:t>
            </a:r>
            <a:r>
              <a:rPr lang="en-US"/>
              <a:t> </a:t>
            </a:r>
            <a:r>
              <a:rPr lang="en-US" err="1"/>
              <a:t>zu</a:t>
            </a:r>
            <a:r>
              <a:rPr lang="en-US"/>
              <a:t> </a:t>
            </a:r>
            <a:r>
              <a:rPr lang="en-US" err="1"/>
              <a:t>kommen</a:t>
            </a:r>
            <a:r>
              <a:rPr lang="en-US"/>
              <a:t> </a:t>
            </a:r>
            <a:r>
              <a:rPr lang="en-US" err="1"/>
              <a:t>beispielsweise</a:t>
            </a:r>
            <a:r>
              <a:rPr lang="en-US"/>
              <a:t> application insights </a:t>
            </a:r>
            <a:r>
              <a:rPr lang="en-US" err="1"/>
              <a:t>für</a:t>
            </a:r>
            <a:r>
              <a:rPr lang="en-US"/>
              <a:t> applications, </a:t>
            </a:r>
            <a:r>
              <a:rPr lang="en-US" err="1"/>
              <a:t>unterschiedliche</a:t>
            </a:r>
            <a:r>
              <a:rPr lang="en-US"/>
              <a:t> agents </a:t>
            </a:r>
            <a:r>
              <a:rPr lang="en-US" err="1"/>
              <a:t>für</a:t>
            </a:r>
            <a:r>
              <a:rPr lang="en-US"/>
              <a:t> </a:t>
            </a:r>
            <a:r>
              <a:rPr lang="en-US" err="1"/>
              <a:t>infrastruktur</a:t>
            </a:r>
            <a:r>
              <a:rPr lang="en-US"/>
              <a:t> also </a:t>
            </a:r>
            <a:r>
              <a:rPr lang="en-US" err="1"/>
              <a:t>ihre</a:t>
            </a:r>
            <a:r>
              <a:rPr lang="en-US"/>
              <a:t> windows </a:t>
            </a:r>
            <a:r>
              <a:rPr lang="en-US" err="1"/>
              <a:t>vm</a:t>
            </a:r>
            <a:r>
              <a:rPr lang="en-US"/>
              <a:t> </a:t>
            </a:r>
            <a:r>
              <a:rPr lang="en-US" err="1"/>
              <a:t>oder</a:t>
            </a:r>
            <a:r>
              <a:rPr lang="en-US"/>
              <a:t> </a:t>
            </a:r>
            <a:r>
              <a:rPr lang="en-US" err="1"/>
              <a:t>linuxvm</a:t>
            </a:r>
            <a:endParaRPr lang="en-US"/>
          </a:p>
          <a:p>
            <a:r>
              <a:rPr lang="en-US"/>
              <a:t>For capturing operating system data such as syslog, you can install a Windows/Linux agent.</a:t>
            </a:r>
          </a:p>
          <a:p>
            <a:endParaRPr lang="en-US"/>
          </a:p>
          <a:p>
            <a:r>
              <a:rPr lang="en-US"/>
              <a:t>Logs und </a:t>
            </a:r>
            <a:r>
              <a:rPr lang="en-US" err="1"/>
              <a:t>metriken</a:t>
            </a:r>
            <a:r>
              <a:rPr lang="en-US"/>
              <a:t> </a:t>
            </a:r>
            <a:r>
              <a:rPr lang="en-US" err="1"/>
              <a:t>ohne</a:t>
            </a:r>
            <a:r>
              <a:rPr lang="en-US"/>
              <a:t> das </a:t>
            </a:r>
            <a:r>
              <a:rPr lang="en-US" err="1"/>
              <a:t>sie</a:t>
            </a:r>
            <a:r>
              <a:rPr lang="en-US"/>
              <a:t> </a:t>
            </a:r>
            <a:r>
              <a:rPr lang="en-US" err="1"/>
              <a:t>etwas</a:t>
            </a:r>
            <a:r>
              <a:rPr lang="en-US"/>
              <a:t> </a:t>
            </a:r>
            <a:r>
              <a:rPr lang="en-US" err="1"/>
              <a:t>dafür</a:t>
            </a:r>
            <a:r>
              <a:rPr lang="en-US"/>
              <a:t> tun </a:t>
            </a:r>
            <a:r>
              <a:rPr lang="en-US" err="1"/>
              <a:t>müssen</a:t>
            </a:r>
            <a:r>
              <a:rPr lang="en-US"/>
              <a:t>, </a:t>
            </a:r>
            <a:r>
              <a:rPr lang="en-US" err="1"/>
              <a:t>wenn</a:t>
            </a:r>
            <a:r>
              <a:rPr lang="en-US"/>
              <a:t> </a:t>
            </a:r>
            <a:r>
              <a:rPr lang="en-US" err="1"/>
              <a:t>alles</a:t>
            </a:r>
            <a:r>
              <a:rPr lang="en-US"/>
              <a:t> </a:t>
            </a:r>
            <a:r>
              <a:rPr lang="en-US" err="1"/>
              <a:t>konfiguriert</a:t>
            </a:r>
            <a:r>
              <a:rPr lang="en-US"/>
              <a:t> </a:t>
            </a:r>
            <a:r>
              <a:rPr lang="en-US" err="1"/>
              <a:t>können</a:t>
            </a:r>
            <a:r>
              <a:rPr lang="en-US"/>
              <a:t> </a:t>
            </a:r>
            <a:r>
              <a:rPr lang="en-US" err="1"/>
              <a:t>sie</a:t>
            </a:r>
            <a:r>
              <a:rPr lang="en-US"/>
              <a:t> </a:t>
            </a:r>
            <a:r>
              <a:rPr lang="en-US" err="1"/>
              <a:t>zentral</a:t>
            </a:r>
            <a:r>
              <a:rPr lang="en-US"/>
              <a:t> </a:t>
            </a:r>
            <a:r>
              <a:rPr lang="en-US" err="1"/>
              <a:t>darauf</a:t>
            </a:r>
            <a:r>
              <a:rPr lang="en-US"/>
              <a:t> </a:t>
            </a:r>
            <a:r>
              <a:rPr lang="en-US" err="1"/>
              <a:t>zugreifen</a:t>
            </a:r>
            <a:r>
              <a:rPr lang="en-US"/>
              <a:t>. Activity log, </a:t>
            </a:r>
            <a:r>
              <a:rPr lang="en-US" err="1"/>
              <a:t>wenn</a:t>
            </a:r>
            <a:r>
              <a:rPr lang="en-US"/>
              <a:t> </a:t>
            </a:r>
            <a:r>
              <a:rPr lang="en-US" err="1"/>
              <a:t>sie</a:t>
            </a:r>
            <a:r>
              <a:rPr lang="en-US"/>
              <a:t> </a:t>
            </a:r>
            <a:r>
              <a:rPr lang="en-US" err="1"/>
              <a:t>eine</a:t>
            </a:r>
            <a:r>
              <a:rPr lang="en-US"/>
              <a:t> </a:t>
            </a:r>
            <a:r>
              <a:rPr lang="en-US" err="1"/>
              <a:t>neue</a:t>
            </a:r>
            <a:r>
              <a:rPr lang="en-US"/>
              <a:t> resource </a:t>
            </a:r>
            <a:r>
              <a:rPr lang="en-US" err="1"/>
              <a:t>anlegen</a:t>
            </a: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9/27/2021 1:16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594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Maria</a:t>
            </a:r>
          </a:p>
          <a:p>
            <a:r>
              <a:rPr lang="en-US"/>
              <a:t>Traditional </a:t>
            </a:r>
            <a:r>
              <a:rPr lang="en-US" err="1"/>
              <a:t>heransgehenweise</a:t>
            </a:r>
            <a:r>
              <a:rPr lang="en-US"/>
              <a:t>, war </a:t>
            </a:r>
            <a:r>
              <a:rPr lang="en-US" err="1"/>
              <a:t>spezielle</a:t>
            </a:r>
            <a:r>
              <a:rPr lang="en-US"/>
              <a:t> </a:t>
            </a:r>
            <a:r>
              <a:rPr lang="en-US" err="1"/>
              <a:t>rollen</a:t>
            </a:r>
            <a:r>
              <a:rPr lang="en-US"/>
              <a:t> und </a:t>
            </a:r>
            <a:r>
              <a:rPr lang="en-US" err="1"/>
              <a:t>spezielle</a:t>
            </a:r>
            <a:r>
              <a:rPr lang="en-US"/>
              <a:t> monitoring </a:t>
            </a:r>
            <a:r>
              <a:rPr lang="en-US" err="1"/>
              <a:t>werkzeuge</a:t>
            </a:r>
            <a:r>
              <a:rPr lang="en-US"/>
              <a:t>, </a:t>
            </a:r>
            <a:r>
              <a:rPr lang="en-US" err="1"/>
              <a:t>ändert</a:t>
            </a:r>
            <a:r>
              <a:rPr lang="en-US"/>
              <a:t> </a:t>
            </a:r>
            <a:r>
              <a:rPr lang="en-US" err="1"/>
              <a:t>sich</a:t>
            </a:r>
            <a:r>
              <a:rPr lang="en-US"/>
              <a:t> in der cloud, </a:t>
            </a:r>
            <a:r>
              <a:rPr lang="en-US" err="1"/>
              <a:t>stellen</a:t>
            </a:r>
            <a:r>
              <a:rPr lang="en-US"/>
              <a:t> das </a:t>
            </a:r>
            <a:r>
              <a:rPr lang="en-US" err="1"/>
              <a:t>ganze</a:t>
            </a:r>
            <a:r>
              <a:rPr lang="en-US"/>
              <a:t> set an monitoring </a:t>
            </a:r>
            <a:r>
              <a:rPr lang="en-US" err="1"/>
              <a:t>zur</a:t>
            </a:r>
            <a:r>
              <a:rPr lang="en-US"/>
              <a:t> </a:t>
            </a:r>
            <a:r>
              <a:rPr lang="en-US" err="1"/>
              <a:t>verfügung</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0872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Maria</a:t>
            </a:r>
          </a:p>
          <a:p>
            <a:endParaRPr lang="en-US"/>
          </a:p>
          <a:p>
            <a:r>
              <a:rPr lang="en-US" err="1"/>
              <a:t>Visualisieren</a:t>
            </a:r>
            <a:r>
              <a:rPr lang="en-US"/>
              <a:t> von </a:t>
            </a:r>
            <a:r>
              <a:rPr lang="en-US" err="1"/>
              <a:t>metricen</a:t>
            </a:r>
            <a:r>
              <a:rPr lang="en-US"/>
              <a:t> und logs </a:t>
            </a:r>
            <a:r>
              <a:rPr lang="en-US" err="1"/>
              <a:t>angesprochen</a:t>
            </a:r>
            <a:endParaRPr lang="en-US"/>
          </a:p>
          <a:p>
            <a:endParaRPr lang="en-US"/>
          </a:p>
          <a:p>
            <a:pPr marL="0" lvl="0" indent="0">
              <a:buFont typeface="Arial" panose="020B0604020202020204" pitchFamily="34" charset="0"/>
              <a:buNone/>
            </a:pPr>
            <a:r>
              <a:rPr lang="en-US" b="1"/>
              <a:t>Dashboards </a:t>
            </a:r>
            <a:r>
              <a:rPr lang="en-US" b="1" err="1"/>
              <a:t>darstellung</a:t>
            </a:r>
            <a:r>
              <a:rPr lang="en-US" b="1"/>
              <a:t> und </a:t>
            </a:r>
            <a:r>
              <a:rPr lang="en-US" b="1" err="1"/>
              <a:t>zur</a:t>
            </a:r>
            <a:r>
              <a:rPr lang="en-US" b="1"/>
              <a:t> </a:t>
            </a:r>
            <a:r>
              <a:rPr lang="en-US" b="1" err="1"/>
              <a:t>verfügung</a:t>
            </a:r>
            <a:r>
              <a:rPr lang="en-US" b="1"/>
              <a:t> </a:t>
            </a:r>
            <a:r>
              <a:rPr lang="en-US" b="1" err="1"/>
              <a:t>stellen</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41945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Maria</a:t>
            </a:r>
          </a:p>
          <a:p>
            <a:r>
              <a:rPr lang="en-US" err="1"/>
              <a:t>Thema</a:t>
            </a:r>
            <a:r>
              <a:rPr lang="en-US"/>
              <a:t> response – alerting </a:t>
            </a:r>
            <a:r>
              <a:rPr lang="en-US" err="1"/>
              <a:t>ziel</a:t>
            </a:r>
            <a:r>
              <a:rPr lang="en-US"/>
              <a:t> </a:t>
            </a:r>
            <a:r>
              <a:rPr lang="en-US" err="1"/>
              <a:t>ist</a:t>
            </a:r>
            <a:r>
              <a:rPr lang="en-US"/>
              <a:t> </a:t>
            </a:r>
            <a:r>
              <a:rPr lang="en-US" err="1"/>
              <a:t>mitteilung</a:t>
            </a:r>
            <a:r>
              <a:rPr lang="en-US"/>
              <a:t> </a:t>
            </a:r>
            <a:r>
              <a:rPr lang="en-US" err="1"/>
              <a:t>über</a:t>
            </a:r>
            <a:r>
              <a:rPr lang="en-US"/>
              <a:t> </a:t>
            </a:r>
            <a:r>
              <a:rPr lang="en-US" err="1"/>
              <a:t>ein</a:t>
            </a:r>
            <a:r>
              <a:rPr lang="en-US"/>
              <a:t> </a:t>
            </a:r>
            <a:r>
              <a:rPr lang="en-US" err="1"/>
              <a:t>autretendes</a:t>
            </a:r>
            <a:r>
              <a:rPr lang="en-US"/>
              <a:t> event, so </a:t>
            </a:r>
            <a:r>
              <a:rPr lang="en-US" err="1"/>
              <a:t>kann</a:t>
            </a:r>
            <a:r>
              <a:rPr lang="en-US"/>
              <a:t> man </a:t>
            </a:r>
            <a:r>
              <a:rPr lang="en-US" err="1"/>
              <a:t>sich</a:t>
            </a:r>
            <a:r>
              <a:rPr lang="en-US"/>
              <a:t> </a:t>
            </a:r>
            <a:r>
              <a:rPr lang="en-US" err="1"/>
              <a:t>wie</a:t>
            </a:r>
            <a:r>
              <a:rPr lang="en-US"/>
              <a:t> auf der </a:t>
            </a:r>
            <a:r>
              <a:rPr lang="en-US" err="1"/>
              <a:t>linken</a:t>
            </a:r>
            <a:r>
              <a:rPr lang="en-US"/>
              <a:t> </a:t>
            </a:r>
            <a:r>
              <a:rPr lang="en-US" err="1"/>
              <a:t>seite</a:t>
            </a:r>
            <a:r>
              <a:rPr lang="en-US"/>
              <a:t> </a:t>
            </a:r>
            <a:r>
              <a:rPr lang="en-US" err="1"/>
              <a:t>dargestellt</a:t>
            </a:r>
            <a:r>
              <a:rPr lang="en-US"/>
              <a:t> </a:t>
            </a:r>
            <a:r>
              <a:rPr lang="en-US" err="1"/>
              <a:t>einen</a:t>
            </a:r>
            <a:r>
              <a:rPr lang="en-US"/>
              <a:t> alert </a:t>
            </a:r>
            <a:r>
              <a:rPr lang="en-US" err="1"/>
              <a:t>erstellen</a:t>
            </a:r>
            <a:r>
              <a:rPr lang="en-US"/>
              <a:t>, auf </a:t>
            </a:r>
            <a:r>
              <a:rPr lang="en-US" err="1"/>
              <a:t>einer</a:t>
            </a:r>
            <a:r>
              <a:rPr lang="en-US"/>
              <a:t> </a:t>
            </a:r>
            <a:r>
              <a:rPr lang="en-US" err="1"/>
              <a:t>bestimmen</a:t>
            </a:r>
            <a:r>
              <a:rPr lang="en-US"/>
              <a:t> resource muss </a:t>
            </a:r>
            <a:r>
              <a:rPr lang="en-US" err="1"/>
              <a:t>ein</a:t>
            </a:r>
            <a:r>
              <a:rPr lang="en-US"/>
              <a:t> criterium </a:t>
            </a:r>
            <a:r>
              <a:rPr lang="en-US" err="1"/>
              <a:t>erfüllt</a:t>
            </a:r>
            <a:r>
              <a:rPr lang="en-US"/>
              <a:t> sein und </a:t>
            </a:r>
            <a:r>
              <a:rPr lang="en-US" err="1"/>
              <a:t>dann</a:t>
            </a:r>
            <a:r>
              <a:rPr lang="en-US"/>
              <a:t>, </a:t>
            </a:r>
            <a:r>
              <a:rPr lang="en-US" err="1"/>
              <a:t>kann</a:t>
            </a:r>
            <a:r>
              <a:rPr lang="en-US"/>
              <a:t> man in </a:t>
            </a:r>
            <a:r>
              <a:rPr lang="en-US" err="1"/>
              <a:t>einer</a:t>
            </a:r>
            <a:r>
              <a:rPr lang="en-US"/>
              <a:t> action group </a:t>
            </a:r>
            <a:r>
              <a:rPr lang="en-US" err="1"/>
              <a:t>definieren</a:t>
            </a:r>
            <a:r>
              <a:rPr lang="en-US"/>
              <a:t> was passion </a:t>
            </a:r>
            <a:r>
              <a:rPr lang="en-US" err="1"/>
              <a:t>soll</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16754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Maria</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844869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Maria</a:t>
            </a:r>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de-DE" b="0" i="0">
                <a:solidFill>
                  <a:srgbClr val="171717"/>
                </a:solidFill>
                <a:effectLst/>
                <a:latin typeface="Segoe UI" panose="020B0502040204020203" pitchFamily="34" charset="0"/>
              </a:rPr>
              <a:t>Retention Azure Monitor Logs beträgt 30 Tage max 2 Jahre, Azure AD-Berichte (Premium) beträgt 30 Tage, Azure-Diagnosedienst beträgt 90 Tage.</a:t>
            </a:r>
          </a:p>
          <a:p>
            <a:endParaRPr lang="en-US"/>
          </a:p>
          <a:p>
            <a:r>
              <a:rPr lang="en-US" b="0" i="0">
                <a:solidFill>
                  <a:srgbClr val="171717"/>
                </a:solidFill>
                <a:effectLst/>
                <a:latin typeface="Segoe UI" panose="020B0502040204020203" pitchFamily="34" charset="0"/>
              </a:rPr>
              <a:t>Log Analytics </a:t>
            </a:r>
            <a:r>
              <a:rPr lang="en-US" b="0" i="0" err="1">
                <a:solidFill>
                  <a:srgbClr val="171717"/>
                </a:solidFill>
                <a:effectLst/>
                <a:latin typeface="Segoe UI" panose="020B0502040204020203" pitchFamily="34" charset="0"/>
              </a:rPr>
              <a:t>werkueig</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mit</a:t>
            </a:r>
            <a:r>
              <a:rPr lang="en-US" b="0" i="0">
                <a:solidFill>
                  <a:srgbClr val="171717"/>
                </a:solidFill>
                <a:effectLst/>
                <a:latin typeface="Segoe UI" panose="020B0502040204020203" pitchFamily="34" charset="0"/>
              </a:rPr>
              <a:t> dem man </a:t>
            </a:r>
            <a:r>
              <a:rPr lang="en-US" b="0" i="0" err="1">
                <a:solidFill>
                  <a:srgbClr val="171717"/>
                </a:solidFill>
                <a:effectLst/>
                <a:latin typeface="Segoe UI" panose="020B0502040204020203" pitchFamily="34" charset="0"/>
              </a:rPr>
              <a:t>abfragen</a:t>
            </a:r>
            <a:r>
              <a:rPr lang="en-US" b="0" i="0">
                <a:solidFill>
                  <a:srgbClr val="171717"/>
                </a:solidFill>
                <a:effectLst/>
                <a:latin typeface="Segoe UI" panose="020B0502040204020203" pitchFamily="34" charset="0"/>
              </a:rPr>
              <a:t> (queries) auf die logs </a:t>
            </a:r>
            <a:r>
              <a:rPr lang="en-US" b="0" i="0" err="1">
                <a:solidFill>
                  <a:srgbClr val="171717"/>
                </a:solidFill>
                <a:effectLst/>
                <a:latin typeface="Segoe UI" panose="020B0502040204020203" pitchFamily="34" charset="0"/>
              </a:rPr>
              <a:t>macht</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diese</a:t>
            </a:r>
            <a:r>
              <a:rPr lang="en-US" b="0" i="0">
                <a:solidFill>
                  <a:srgbClr val="171717"/>
                </a:solidFill>
                <a:effectLst/>
                <a:latin typeface="Segoe UI" panose="020B0502040204020203" pitchFamily="34" charset="0"/>
              </a:rPr>
              <a:t> warden </a:t>
            </a:r>
            <a:r>
              <a:rPr lang="en-US" b="0" i="0" err="1">
                <a:solidFill>
                  <a:srgbClr val="171717"/>
                </a:solidFill>
                <a:effectLst/>
                <a:latin typeface="Segoe UI" panose="020B0502040204020203" pitchFamily="34" charset="0"/>
              </a:rPr>
              <a:t>auch</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vom</a:t>
            </a:r>
            <a:r>
              <a:rPr lang="en-US" b="0" i="0">
                <a:solidFill>
                  <a:srgbClr val="171717"/>
                </a:solidFill>
                <a:effectLst/>
                <a:latin typeface="Segoe UI" panose="020B0502040204020203" pitchFamily="34" charset="0"/>
              </a:rPr>
              <a:t> Azure monitor </a:t>
            </a:r>
            <a:r>
              <a:rPr lang="en-US" b="0" i="0" err="1">
                <a:solidFill>
                  <a:srgbClr val="171717"/>
                </a:solidFill>
                <a:effectLst/>
                <a:latin typeface="Segoe UI" panose="020B0502040204020203" pitchFamily="34" charset="0"/>
              </a:rPr>
              <a:t>verwendet</a:t>
            </a:r>
            <a:endParaRPr lang="en-US" b="0" i="0">
              <a:solidFill>
                <a:srgbClr val="171717"/>
              </a:solidFill>
              <a:effectLst/>
              <a:latin typeface="Segoe UI" panose="020B0502040204020203" pitchFamily="34" charset="0"/>
            </a:endParaRPr>
          </a:p>
          <a:p>
            <a:r>
              <a:rPr lang="en-US" err="1"/>
              <a:t>Wenn</a:t>
            </a:r>
            <a:r>
              <a:rPr lang="en-US"/>
              <a:t> </a:t>
            </a:r>
            <a:r>
              <a:rPr lang="en-US" err="1"/>
              <a:t>wir</a:t>
            </a:r>
            <a:r>
              <a:rPr lang="en-US"/>
              <a:t> </a:t>
            </a:r>
            <a:r>
              <a:rPr lang="en-US" err="1"/>
              <a:t>über</a:t>
            </a:r>
            <a:r>
              <a:rPr lang="en-US"/>
              <a:t> azure monitor </a:t>
            </a:r>
            <a:r>
              <a:rPr lang="en-US" err="1"/>
              <a:t>sprechen</a:t>
            </a:r>
            <a:r>
              <a:rPr lang="en-US"/>
              <a:t> </a:t>
            </a:r>
            <a:r>
              <a:rPr lang="en-US" err="1"/>
              <a:t>müssen</a:t>
            </a:r>
            <a:r>
              <a:rPr lang="en-US"/>
              <a:t> </a:t>
            </a:r>
            <a:r>
              <a:rPr lang="en-US" err="1"/>
              <a:t>wir</a:t>
            </a:r>
            <a:r>
              <a:rPr lang="en-US"/>
              <a:t> </a:t>
            </a:r>
            <a:r>
              <a:rPr lang="en-US" err="1"/>
              <a:t>auch</a:t>
            </a:r>
            <a:r>
              <a:rPr lang="en-US"/>
              <a:t> </a:t>
            </a:r>
            <a:r>
              <a:rPr lang="en-US" err="1"/>
              <a:t>über</a:t>
            </a:r>
            <a:r>
              <a:rPr lang="en-US"/>
              <a:t> log analytics </a:t>
            </a:r>
            <a:r>
              <a:rPr lang="en-US" err="1"/>
              <a:t>sprechen</a:t>
            </a:r>
            <a:r>
              <a:rPr lang="en-US"/>
              <a:t>. In </a:t>
            </a:r>
            <a:r>
              <a:rPr lang="en-US" err="1"/>
              <a:t>einem</a:t>
            </a:r>
            <a:r>
              <a:rPr lang="en-US"/>
              <a:t> log analytic workspace warden </a:t>
            </a:r>
            <a:r>
              <a:rPr lang="en-US" err="1"/>
              <a:t>ihre</a:t>
            </a:r>
            <a:r>
              <a:rPr lang="en-US"/>
              <a:t> logs </a:t>
            </a:r>
            <a:r>
              <a:rPr lang="en-US" err="1"/>
              <a:t>gespeichert</a:t>
            </a:r>
            <a:r>
              <a:rPr lang="en-US"/>
              <a:t> die azure monitor </a:t>
            </a:r>
            <a:r>
              <a:rPr lang="en-US" err="1"/>
              <a:t>verwendet</a:t>
            </a:r>
            <a:r>
              <a:rPr lang="en-US"/>
              <a:t>, </a:t>
            </a:r>
            <a:r>
              <a:rPr lang="en-US" err="1"/>
              <a:t>hier</a:t>
            </a:r>
            <a:r>
              <a:rPr lang="en-US"/>
              <a:t> </a:t>
            </a:r>
            <a:r>
              <a:rPr lang="en-US" err="1"/>
              <a:t>sehen</a:t>
            </a:r>
            <a:r>
              <a:rPr lang="en-US"/>
              <a:t> </a:t>
            </a:r>
            <a:r>
              <a:rPr lang="en-US" err="1"/>
              <a:t>wir</a:t>
            </a:r>
            <a:r>
              <a:rPr lang="en-US"/>
              <a:t> </a:t>
            </a:r>
            <a:r>
              <a:rPr lang="en-US" err="1"/>
              <a:t>auch</a:t>
            </a:r>
            <a:r>
              <a:rPr lang="en-US"/>
              <a:t> </a:t>
            </a:r>
            <a:r>
              <a:rPr lang="en-US" err="1"/>
              <a:t>schon</a:t>
            </a:r>
            <a:r>
              <a:rPr lang="en-US"/>
              <a:t> </a:t>
            </a:r>
            <a:r>
              <a:rPr lang="en-US" err="1"/>
              <a:t>welche</a:t>
            </a:r>
            <a:r>
              <a:rPr lang="en-US"/>
              <a:t> </a:t>
            </a:r>
            <a:r>
              <a:rPr lang="en-US" err="1"/>
              <a:t>daten</a:t>
            </a:r>
            <a:r>
              <a:rPr lang="en-US"/>
              <a:t> in </a:t>
            </a:r>
            <a:r>
              <a:rPr lang="en-US" err="1"/>
              <a:t>diesem</a:t>
            </a:r>
            <a:r>
              <a:rPr lang="en-US"/>
              <a:t> log </a:t>
            </a:r>
            <a:r>
              <a:rPr lang="en-US" err="1"/>
              <a:t>analtics</a:t>
            </a:r>
            <a:r>
              <a:rPr lang="en-US"/>
              <a:t> workspace </a:t>
            </a:r>
            <a:r>
              <a:rPr lang="en-US" err="1"/>
              <a:t>gespeichert</a:t>
            </a:r>
            <a:r>
              <a:rPr lang="en-US"/>
              <a:t> warden, </a:t>
            </a:r>
            <a:r>
              <a:rPr lang="en-US" err="1"/>
              <a:t>ihre</a:t>
            </a:r>
            <a:r>
              <a:rPr lang="en-US"/>
              <a:t> events, performance </a:t>
            </a:r>
            <a:r>
              <a:rPr lang="en-US" err="1"/>
              <a:t>daten</a:t>
            </a:r>
            <a:r>
              <a:rPr lang="en-US"/>
              <a:t> , azure </a:t>
            </a:r>
            <a:r>
              <a:rPr lang="en-US" err="1"/>
              <a:t>acitivtäten</a:t>
            </a:r>
            <a:r>
              <a:rPr lang="en-US"/>
              <a:t>, </a:t>
            </a:r>
            <a:r>
              <a:rPr lang="en-US" err="1"/>
              <a:t>hier</a:t>
            </a:r>
            <a:r>
              <a:rPr lang="en-US"/>
              <a:t> </a:t>
            </a:r>
            <a:r>
              <a:rPr lang="en-US" err="1"/>
              <a:t>wird</a:t>
            </a:r>
            <a:r>
              <a:rPr lang="en-US"/>
              <a:t> auf die isolation der </a:t>
            </a:r>
            <a:r>
              <a:rPr lang="en-US" err="1"/>
              <a:t>daten</a:t>
            </a:r>
            <a:r>
              <a:rPr lang="en-US"/>
              <a:t> </a:t>
            </a:r>
            <a:r>
              <a:rPr lang="en-US" err="1"/>
              <a:t>hingewiesen</a:t>
            </a:r>
            <a:r>
              <a:rPr lang="en-US"/>
              <a:t>, </a:t>
            </a:r>
            <a:r>
              <a:rPr lang="en-US" err="1"/>
              <a:t>darauf</a:t>
            </a:r>
            <a:r>
              <a:rPr lang="en-US"/>
              <a:t> </a:t>
            </a:r>
            <a:r>
              <a:rPr lang="en-US" err="1"/>
              <a:t>sollten</a:t>
            </a:r>
            <a:r>
              <a:rPr lang="en-US"/>
              <a:t> </a:t>
            </a:r>
            <a:r>
              <a:rPr lang="en-US" err="1"/>
              <a:t>wir</a:t>
            </a:r>
            <a:r>
              <a:rPr lang="en-US"/>
              <a:t> </a:t>
            </a:r>
            <a:r>
              <a:rPr lang="en-US" err="1"/>
              <a:t>genauer</a:t>
            </a:r>
            <a:r>
              <a:rPr lang="en-US"/>
              <a:t> </a:t>
            </a:r>
            <a:r>
              <a:rPr lang="en-US" err="1"/>
              <a:t>eingehen</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0872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Maria</a:t>
            </a:r>
          </a:p>
          <a:p>
            <a:endParaRPr lang="en-US"/>
          </a:p>
          <a:p>
            <a:r>
              <a:rPr lang="en-US"/>
              <a:t>Wie </a:t>
            </a:r>
            <a:r>
              <a:rPr lang="en-US" err="1"/>
              <a:t>organisiert</a:t>
            </a:r>
            <a:r>
              <a:rPr lang="en-US"/>
              <a:t> man nun den </a:t>
            </a:r>
            <a:r>
              <a:rPr lang="en-US" err="1"/>
              <a:t>oder</a:t>
            </a:r>
            <a:r>
              <a:rPr lang="en-US"/>
              <a:t> die log analytics workspaces, es </a:t>
            </a:r>
            <a:r>
              <a:rPr lang="en-US" err="1"/>
              <a:t>gibt</a:t>
            </a:r>
            <a:r>
              <a:rPr lang="en-US"/>
              <a:t> 3 </a:t>
            </a:r>
            <a:r>
              <a:rPr lang="en-US" err="1"/>
              <a:t>modelle</a:t>
            </a:r>
            <a:r>
              <a:rPr lang="en-US"/>
              <a:t> je </a:t>
            </a:r>
            <a:r>
              <a:rPr lang="en-US" err="1"/>
              <a:t>nach</a:t>
            </a:r>
            <a:r>
              <a:rPr lang="en-US"/>
              <a:t> </a:t>
            </a:r>
            <a:r>
              <a:rPr lang="en-US" err="1"/>
              <a:t>anforderung</a:t>
            </a:r>
            <a:r>
              <a:rPr lang="en-US"/>
              <a:t>, </a:t>
            </a:r>
            <a:r>
              <a:rPr lang="en-US" err="1"/>
              <a:t>zudem</a:t>
            </a:r>
            <a:r>
              <a:rPr lang="en-US"/>
              <a:t> </a:t>
            </a:r>
            <a:r>
              <a:rPr lang="en-US" err="1"/>
              <a:t>sprechen</a:t>
            </a:r>
            <a:r>
              <a:rPr lang="en-US"/>
              <a:t> </a:t>
            </a:r>
            <a:r>
              <a:rPr lang="en-US" err="1"/>
              <a:t>wir</a:t>
            </a:r>
            <a:r>
              <a:rPr lang="en-US"/>
              <a:t> </a:t>
            </a:r>
            <a:r>
              <a:rPr lang="en-US" err="1"/>
              <a:t>danach</a:t>
            </a:r>
            <a:r>
              <a:rPr lang="en-US"/>
              <a:t> </a:t>
            </a:r>
            <a:r>
              <a:rPr lang="en-US" err="1"/>
              <a:t>über</a:t>
            </a:r>
            <a:r>
              <a:rPr lang="en-US"/>
              <a:t> die </a:t>
            </a:r>
            <a:r>
              <a:rPr lang="en-US" err="1"/>
              <a:t>zugriffs</a:t>
            </a:r>
            <a:r>
              <a:rPr lang="en-US"/>
              <a:t> </a:t>
            </a:r>
            <a:r>
              <a:rPr lang="en-US" err="1"/>
              <a:t>modelle</a:t>
            </a:r>
            <a:endParaRPr lang="en-US"/>
          </a:p>
          <a:p>
            <a:r>
              <a:rPr lang="en-US"/>
              <a:t>Also </a:t>
            </a:r>
            <a:r>
              <a:rPr lang="en-US" err="1"/>
              <a:t>zunächst</a:t>
            </a:r>
            <a:r>
              <a:rPr lang="en-US"/>
              <a:t> workspace</a:t>
            </a:r>
          </a:p>
          <a:p>
            <a:endParaRPr lang="en-US"/>
          </a:p>
          <a:p>
            <a:r>
              <a:rPr lang="en-US" err="1"/>
              <a:t>Zentral</a:t>
            </a:r>
            <a:r>
              <a:rPr lang="en-US"/>
              <a:t>, alle </a:t>
            </a:r>
            <a:r>
              <a:rPr lang="en-US" err="1"/>
              <a:t>daten</a:t>
            </a:r>
            <a:r>
              <a:rPr lang="en-US"/>
              <a:t> in </a:t>
            </a:r>
            <a:r>
              <a:rPr lang="en-US" err="1"/>
              <a:t>einen</a:t>
            </a:r>
            <a:r>
              <a:rPr lang="en-US"/>
              <a:t>, </a:t>
            </a:r>
            <a:r>
              <a:rPr lang="en-US" err="1"/>
              <a:t>wenn</a:t>
            </a:r>
            <a:r>
              <a:rPr lang="en-US"/>
              <a:t> das monitoring </a:t>
            </a:r>
            <a:r>
              <a:rPr lang="en-US" err="1"/>
              <a:t>durch</a:t>
            </a:r>
            <a:r>
              <a:rPr lang="en-US"/>
              <a:t> </a:t>
            </a:r>
            <a:r>
              <a:rPr lang="en-US" err="1"/>
              <a:t>ein</a:t>
            </a:r>
            <a:r>
              <a:rPr lang="en-US"/>
              <a:t> team </a:t>
            </a:r>
            <a:r>
              <a:rPr lang="en-US" err="1"/>
              <a:t>adminisitrert</a:t>
            </a:r>
            <a:r>
              <a:rPr lang="en-US"/>
              <a:t> </a:t>
            </a:r>
            <a:r>
              <a:rPr lang="en-US" err="1"/>
              <a:t>wird</a:t>
            </a:r>
            <a:endParaRPr lang="en-US"/>
          </a:p>
          <a:p>
            <a:r>
              <a:rPr lang="en-US" err="1"/>
              <a:t>Dezentral</a:t>
            </a:r>
            <a:r>
              <a:rPr lang="en-US"/>
              <a:t>, </a:t>
            </a:r>
            <a:r>
              <a:rPr lang="en-US" err="1"/>
              <a:t>wenn</a:t>
            </a:r>
            <a:r>
              <a:rPr lang="en-US"/>
              <a:t> </a:t>
            </a:r>
            <a:r>
              <a:rPr lang="en-US" err="1"/>
              <a:t>jedes</a:t>
            </a:r>
            <a:r>
              <a:rPr lang="en-US"/>
              <a:t> team seine </a:t>
            </a:r>
            <a:r>
              <a:rPr lang="en-US" err="1"/>
              <a:t>eigenen</a:t>
            </a:r>
            <a:r>
              <a:rPr lang="en-US"/>
              <a:t> </a:t>
            </a:r>
            <a:r>
              <a:rPr lang="en-US" err="1"/>
              <a:t>resourcen</a:t>
            </a:r>
            <a:r>
              <a:rPr lang="en-US"/>
              <a:t> </a:t>
            </a:r>
            <a:r>
              <a:rPr lang="en-US" err="1"/>
              <a:t>überwacht</a:t>
            </a:r>
            <a:r>
              <a:rPr lang="en-US"/>
              <a:t> und hybrid, </a:t>
            </a:r>
            <a:r>
              <a:rPr lang="en-US" err="1"/>
              <a:t>wenn</a:t>
            </a:r>
            <a:r>
              <a:rPr lang="en-US"/>
              <a:t> auf </a:t>
            </a:r>
            <a:r>
              <a:rPr lang="en-US" err="1"/>
              <a:t>grund</a:t>
            </a:r>
            <a:r>
              <a:rPr lang="en-US"/>
              <a:t> von </a:t>
            </a:r>
            <a:r>
              <a:rPr lang="en-US" err="1"/>
              <a:t>datenschutz</a:t>
            </a:r>
            <a:r>
              <a:rPr lang="en-US"/>
              <a:t> </a:t>
            </a:r>
            <a:r>
              <a:rPr lang="en-US" err="1"/>
              <a:t>bestimmung</a:t>
            </a:r>
            <a:r>
              <a:rPr lang="en-US"/>
              <a:t> </a:t>
            </a:r>
            <a:r>
              <a:rPr lang="en-US" err="1"/>
              <a:t>beispielsweise</a:t>
            </a:r>
            <a:r>
              <a:rPr lang="en-US"/>
              <a:t> in </a:t>
            </a:r>
            <a:r>
              <a:rPr lang="en-US" err="1"/>
              <a:t>eine</a:t>
            </a:r>
            <a:r>
              <a:rPr lang="en-US"/>
              <a:t> geolocation, </a:t>
            </a:r>
          </a:p>
          <a:p>
            <a:endParaRPr lang="en-US"/>
          </a:p>
          <a:p>
            <a:r>
              <a:rPr lang="en-US" err="1"/>
              <a:t>Wichtig</a:t>
            </a:r>
            <a:r>
              <a:rPr lang="en-US"/>
              <a:t> </a:t>
            </a:r>
            <a:r>
              <a:rPr lang="en-US" err="1"/>
              <a:t>ein</a:t>
            </a:r>
            <a:r>
              <a:rPr lang="en-US"/>
              <a:t> windows agent </a:t>
            </a:r>
            <a:r>
              <a:rPr lang="en-US" err="1"/>
              <a:t>kann</a:t>
            </a:r>
            <a:r>
              <a:rPr lang="en-US"/>
              <a:t> bis </a:t>
            </a:r>
            <a:r>
              <a:rPr lang="en-US" err="1"/>
              <a:t>zu</a:t>
            </a:r>
            <a:r>
              <a:rPr lang="en-US"/>
              <a:t> 4 workspaces </a:t>
            </a:r>
            <a:r>
              <a:rPr lang="en-US" err="1"/>
              <a:t>reporten</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636144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Maria</a:t>
            </a:r>
          </a:p>
          <a:p>
            <a:endParaRPr lang="en-US"/>
          </a:p>
          <a:p>
            <a:r>
              <a:rPr lang="en-US"/>
              <a:t>Wo die </a:t>
            </a:r>
            <a:r>
              <a:rPr lang="en-US" err="1"/>
              <a:t>daten</a:t>
            </a:r>
            <a:r>
              <a:rPr lang="en-US"/>
              <a:t> </a:t>
            </a:r>
            <a:r>
              <a:rPr lang="en-US" err="1"/>
              <a:t>liegen</a:t>
            </a:r>
            <a:r>
              <a:rPr lang="en-US"/>
              <a:t> workspace </a:t>
            </a:r>
            <a:r>
              <a:rPr lang="en-US" err="1"/>
              <a:t>bezogen</a:t>
            </a:r>
            <a:r>
              <a:rPr lang="en-US"/>
              <a:t> und </a:t>
            </a:r>
            <a:r>
              <a:rPr lang="en-US" err="1"/>
              <a:t>jetzt</a:t>
            </a:r>
            <a:r>
              <a:rPr lang="en-US"/>
              <a:t> </a:t>
            </a:r>
            <a:r>
              <a:rPr lang="en-US" err="1"/>
              <a:t>wie</a:t>
            </a:r>
            <a:r>
              <a:rPr lang="en-US"/>
              <a:t> </a:t>
            </a:r>
            <a:r>
              <a:rPr lang="en-US" err="1"/>
              <a:t>können</a:t>
            </a:r>
            <a:r>
              <a:rPr lang="en-US"/>
              <a:t> die </a:t>
            </a:r>
            <a:r>
              <a:rPr lang="en-US" err="1"/>
              <a:t>nutzer</a:t>
            </a:r>
            <a:r>
              <a:rPr lang="en-US"/>
              <a:t> </a:t>
            </a:r>
            <a:r>
              <a:rPr lang="en-US" err="1"/>
              <a:t>darauf</a:t>
            </a:r>
            <a:r>
              <a:rPr lang="en-US"/>
              <a:t> </a:t>
            </a:r>
            <a:r>
              <a:rPr lang="en-US" err="1"/>
              <a:t>zugreifen</a:t>
            </a:r>
            <a:endParaRPr lang="en-US"/>
          </a:p>
          <a:p>
            <a:endParaRPr lang="en-US"/>
          </a:p>
          <a:p>
            <a:r>
              <a:rPr lang="en-US"/>
              <a:t>2 </a:t>
            </a:r>
            <a:r>
              <a:rPr lang="en-US" err="1"/>
              <a:t>ausprägungen</a:t>
            </a:r>
            <a:r>
              <a:rPr lang="en-US"/>
              <a:t>:  workspace context </a:t>
            </a:r>
            <a:r>
              <a:rPr lang="en-US" err="1"/>
              <a:t>rbac</a:t>
            </a:r>
            <a:r>
              <a:rPr lang="en-US"/>
              <a:t> auf dem workspace, </a:t>
            </a:r>
            <a:r>
              <a:rPr lang="en-US" err="1"/>
              <a:t>kann</a:t>
            </a:r>
            <a:r>
              <a:rPr lang="en-US"/>
              <a:t> </a:t>
            </a:r>
            <a:r>
              <a:rPr lang="en-US" err="1"/>
              <a:t>alles</a:t>
            </a:r>
            <a:r>
              <a:rPr lang="en-US"/>
              <a:t> </a:t>
            </a:r>
            <a:r>
              <a:rPr lang="en-US" err="1"/>
              <a:t>darin</a:t>
            </a:r>
            <a:r>
              <a:rPr lang="en-US"/>
              <a:t> </a:t>
            </a:r>
            <a:r>
              <a:rPr lang="en-US" err="1"/>
              <a:t>sehen</a:t>
            </a:r>
            <a:r>
              <a:rPr lang="en-US"/>
              <a:t> </a:t>
            </a:r>
            <a:r>
              <a:rPr lang="en-US" err="1"/>
              <a:t>kann</a:t>
            </a:r>
            <a:r>
              <a:rPr lang="en-US"/>
              <a:t> alle logs </a:t>
            </a:r>
            <a:r>
              <a:rPr lang="en-US" err="1"/>
              <a:t>abfragen</a:t>
            </a:r>
            <a:r>
              <a:rPr lang="en-US"/>
              <a:t> </a:t>
            </a:r>
            <a:r>
              <a:rPr lang="en-US" err="1"/>
              <a:t>oder</a:t>
            </a:r>
            <a:r>
              <a:rPr lang="en-US"/>
              <a:t> </a:t>
            </a:r>
            <a:r>
              <a:rPr lang="en-US" err="1"/>
              <a:t>resourcen</a:t>
            </a:r>
            <a:r>
              <a:rPr lang="en-US"/>
              <a:t> context, </a:t>
            </a:r>
            <a:r>
              <a:rPr lang="en-US" err="1"/>
              <a:t>für</a:t>
            </a:r>
            <a:r>
              <a:rPr lang="en-US"/>
              <a:t> </a:t>
            </a:r>
            <a:r>
              <a:rPr lang="en-US" err="1"/>
              <a:t>ihr</a:t>
            </a:r>
            <a:r>
              <a:rPr lang="en-US"/>
              <a:t> applications team, </a:t>
            </a:r>
            <a:r>
              <a:rPr lang="en-US" err="1"/>
              <a:t>kann</a:t>
            </a:r>
            <a:r>
              <a:rPr lang="en-US"/>
              <a:t> alle logs der </a:t>
            </a:r>
            <a:r>
              <a:rPr lang="en-US" err="1"/>
              <a:t>resourcen</a:t>
            </a:r>
            <a:r>
              <a:rPr lang="en-US"/>
              <a:t> </a:t>
            </a:r>
            <a:r>
              <a:rPr lang="en-US" err="1"/>
              <a:t>sehen</a:t>
            </a:r>
            <a:r>
              <a:rPr lang="en-US"/>
              <a:t> auf die er7sie </a:t>
            </a:r>
            <a:r>
              <a:rPr lang="en-US" err="1"/>
              <a:t>zugriff</a:t>
            </a:r>
            <a:r>
              <a:rPr lang="en-US"/>
              <a:t> hat</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3458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71717"/>
                </a:solidFill>
                <a:effectLst/>
                <a:latin typeface="Segoe UI" panose="020B0502040204020203" pitchFamily="34" charset="0"/>
              </a:rPr>
              <a:t>Maria</a:t>
            </a:r>
          </a:p>
          <a:p>
            <a:pPr algn="l"/>
            <a:endParaRPr lang="en-US" b="0"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Wie </a:t>
            </a:r>
            <a:r>
              <a:rPr lang="en-US" b="0" i="0" err="1">
                <a:solidFill>
                  <a:srgbClr val="171717"/>
                </a:solidFill>
                <a:effectLst/>
                <a:latin typeface="Segoe UI" panose="020B0502040204020203" pitchFamily="34" charset="0"/>
              </a:rPr>
              <a:t>würde</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ein</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szenario</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dazu</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aussehen</a:t>
            </a:r>
            <a:endParaRPr lang="en-US" b="0" i="0">
              <a:solidFill>
                <a:srgbClr val="171717"/>
              </a:solidFill>
              <a:effectLst/>
              <a:latin typeface="Segoe UI" panose="020B0502040204020203" pitchFamily="34" charset="0"/>
            </a:endParaRPr>
          </a:p>
          <a:p>
            <a:pPr algn="l"/>
            <a:endParaRPr lang="en-US" b="0" i="0">
              <a:solidFill>
                <a:srgbClr val="171717"/>
              </a:solidFill>
              <a:effectLst/>
              <a:latin typeface="Segoe UI" panose="020B0502040204020203" pitchFamily="34" charset="0"/>
            </a:endParaRPr>
          </a:p>
          <a:p>
            <a:pPr algn="l"/>
            <a:r>
              <a:rPr lang="en-US" b="0" i="0" err="1">
                <a:solidFill>
                  <a:srgbClr val="171717"/>
                </a:solidFill>
                <a:effectLst/>
                <a:latin typeface="Segoe UI" panose="020B0502040204020203" pitchFamily="34" charset="0"/>
              </a:rPr>
              <a:t>Hier</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sehen</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wir</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einen</a:t>
            </a:r>
            <a:r>
              <a:rPr lang="en-US" b="0" i="0">
                <a:solidFill>
                  <a:srgbClr val="171717"/>
                </a:solidFill>
                <a:effectLst/>
                <a:latin typeface="Segoe UI" panose="020B0502040204020203" pitchFamily="34" charset="0"/>
              </a:rPr>
              <a:t> workspace, compliance </a:t>
            </a:r>
            <a:r>
              <a:rPr lang="en-US" b="0" i="0" err="1">
                <a:solidFill>
                  <a:srgbClr val="171717"/>
                </a:solidFill>
                <a:effectLst/>
                <a:latin typeface="Segoe UI" panose="020B0502040204020203" pitchFamily="34" charset="0"/>
              </a:rPr>
              <a:t>anforderung</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hier</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mehrere</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zu</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haben</a:t>
            </a:r>
            <a:r>
              <a:rPr lang="en-US" b="0" i="0">
                <a:solidFill>
                  <a:srgbClr val="171717"/>
                </a:solidFill>
                <a:effectLst/>
                <a:latin typeface="Segoe UI" panose="020B0502040204020203" pitchFamily="34" charset="0"/>
              </a:rPr>
              <a:t> und </a:t>
            </a:r>
            <a:r>
              <a:rPr lang="en-US" b="0" i="0" err="1">
                <a:solidFill>
                  <a:srgbClr val="171717"/>
                </a:solidFill>
                <a:effectLst/>
                <a:latin typeface="Segoe UI" panose="020B0502040204020203" pitchFamily="34" charset="0"/>
              </a:rPr>
              <a:t>auch</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keine</a:t>
            </a:r>
            <a:r>
              <a:rPr lang="en-US" b="0" i="0">
                <a:solidFill>
                  <a:srgbClr val="171717"/>
                </a:solidFill>
                <a:effectLst/>
                <a:latin typeface="Segoe UI" panose="020B0502040204020203" pitchFamily="34" charset="0"/>
              </a:rPr>
              <a:t> region </a:t>
            </a:r>
            <a:r>
              <a:rPr lang="en-US" b="0" i="0" err="1">
                <a:solidFill>
                  <a:srgbClr val="171717"/>
                </a:solidFill>
                <a:effectLst/>
                <a:latin typeface="Segoe UI" panose="020B0502040204020203" pitchFamily="34" charset="0"/>
              </a:rPr>
              <a:t>anforderung</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Fürs</a:t>
            </a:r>
            <a:r>
              <a:rPr lang="en-US" b="0" i="0">
                <a:solidFill>
                  <a:srgbClr val="171717"/>
                </a:solidFill>
                <a:effectLst/>
                <a:latin typeface="Segoe UI" panose="020B0502040204020203" pitchFamily="34" charset="0"/>
              </a:rPr>
              <a:t> platform management </a:t>
            </a:r>
            <a:r>
              <a:rPr lang="en-US" b="0" i="0" err="1">
                <a:solidFill>
                  <a:srgbClr val="171717"/>
                </a:solidFill>
                <a:effectLst/>
                <a:latin typeface="Segoe UI" panose="020B0502040204020203" pitchFamily="34" charset="0"/>
              </a:rPr>
              <a:t>zugriff</a:t>
            </a:r>
            <a:r>
              <a:rPr lang="en-US" b="0" i="0">
                <a:solidFill>
                  <a:srgbClr val="171717"/>
                </a:solidFill>
                <a:effectLst/>
                <a:latin typeface="Segoe UI" panose="020B0502040204020203" pitchFamily="34" charset="0"/>
              </a:rPr>
              <a:t> auf den workspace </a:t>
            </a:r>
            <a:r>
              <a:rPr lang="en-US" b="0" i="0" err="1">
                <a:solidFill>
                  <a:srgbClr val="171717"/>
                </a:solidFill>
                <a:effectLst/>
                <a:latin typeface="Segoe UI" panose="020B0502040204020203" pitchFamily="34" charset="0"/>
              </a:rPr>
              <a:t>als</a:t>
            </a:r>
            <a:r>
              <a:rPr lang="en-US" b="0" i="0">
                <a:solidFill>
                  <a:srgbClr val="171717"/>
                </a:solidFill>
                <a:effectLst/>
                <a:latin typeface="Segoe UI" panose="020B0502040204020203" pitchFamily="34" charset="0"/>
              </a:rPr>
              <a:t> owner </a:t>
            </a:r>
            <a:r>
              <a:rPr lang="en-US" b="0" i="0" err="1">
                <a:solidFill>
                  <a:srgbClr val="171717"/>
                </a:solidFill>
                <a:effectLst/>
                <a:latin typeface="Segoe UI" panose="020B0502040204020203" pitchFamily="34" charset="0"/>
              </a:rPr>
              <a:t>kann</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alles</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sehen</a:t>
            </a:r>
            <a:r>
              <a:rPr lang="en-US" b="0" i="0">
                <a:solidFill>
                  <a:srgbClr val="171717"/>
                </a:solidFill>
                <a:effectLst/>
                <a:latin typeface="Segoe UI" panose="020B0502040204020203" pitchFamily="34" charset="0"/>
              </a:rPr>
              <a:t>, application team </a:t>
            </a:r>
            <a:r>
              <a:rPr lang="en-US" b="0" i="0" err="1">
                <a:solidFill>
                  <a:srgbClr val="171717"/>
                </a:solidFill>
                <a:effectLst/>
                <a:latin typeface="Segoe UI" panose="020B0502040204020203" pitchFamily="34" charset="0"/>
              </a:rPr>
              <a:t>kann</a:t>
            </a:r>
            <a:r>
              <a:rPr lang="en-US" b="0" i="0">
                <a:solidFill>
                  <a:srgbClr val="171717"/>
                </a:solidFill>
                <a:effectLst/>
                <a:latin typeface="Segoe UI" panose="020B0502040204020203" pitchFamily="34" charset="0"/>
              </a:rPr>
              <a:t> auf die </a:t>
            </a:r>
            <a:r>
              <a:rPr lang="en-US" b="0" i="0" err="1">
                <a:solidFill>
                  <a:srgbClr val="171717"/>
                </a:solidFill>
                <a:effectLst/>
                <a:latin typeface="Segoe UI" panose="020B0502040204020203" pitchFamily="34" charset="0"/>
              </a:rPr>
              <a:t>resourcen</a:t>
            </a:r>
            <a:r>
              <a:rPr lang="en-US" b="0" i="0">
                <a:solidFill>
                  <a:srgbClr val="171717"/>
                </a:solidFill>
                <a:effectLst/>
                <a:latin typeface="Segoe UI" panose="020B0502040204020203" pitchFamily="34" charset="0"/>
              </a:rPr>
              <a:t> log </a:t>
            </a:r>
            <a:r>
              <a:rPr lang="en-US" b="0" i="0" err="1">
                <a:solidFill>
                  <a:srgbClr val="171717"/>
                </a:solidFill>
                <a:effectLst/>
                <a:latin typeface="Segoe UI" panose="020B0502040204020203" pitchFamily="34" charset="0"/>
              </a:rPr>
              <a:t>zugreifen</a:t>
            </a:r>
            <a:r>
              <a:rPr lang="en-US" b="0" i="0">
                <a:solidFill>
                  <a:srgbClr val="171717"/>
                </a:solidFill>
                <a:effectLst/>
                <a:latin typeface="Segoe UI" panose="020B0502040204020203" pitchFamily="34" charset="0"/>
              </a:rPr>
              <a:t> der </a:t>
            </a:r>
            <a:r>
              <a:rPr lang="en-US" b="0" i="0" err="1">
                <a:solidFill>
                  <a:srgbClr val="171717"/>
                </a:solidFill>
                <a:effectLst/>
                <a:latin typeface="Segoe UI" panose="020B0502040204020203" pitchFamily="34" charset="0"/>
              </a:rPr>
              <a:t>resourcen</a:t>
            </a:r>
            <a:r>
              <a:rPr lang="en-US" b="0" i="0">
                <a:solidFill>
                  <a:srgbClr val="171717"/>
                </a:solidFill>
                <a:effectLst/>
                <a:latin typeface="Segoe UI" panose="020B0502040204020203" pitchFamily="34" charset="0"/>
              </a:rPr>
              <a:t> die </a:t>
            </a:r>
            <a:r>
              <a:rPr lang="en-US" b="0" i="0" err="1">
                <a:solidFill>
                  <a:srgbClr val="171717"/>
                </a:solidFill>
                <a:effectLst/>
                <a:latin typeface="Segoe UI" panose="020B0502040204020203" pitchFamily="34" charset="0"/>
              </a:rPr>
              <a:t>sie</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rbac</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haben</a:t>
            </a:r>
            <a:endParaRPr lang="en-US" b="0" i="0">
              <a:solidFill>
                <a:srgbClr val="171717"/>
              </a:solidFill>
              <a:effectLst/>
              <a:latin typeface="Segoe UI" panose="020B0502040204020203" pitchFamily="34" charset="0"/>
            </a:endParaRPr>
          </a:p>
          <a:p>
            <a:pPr algn="l"/>
            <a:endParaRPr lang="en-US" b="0"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Das </a:t>
            </a:r>
            <a:r>
              <a:rPr lang="en-US" b="0" i="0" err="1">
                <a:solidFill>
                  <a:srgbClr val="171717"/>
                </a:solidFill>
                <a:effectLst/>
                <a:latin typeface="Segoe UI" panose="020B0502040204020203" pitchFamily="34" charset="0"/>
              </a:rPr>
              <a:t>ganze</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kann</a:t>
            </a:r>
            <a:r>
              <a:rPr lang="en-US" b="0" i="0">
                <a:solidFill>
                  <a:srgbClr val="171717"/>
                </a:solidFill>
                <a:effectLst/>
                <a:latin typeface="Segoe UI" panose="020B0502040204020203" pitchFamily="34" charset="0"/>
              </a:rPr>
              <a:t> man </a:t>
            </a:r>
            <a:r>
              <a:rPr lang="en-US" b="0" i="0" err="1">
                <a:solidFill>
                  <a:srgbClr val="171717"/>
                </a:solidFill>
                <a:effectLst/>
                <a:latin typeface="Segoe UI" panose="020B0502040204020203" pitchFamily="34" charset="0"/>
              </a:rPr>
              <a:t>auch</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über</a:t>
            </a:r>
            <a:r>
              <a:rPr lang="en-US" b="0" i="0">
                <a:solidFill>
                  <a:srgbClr val="171717"/>
                </a:solidFill>
                <a:effectLst/>
                <a:latin typeface="Segoe UI" panose="020B0502040204020203" pitchFamily="34" charset="0"/>
              </a:rPr>
              <a:t> policies </a:t>
            </a:r>
            <a:r>
              <a:rPr lang="en-US" b="0" i="0" err="1">
                <a:solidFill>
                  <a:srgbClr val="171717"/>
                </a:solidFill>
                <a:effectLst/>
                <a:latin typeface="Segoe UI" panose="020B0502040204020203" pitchFamily="34" charset="0"/>
              </a:rPr>
              <a:t>enforden</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dass</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resourcen</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ihre</a:t>
            </a:r>
            <a:r>
              <a:rPr lang="en-US" b="0" i="0">
                <a:solidFill>
                  <a:srgbClr val="171717"/>
                </a:solidFill>
                <a:effectLst/>
                <a:latin typeface="Segoe UI" panose="020B0502040204020203" pitchFamily="34" charset="0"/>
              </a:rPr>
              <a:t> logs an </a:t>
            </a:r>
            <a:r>
              <a:rPr lang="en-US" b="0" i="0" err="1">
                <a:solidFill>
                  <a:srgbClr val="171717"/>
                </a:solidFill>
                <a:effectLst/>
                <a:latin typeface="Segoe UI" panose="020B0502040204020203" pitchFamily="34" charset="0"/>
              </a:rPr>
              <a:t>diesen</a:t>
            </a:r>
            <a:r>
              <a:rPr lang="en-US" b="0" i="0">
                <a:solidFill>
                  <a:srgbClr val="171717"/>
                </a:solidFill>
                <a:effectLst/>
                <a:latin typeface="Segoe UI" panose="020B0502040204020203" pitchFamily="34" charset="0"/>
              </a:rPr>
              <a:t> workspace </a:t>
            </a:r>
            <a:r>
              <a:rPr lang="en-US" b="0" i="0" err="1">
                <a:solidFill>
                  <a:srgbClr val="171717"/>
                </a:solidFill>
                <a:effectLst/>
                <a:latin typeface="Segoe UI" panose="020B0502040204020203" pitchFamily="34" charset="0"/>
              </a:rPr>
              <a:t>schicken</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aber</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darüber</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wird</a:t>
            </a:r>
            <a:r>
              <a:rPr lang="en-US" b="0" i="0">
                <a:solidFill>
                  <a:srgbClr val="171717"/>
                </a:solidFill>
                <a:effectLst/>
                <a:latin typeface="Segoe UI" panose="020B0502040204020203" pitchFamily="34" charset="0"/>
              </a:rPr>
              <a:t> Robert bald </a:t>
            </a:r>
            <a:r>
              <a:rPr lang="en-US" b="0" i="0" err="1">
                <a:solidFill>
                  <a:srgbClr val="171717"/>
                </a:solidFill>
                <a:effectLst/>
                <a:latin typeface="Segoe UI" panose="020B0502040204020203" pitchFamily="34" charset="0"/>
              </a:rPr>
              <a:t>sprechen</a:t>
            </a:r>
            <a:r>
              <a:rPr lang="en-US" b="0" i="0">
                <a:solidFill>
                  <a:srgbClr val="171717"/>
                </a:solidFill>
                <a:effectLst/>
                <a:latin typeface="Segoe UI" panose="020B0502040204020203" pitchFamily="34" charset="0"/>
              </a:rPr>
              <a:t>.</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97654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Maria</a:t>
            </a:r>
          </a:p>
          <a:p>
            <a:endParaRPr lang="en-US" b="1"/>
          </a:p>
          <a:p>
            <a:r>
              <a:rPr lang="en-US" b="1" err="1"/>
              <a:t>Jetzt</a:t>
            </a:r>
            <a:r>
              <a:rPr lang="en-US" b="1"/>
              <a:t> </a:t>
            </a:r>
            <a:r>
              <a:rPr lang="en-US" b="1" err="1"/>
              <a:t>haben</a:t>
            </a:r>
            <a:r>
              <a:rPr lang="en-US" b="1"/>
              <a:t> </a:t>
            </a:r>
            <a:r>
              <a:rPr lang="en-US" b="1" err="1"/>
              <a:t>wir</a:t>
            </a:r>
            <a:r>
              <a:rPr lang="en-US" b="1"/>
              <a:t> </a:t>
            </a:r>
            <a:r>
              <a:rPr lang="en-US" b="1" err="1"/>
              <a:t>einige</a:t>
            </a:r>
            <a:r>
              <a:rPr lang="en-US" b="1"/>
              <a:t> der </a:t>
            </a:r>
            <a:r>
              <a:rPr lang="en-US" b="1" err="1"/>
              <a:t>werkzeuge</a:t>
            </a:r>
            <a:r>
              <a:rPr lang="en-US" b="1"/>
              <a:t> </a:t>
            </a:r>
            <a:r>
              <a:rPr lang="en-US" b="1" err="1"/>
              <a:t>kennengelert</a:t>
            </a:r>
            <a:r>
              <a:rPr lang="en-US" b="1"/>
              <a:t>, </a:t>
            </a:r>
            <a:r>
              <a:rPr lang="en-US" b="1" err="1"/>
              <a:t>wie</a:t>
            </a:r>
            <a:r>
              <a:rPr lang="en-US" b="1"/>
              <a:t> azure monitor, log analytics </a:t>
            </a:r>
            <a:r>
              <a:rPr lang="en-US" b="1" err="1"/>
              <a:t>als</a:t>
            </a:r>
            <a:r>
              <a:rPr lang="en-US" b="1"/>
              <a:t> </a:t>
            </a:r>
            <a:r>
              <a:rPr lang="en-US" b="1" err="1"/>
              <a:t>letzes</a:t>
            </a:r>
            <a:r>
              <a:rPr lang="en-US" b="1"/>
              <a:t> </a:t>
            </a:r>
            <a:r>
              <a:rPr lang="en-US" b="1" err="1"/>
              <a:t>habe</a:t>
            </a:r>
            <a:r>
              <a:rPr lang="en-US" b="1"/>
              <a:t> ich </a:t>
            </a:r>
            <a:r>
              <a:rPr lang="en-US" b="1" err="1"/>
              <a:t>ihnen</a:t>
            </a:r>
            <a:r>
              <a:rPr lang="en-US" b="1"/>
              <a:t> den </a:t>
            </a:r>
            <a:r>
              <a:rPr lang="en-US" b="1" err="1"/>
              <a:t>zentralen</a:t>
            </a:r>
            <a:r>
              <a:rPr lang="en-US" b="1"/>
              <a:t> </a:t>
            </a:r>
            <a:r>
              <a:rPr lang="en-US" b="1" err="1"/>
              <a:t>gedaken</a:t>
            </a:r>
            <a:r>
              <a:rPr lang="en-US" b="1"/>
              <a:t> </a:t>
            </a:r>
            <a:r>
              <a:rPr lang="en-US" b="1" err="1"/>
              <a:t>vorgestellt</a:t>
            </a:r>
            <a:r>
              <a:rPr lang="en-US" b="1"/>
              <a:t>, </a:t>
            </a:r>
            <a:r>
              <a:rPr lang="en-US" b="1" err="1"/>
              <a:t>einen</a:t>
            </a:r>
            <a:r>
              <a:rPr lang="en-US" b="1"/>
              <a:t> log analytics </a:t>
            </a:r>
            <a:r>
              <a:rPr lang="en-US" b="1" err="1"/>
              <a:t>empfelung</a:t>
            </a:r>
            <a:r>
              <a:rPr lang="en-US" b="1"/>
              <a:t>, </a:t>
            </a:r>
            <a:r>
              <a:rPr lang="en-US" b="1" err="1"/>
              <a:t>wenn</a:t>
            </a:r>
            <a:r>
              <a:rPr lang="en-US" b="1"/>
              <a:t> </a:t>
            </a:r>
            <a:r>
              <a:rPr lang="en-US" b="1" err="1"/>
              <a:t>wie</a:t>
            </a:r>
            <a:r>
              <a:rPr lang="en-US" b="1"/>
              <a:t> lager </a:t>
            </a:r>
            <a:r>
              <a:rPr lang="en-US" b="1" err="1"/>
              <a:t>als</a:t>
            </a:r>
            <a:r>
              <a:rPr lang="en-US" b="1"/>
              <a:t> die retention </a:t>
            </a:r>
            <a:r>
              <a:rPr lang="en-US" b="1" err="1"/>
              <a:t>zeit</a:t>
            </a:r>
            <a:r>
              <a:rPr lang="en-US" b="1"/>
              <a:t> </a:t>
            </a:r>
            <a:r>
              <a:rPr lang="en-US" b="1" err="1"/>
              <a:t>speiern</a:t>
            </a:r>
            <a:r>
              <a:rPr lang="en-US" b="1"/>
              <a:t> in storage, </a:t>
            </a:r>
            <a:r>
              <a:rPr lang="en-US" b="1" err="1"/>
              <a:t>nutzen</a:t>
            </a:r>
            <a:r>
              <a:rPr lang="en-US" b="1"/>
              <a:t> </a:t>
            </a:r>
            <a:r>
              <a:rPr lang="en-US" b="1" err="1"/>
              <a:t>sie</a:t>
            </a:r>
            <a:r>
              <a:rPr lang="en-US" b="1"/>
              <a:t> altering und dashboards und </a:t>
            </a:r>
            <a:r>
              <a:rPr lang="en-US" b="1" err="1"/>
              <a:t>stellen</a:t>
            </a:r>
            <a:r>
              <a:rPr lang="en-US" b="1"/>
              <a:t> </a:t>
            </a:r>
            <a:r>
              <a:rPr lang="en-US" b="1" err="1"/>
              <a:t>sie</a:t>
            </a:r>
            <a:r>
              <a:rPr lang="en-US" b="1"/>
              <a:t> </a:t>
            </a:r>
            <a:r>
              <a:rPr lang="en-US" b="1" err="1"/>
              <a:t>diese</a:t>
            </a:r>
            <a:r>
              <a:rPr lang="en-US" b="1"/>
              <a:t> </a:t>
            </a:r>
            <a:r>
              <a:rPr lang="en-US" b="1" err="1"/>
              <a:t>ihren</a:t>
            </a:r>
            <a:r>
              <a:rPr lang="en-US" b="1"/>
              <a:t> teams </a:t>
            </a:r>
            <a:r>
              <a:rPr lang="en-US" b="1" err="1"/>
              <a:t>zur</a:t>
            </a:r>
            <a:r>
              <a:rPr lang="en-US" b="1"/>
              <a:t> </a:t>
            </a:r>
            <a:r>
              <a:rPr lang="en-US" b="1" err="1"/>
              <a:t>verfügung</a:t>
            </a:r>
            <a:r>
              <a:rPr lang="en-US" b="1"/>
              <a:t>, und die </a:t>
            </a:r>
            <a:r>
              <a:rPr lang="en-US" b="1" err="1"/>
              <a:t>klare</a:t>
            </a:r>
            <a:r>
              <a:rPr lang="en-US" b="1"/>
              <a:t> </a:t>
            </a:r>
            <a:r>
              <a:rPr lang="en-US" b="1" err="1"/>
              <a:t>empfehlung</a:t>
            </a:r>
            <a:r>
              <a:rPr lang="en-US" b="1"/>
              <a:t> </a:t>
            </a:r>
            <a:r>
              <a:rPr lang="en-US" b="1" err="1"/>
              <a:t>daten</a:t>
            </a:r>
            <a:r>
              <a:rPr lang="en-US" b="1"/>
              <a:t> die in azure </a:t>
            </a:r>
            <a:r>
              <a:rPr lang="en-US" b="1" err="1"/>
              <a:t>anfallen</a:t>
            </a:r>
            <a:r>
              <a:rPr lang="en-US" b="1"/>
              <a:t> </a:t>
            </a:r>
            <a:r>
              <a:rPr lang="en-US" b="1" err="1"/>
              <a:t>auch</a:t>
            </a:r>
            <a:r>
              <a:rPr lang="en-US" b="1"/>
              <a:t> </a:t>
            </a:r>
            <a:r>
              <a:rPr lang="en-US" b="1" err="1"/>
              <a:t>hier</a:t>
            </a:r>
            <a:r>
              <a:rPr lang="en-US" b="1"/>
              <a:t> </a:t>
            </a:r>
            <a:r>
              <a:rPr lang="en-US" b="1" err="1"/>
              <a:t>zu</a:t>
            </a:r>
            <a:r>
              <a:rPr lang="en-US" b="1"/>
              <a:t> </a:t>
            </a:r>
            <a:r>
              <a:rPr lang="en-US" b="1" err="1"/>
              <a:t>belassen</a:t>
            </a:r>
            <a:r>
              <a:rPr lang="en-US" b="1"/>
              <a:t> und </a:t>
            </a:r>
            <a:r>
              <a:rPr lang="en-US" b="1" err="1"/>
              <a:t>nicht</a:t>
            </a:r>
            <a:r>
              <a:rPr lang="en-US" b="1"/>
              <a:t> in prem </a:t>
            </a:r>
            <a:r>
              <a:rPr lang="en-US" b="1" err="1"/>
              <a:t>zu</a:t>
            </a:r>
            <a:r>
              <a:rPr lang="en-US" b="1"/>
              <a:t> </a:t>
            </a:r>
            <a:r>
              <a:rPr lang="en-US" b="1" err="1"/>
              <a:t>überführen</a:t>
            </a:r>
            <a:endParaRPr lang="en-US" b="1"/>
          </a:p>
          <a:p>
            <a:endParaRPr lang="en-US" b="1"/>
          </a:p>
          <a:p>
            <a:r>
              <a:rPr lang="en-US" err="1"/>
              <a:t>Viel</a:t>
            </a:r>
            <a:r>
              <a:rPr lang="en-US"/>
              <a:t> </a:t>
            </a:r>
            <a:r>
              <a:rPr lang="en-US" err="1"/>
              <a:t>theorie</a:t>
            </a:r>
            <a:r>
              <a:rPr lang="en-US"/>
              <a:t>, </a:t>
            </a:r>
            <a:r>
              <a:rPr lang="en-US" err="1"/>
              <a:t>aber</a:t>
            </a:r>
            <a:r>
              <a:rPr lang="en-US"/>
              <a:t> </a:t>
            </a:r>
            <a:r>
              <a:rPr lang="en-US" err="1"/>
              <a:t>wie</a:t>
            </a:r>
            <a:r>
              <a:rPr lang="en-US"/>
              <a:t> </a:t>
            </a:r>
            <a:r>
              <a:rPr lang="en-US" err="1"/>
              <a:t>sieht</a:t>
            </a:r>
            <a:r>
              <a:rPr lang="en-US"/>
              <a:t> das </a:t>
            </a:r>
            <a:r>
              <a:rPr lang="en-US" err="1"/>
              <a:t>ganze</a:t>
            </a:r>
            <a:r>
              <a:rPr lang="en-US"/>
              <a:t> in der </a:t>
            </a:r>
            <a:r>
              <a:rPr lang="en-US" err="1"/>
              <a:t>realität</a:t>
            </a:r>
            <a:r>
              <a:rPr lang="en-US"/>
              <a:t> </a:t>
            </a:r>
            <a:r>
              <a:rPr lang="en-US" err="1"/>
              <a:t>aus</a:t>
            </a:r>
            <a:r>
              <a:rPr lang="en-US"/>
              <a:t>? Robert, </a:t>
            </a:r>
            <a:r>
              <a:rPr lang="en-US" err="1"/>
              <a:t>kannst</a:t>
            </a:r>
            <a:r>
              <a:rPr lang="en-US"/>
              <a:t> du </a:t>
            </a:r>
            <a:r>
              <a:rPr lang="en-US" err="1"/>
              <a:t>uns</a:t>
            </a:r>
            <a:r>
              <a:rPr lang="en-US"/>
              <a:t> </a:t>
            </a:r>
            <a:r>
              <a:rPr lang="en-US" err="1"/>
              <a:t>einige</a:t>
            </a:r>
            <a:r>
              <a:rPr lang="en-US"/>
              <a:t> </a:t>
            </a:r>
            <a:r>
              <a:rPr lang="en-US" err="1"/>
              <a:t>beispiel</a:t>
            </a:r>
            <a:r>
              <a:rPr lang="en-US"/>
              <a:t> </a:t>
            </a:r>
            <a:r>
              <a:rPr lang="en-US" err="1"/>
              <a:t>zeigen</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527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12369AD-D82C-4782-9A38-CE03BA09F4AE}" type="slidenum">
              <a:rPr lang="en-US" smtClean="0"/>
              <a:t>5</a:t>
            </a:fld>
            <a:endParaRPr lang="en-US"/>
          </a:p>
        </p:txBody>
      </p:sp>
    </p:spTree>
    <p:extLst>
      <p:ext uri="{BB962C8B-B14F-4D97-AF65-F5344CB8AC3E}">
        <p14:creationId xmlns:p14="http://schemas.microsoft.com/office/powerpoint/2010/main" val="4666692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Robert</a:t>
            </a:r>
            <a:endParaRPr lang="de-DE"/>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825147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Robert</a:t>
            </a:r>
            <a:endParaRPr lang="en-GB"/>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9/27/2021 1:16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55844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Robert</a:t>
            </a:r>
            <a:endParaRPr lang="de-DE"/>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768256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a:t>Robert</a:t>
            </a:r>
          </a:p>
          <a:p>
            <a:endParaRPr lang="en-US" sz="882" b="0" i="0" u="none" strike="noStrike"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b="1"/>
              <a:t>Security Center</a:t>
            </a:r>
          </a:p>
          <a:p>
            <a:pPr marL="457200" lvl="1" indent="0">
              <a:buFont typeface="Arial" panose="020B0604020202020204" pitchFamily="34" charset="0"/>
              <a:buNone/>
            </a:pPr>
            <a:r>
              <a:rPr lang="en-US" b="0"/>
              <a:t>Azure Security Center also plays an important part in your monitoring strategy. It can help you monitor the security of your machines, networks, storage, data services, and applications. Security Center provides advanced threat detection by using machine learning and behavioral analytics to help identify active threats targeting your Azure resources. It also provides threat protection that blocks malware or other unwanted code and reduces the surface area exposed to brute force and other network attacks.</a:t>
            </a:r>
          </a:p>
          <a:p>
            <a:pPr marL="457200" lvl="1" indent="0">
              <a:buFont typeface="Arial" panose="020B0604020202020204" pitchFamily="34" charset="0"/>
              <a:buNone/>
            </a:pPr>
            <a:r>
              <a:rPr lang="en-US" b="0"/>
              <a:t>		</a:t>
            </a:r>
          </a:p>
          <a:p>
            <a:pPr marL="457200" lvl="1" indent="0">
              <a:buFont typeface="Arial" panose="020B0604020202020204" pitchFamily="34" charset="0"/>
              <a:buNone/>
            </a:pPr>
            <a:r>
              <a:rPr lang="en-US" b="0"/>
              <a:t>When Security Center identifies a threat, it triggers a security alert with steps you need to take to respond to an attack. It also provides a report with information about the threat that was detected.</a:t>
            </a:r>
          </a:p>
          <a:p>
            <a:endParaRPr lang="en-US" sz="882" b="0" i="0" u="none" strike="noStrike" kern="1200">
              <a:solidFill>
                <a:schemeClr val="tx1"/>
              </a:solidFill>
              <a:effectLst/>
              <a:latin typeface="Segoe UI" panose="020B0502040204020203" pitchFamily="34" charset="0"/>
              <a:ea typeface="+mn-ea"/>
              <a:cs typeface="+mn-cs"/>
            </a:endParaRPr>
          </a:p>
          <a:p>
            <a:r>
              <a:rPr lang="en-US" sz="882" b="0" i="0" u="none" strike="noStrike" kern="1200">
                <a:solidFill>
                  <a:schemeClr val="tx1"/>
                </a:solidFill>
                <a:effectLst/>
                <a:latin typeface="Segoe UI" panose="020B0502040204020203" pitchFamily="34" charset="0"/>
                <a:ea typeface="+mn-ea"/>
                <a:cs typeface="+mn-cs"/>
              </a:rPr>
              <a:t>Azure Security Center's threat protection enables you to detect and prevent threats across a wide variety of services from </a:t>
            </a:r>
            <a:r>
              <a:rPr lang="en-US" sz="882" b="0" i="0" u="sng" strike="noStrike" kern="1200">
                <a:solidFill>
                  <a:schemeClr val="tx1"/>
                </a:solidFill>
                <a:effectLst/>
                <a:latin typeface="Segoe UI" panose="020B0502040204020203" pitchFamily="34" charset="0"/>
                <a:ea typeface="+mn-ea"/>
                <a:cs typeface="+mn-cs"/>
                <a:hlinkClick r:id="rId3"/>
              </a:rPr>
              <a:t>Infrastructure-as-a-Service (IaaS) layer</a:t>
            </a:r>
            <a:r>
              <a:rPr lang="en-US" sz="882" b="0" i="0" u="none" strike="noStrike" kern="1200">
                <a:solidFill>
                  <a:schemeClr val="tx1"/>
                </a:solidFill>
                <a:effectLst/>
                <a:latin typeface="Segoe UI" panose="020B0502040204020203" pitchFamily="34" charset="0"/>
                <a:ea typeface="+mn-ea"/>
                <a:cs typeface="+mn-cs"/>
              </a:rPr>
              <a:t> to Platform-as-a-Service (PaaS) resources in Azure such as IOT and App Service and finally with on-premises virtual machines.</a:t>
            </a:r>
          </a:p>
          <a:p>
            <a:endParaRPr lang="en-US" sz="882" b="0" i="0" u="none" strike="noStrike" kern="1200">
              <a:solidFill>
                <a:schemeClr val="tx1"/>
              </a:solidFill>
              <a:effectLst/>
              <a:latin typeface="Segoe UI" panose="020B0502040204020203" pitchFamily="34" charset="0"/>
              <a:ea typeface="+mn-ea"/>
              <a:cs typeface="+mn-cs"/>
            </a:endParaRPr>
          </a:p>
          <a:p>
            <a:r>
              <a:rPr lang="en-US" sz="882" b="0" i="0" u="none" strike="noStrike" kern="1200">
                <a:solidFill>
                  <a:schemeClr val="tx1"/>
                </a:solidFill>
                <a:effectLst/>
                <a:latin typeface="Segoe UI" panose="020B0502040204020203" pitchFamily="34" charset="0"/>
                <a:ea typeface="+mn-ea"/>
                <a:cs typeface="+mn-cs"/>
              </a:rPr>
              <a:t>Azure Sentinel delivers intelligent security analytics and threat intelligence across the enterprise, providing a single solution for alert detection, threat visibility, proactive hunting, and threat response. Azure Sentinel is your service operations center (SOC) view across the enterprise, alleviating the stress of increasingly sophisticated attacks, increasing volumes of alerts, and long resolution timeframes.</a:t>
            </a:r>
          </a:p>
          <a:p>
            <a:endParaRPr lang="en-US" sz="882" b="0" i="0" u="none" strike="noStrike" kern="1200">
              <a:solidFill>
                <a:schemeClr val="tx1"/>
              </a:solidFill>
              <a:effectLst/>
              <a:latin typeface="Segoe UI" panose="020B0502040204020203" pitchFamily="34" charset="0"/>
              <a:ea typeface="+mn-ea"/>
              <a:cs typeface="+mn-cs"/>
            </a:endParaRPr>
          </a:p>
          <a:p>
            <a:r>
              <a:rPr lang="en-US" sz="882" b="0" i="0" u="none" strike="noStrike" kern="1200">
                <a:solidFill>
                  <a:schemeClr val="tx1"/>
                </a:solidFill>
                <a:effectLst/>
                <a:latin typeface="Segoe UI" panose="020B0502040204020203" pitchFamily="34" charset="0"/>
                <a:ea typeface="+mn-ea"/>
                <a:cs typeface="+mn-cs"/>
              </a:rPr>
              <a:t> You can stream threat detection findings from Azure Security Center to </a:t>
            </a:r>
            <a:r>
              <a:rPr lang="en-US" sz="882" b="0" i="0" u="sng" strike="noStrike" kern="1200">
                <a:solidFill>
                  <a:schemeClr val="tx1"/>
                </a:solidFill>
                <a:effectLst/>
                <a:latin typeface="Segoe UI" panose="020B0502040204020203" pitchFamily="34" charset="0"/>
                <a:ea typeface="+mn-ea"/>
                <a:cs typeface="+mn-cs"/>
                <a:hlinkClick r:id="rId4"/>
              </a:rPr>
              <a:t>Azure Sentinel</a:t>
            </a:r>
            <a:r>
              <a:rPr lang="en-US" sz="882" b="0" i="0" u="none" strike="noStrike" kern="1200">
                <a:solidFill>
                  <a:schemeClr val="tx1"/>
                </a:solidFill>
                <a:effectLst/>
                <a:latin typeface="Segoe UI" panose="020B0502040204020203" pitchFamily="34" charset="0"/>
                <a:ea typeface="+mn-ea"/>
                <a:cs typeface="+mn-cs"/>
              </a:rPr>
              <a:t> for investigation, threat hunting, correlation with signals from other security solutions, and security operations center (SOC) level management.</a:t>
            </a:r>
          </a:p>
          <a:p>
            <a:pPr marL="0" marR="0" lvl="0" indent="0" algn="l" defTabSz="932742" rtl="0" eaLnBrk="1" fontAlgn="auto" latinLnBrk="0" hangingPunct="1">
              <a:lnSpc>
                <a:spcPct val="90000"/>
              </a:lnSpc>
              <a:spcBef>
                <a:spcPts val="0"/>
              </a:spcBef>
              <a:spcAft>
                <a:spcPts val="340"/>
              </a:spcAft>
              <a:buClrTx/>
              <a:buSzTx/>
              <a:buFontTx/>
              <a:buNone/>
              <a:tabLst/>
              <a:defRPr/>
            </a:pPr>
            <a:endParaRPr kumimoji="0" lang="en-US" sz="1050" b="0" i="0" u="none" strike="noStrike" kern="1200" cap="none" spc="0" normalizeH="0" baseline="0" noProof="0">
              <a:ln>
                <a:noFill/>
              </a:ln>
              <a:solidFill>
                <a:srgbClr val="3C3C41"/>
              </a:solidFill>
              <a:effectLst/>
              <a:uLnTx/>
              <a:uFillTx/>
              <a:latin typeface="Segoe UI"/>
              <a:ea typeface="+mn-ea"/>
              <a:cs typeface="+mn-cs"/>
            </a:endParaRPr>
          </a:p>
          <a:p>
            <a:r>
              <a:rPr lang="en-US" sz="882" b="1" i="0" u="none" strike="noStrike" kern="1200">
                <a:solidFill>
                  <a:schemeClr val="tx1"/>
                </a:solidFill>
                <a:effectLst/>
                <a:latin typeface="Segoe UI" panose="020B0502040204020203" pitchFamily="34" charset="0"/>
                <a:ea typeface="+mn-ea"/>
                <a:cs typeface="+mn-cs"/>
              </a:rPr>
              <a:t>So how does Azure Security Center relate to Azure Sentinel?</a:t>
            </a:r>
          </a:p>
          <a:p>
            <a:r>
              <a:rPr lang="en-US" sz="882" b="0" i="0" u="none" strike="noStrike" kern="1200">
                <a:solidFill>
                  <a:schemeClr val="tx1"/>
                </a:solidFill>
                <a:effectLst/>
                <a:latin typeface="Segoe UI" panose="020B0502040204020203" pitchFamily="34" charset="0"/>
                <a:ea typeface="+mn-ea"/>
                <a:cs typeface="+mn-cs"/>
              </a:rPr>
              <a:t>Security Center is one of the many sources of threat protection information that Azure Sentinel collects data from, to create a view for the entire organization. Microsoft recommends that customers using Azure use Azure Security Center for threat protection of workloads such as VMs, SQL, Storage, and IoT, in just a few clicks can connect </a:t>
            </a:r>
            <a:r>
              <a:rPr lang="en-US" sz="882" b="0" i="0" u="sng" strike="noStrike" kern="1200">
                <a:solidFill>
                  <a:schemeClr val="tx1"/>
                </a:solidFill>
                <a:effectLst/>
                <a:latin typeface="Segoe UI" panose="020B0502040204020203" pitchFamily="34" charset="0"/>
                <a:ea typeface="+mn-ea"/>
                <a:cs typeface="+mn-cs"/>
                <a:hlinkClick r:id="rId5"/>
              </a:rPr>
              <a:t>Azure Security Center to Azure Sentinel</a:t>
            </a:r>
            <a:r>
              <a:rPr lang="en-US" sz="882" b="0" i="0" u="none" strike="noStrike" kern="1200">
                <a:solidFill>
                  <a:schemeClr val="tx1"/>
                </a:solidFill>
                <a:effectLst/>
                <a:latin typeface="Segoe UI" panose="020B0502040204020203" pitchFamily="34" charset="0"/>
                <a:ea typeface="+mn-ea"/>
                <a:cs typeface="+mn-cs"/>
              </a:rPr>
              <a:t>. Once the Security Center data is in Azure Sentinel, customers can combine that data with other sources like firewalls, users, and devices, for proactive hunting and threat mitigation with advanced querying and the power of artificial intelligence.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9/27/2021 1:16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45826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Robert</a:t>
            </a:r>
            <a:endParaRPr lang="en-US" b="1"/>
          </a:p>
          <a:p>
            <a:pPr lvl="0"/>
            <a:endParaRPr lang="en-US" b="1"/>
          </a:p>
          <a:p>
            <a:pPr lvl="0"/>
            <a:r>
              <a:rPr lang="en-US" b="1"/>
              <a:t>Deploy if not exist um </a:t>
            </a:r>
            <a:r>
              <a:rPr lang="en-US" b="1" err="1"/>
              <a:t>sicherzustellen</a:t>
            </a:r>
            <a:r>
              <a:rPr lang="en-US" b="1"/>
              <a:t> agents </a:t>
            </a:r>
            <a:r>
              <a:rPr lang="en-US" b="1" err="1"/>
              <a:t>vorhanden</a:t>
            </a:r>
            <a:r>
              <a:rPr lang="en-US" b="1"/>
              <a:t>, so </a:t>
            </a:r>
            <a:r>
              <a:rPr lang="en-US" b="1" err="1"/>
              <a:t>dass</a:t>
            </a:r>
            <a:r>
              <a:rPr lang="en-US" b="1"/>
              <a:t> monitoring </a:t>
            </a:r>
            <a:r>
              <a:rPr lang="en-US" b="1" err="1"/>
              <a:t>daten</a:t>
            </a:r>
            <a:r>
              <a:rPr lang="en-US" b="1"/>
              <a:t> auf </a:t>
            </a:r>
            <a:r>
              <a:rPr lang="en-US" b="1" err="1"/>
              <a:t>jedenfall</a:t>
            </a:r>
            <a:r>
              <a:rPr lang="en-US" b="1"/>
              <a:t> </a:t>
            </a:r>
            <a:r>
              <a:rPr lang="en-US" b="1" err="1"/>
              <a:t>vorhanden</a:t>
            </a:r>
            <a:r>
              <a:rPr lang="en-US" b="1"/>
              <a:t>, monitoring by default</a:t>
            </a:r>
          </a:p>
          <a:p>
            <a:pPr lvl="0"/>
            <a:endParaRPr lang="en-US" b="1"/>
          </a:p>
          <a:p>
            <a:pPr lvl="0"/>
            <a:r>
              <a:rPr lang="en-US" b="1"/>
              <a:t>Policy Assignment</a:t>
            </a:r>
          </a:p>
          <a:p>
            <a:pPr lvl="1"/>
            <a:r>
              <a:rPr lang="en-US" b="0"/>
              <a:t>Policy assignments establish the guard rails that allow for subscription management to be distributed while remaining centrally governed, enabling subscription democratization. Within the context of the Management subscription, the focus of Enterprise-scale is on ensuring the appropriate resources are in place and ready for consumption by platform services and landing zones.</a:t>
            </a:r>
          </a:p>
          <a:p>
            <a:endParaRPr lang="en-US"/>
          </a:p>
          <a:p>
            <a:r>
              <a:rPr lang="en-US"/>
              <a:t>Enterprise-scale policy enforcement includes:</a:t>
            </a:r>
          </a:p>
          <a:p>
            <a:pPr marL="628650" lvl="1" indent="-171450">
              <a:buFont typeface="Arial" panose="020B0604020202020204" pitchFamily="34" charset="0"/>
              <a:buChar char="•"/>
            </a:pPr>
            <a:r>
              <a:rPr lang="en-US"/>
              <a:t>Activity Log for all subscriptions are set to export to Azure Monitor Logs workspace</a:t>
            </a:r>
          </a:p>
          <a:p>
            <a:pPr marL="628650" lvl="1" indent="-171450">
              <a:buFont typeface="Arial" panose="020B0604020202020204" pitchFamily="34" charset="0"/>
              <a:buChar char="•"/>
            </a:pPr>
            <a:r>
              <a:rPr lang="en-US"/>
              <a:t>Resource diagnostic settings for all resources are set to export to Azure Monitor Logs workspace</a:t>
            </a:r>
          </a:p>
          <a:p>
            <a:pPr marL="628650" lvl="1" indent="-171450">
              <a:buFont typeface="Arial" panose="020B0604020202020204" pitchFamily="34" charset="0"/>
              <a:buChar char="•"/>
            </a:pPr>
            <a:r>
              <a:rPr lang="en-US"/>
              <a:t>Azure Monitor for VMs is enabled for all subscriptions</a:t>
            </a:r>
          </a:p>
          <a:p>
            <a:pPr marL="628650" lvl="1" indent="-171450">
              <a:buFont typeface="Arial" panose="020B0604020202020204" pitchFamily="34" charset="0"/>
              <a:buChar char="•"/>
            </a:pPr>
            <a:endParaRPr lang="en-US"/>
          </a:p>
          <a:p>
            <a:pPr marL="0" lvl="0" indent="0">
              <a:buFont typeface="Arial" panose="020B0604020202020204" pitchFamily="34" charset="0"/>
              <a:buNone/>
            </a:pPr>
            <a:r>
              <a:rPr lang="en-US"/>
              <a:t>Workbooks provide a comprehensive view into policy actions across the estate.</a:t>
            </a:r>
          </a:p>
          <a:p>
            <a:pPr marL="0" lvl="0" indent="0">
              <a:buFont typeface="Arial" panose="020B0604020202020204" pitchFamily="34" charset="0"/>
              <a:buNone/>
            </a:pPr>
            <a:endParaRPr lang="en-US"/>
          </a:p>
          <a:p>
            <a:pPr marL="0" lvl="0" indent="0">
              <a:buFont typeface="Arial" panose="020B0604020202020204" pitchFamily="34" charset="0"/>
              <a:buNone/>
            </a:pPr>
            <a:r>
              <a:rPr lang="en-US" b="1"/>
              <a:t>Design recommendations:</a:t>
            </a:r>
          </a:p>
          <a:p>
            <a:pPr marL="628650" lvl="1" indent="-171450">
              <a:buFont typeface="Arial" panose="020B0604020202020204" pitchFamily="34" charset="0"/>
              <a:buChar char="•"/>
            </a:pPr>
            <a:r>
              <a:rPr lang="en-US" b="0"/>
              <a:t>Use Azure Policy for access control and compliance reporting. This provides the ability to enforce organization-wide settings to ensure consistent policy adherence and fast violation detection. For more information, see Understand Azure Policy effects (</a:t>
            </a:r>
            <a:r>
              <a:rPr lang="en-US">
                <a:hlinkClick r:id="rId3"/>
              </a:rPr>
              <a:t>https://docs.microsoft.com/en-us/azure/governance/policy/concepts/effects</a:t>
            </a:r>
            <a:r>
              <a:rPr lang="en-US"/>
              <a:t>)</a:t>
            </a:r>
            <a:endParaRPr lang="en-US" b="0"/>
          </a:p>
          <a:p>
            <a:pPr marL="628650" lvl="1" indent="-171450">
              <a:buFont typeface="Arial" panose="020B0604020202020204" pitchFamily="34" charset="0"/>
              <a:buChar char="•"/>
            </a:pPr>
            <a:r>
              <a:rPr lang="en-US" b="0"/>
              <a:t>Use deny policies to supplement Azure AD RBAC assignments. Deny policies are used to prevent deploying and configuring resources that don't match defined standards by preventing the request from being sent to the resource provider. The combination of deny policies and RBAC assignments ensures the appropriate guard rails are in place to enforce who can deploy and configure resources and what resources they can deploy and configure.</a:t>
            </a:r>
          </a:p>
          <a:p>
            <a:pPr marL="628650" lvl="1" indent="-171450">
              <a:buFont typeface="Arial" panose="020B0604020202020204" pitchFamily="34" charset="0"/>
              <a:buChar char="•"/>
            </a:pPr>
            <a:endParaRPr lang="en-US">
              <a:cs typeface="Calibri" panose="020F0502020204030204"/>
            </a:endParaRPr>
          </a:p>
          <a:p>
            <a:r>
              <a:rPr lang="en-US" b="1">
                <a:cs typeface="Calibri" panose="020F0502020204030204"/>
              </a:rPr>
              <a:t>Knowledge check:</a:t>
            </a:r>
          </a:p>
          <a:p>
            <a:endParaRPr lang="en-US" b="1">
              <a:cs typeface="Calibri" panose="020F0502020204030204"/>
            </a:endParaRPr>
          </a:p>
          <a:p>
            <a:r>
              <a:rPr lang="en-US">
                <a:cs typeface="Calibri" panose="020F0502020204030204"/>
              </a:rPr>
              <a:t>Which is not an Azure Policy effect:</a:t>
            </a:r>
          </a:p>
          <a:p>
            <a:pPr marL="228600" indent="-228600">
              <a:buAutoNum type="alphaUcPeriod"/>
            </a:pPr>
            <a:r>
              <a:rPr lang="en-US" err="1">
                <a:cs typeface="Calibri" panose="020F0502020204030204"/>
              </a:rPr>
              <a:t>DeployIfNotExists</a:t>
            </a:r>
            <a:endParaRPr lang="en-US">
              <a:cs typeface="Calibri" panose="020F0502020204030204"/>
            </a:endParaRPr>
          </a:p>
          <a:p>
            <a:pPr marL="228600" indent="-228600">
              <a:buAutoNum type="alphaUcPeriod"/>
            </a:pPr>
            <a:r>
              <a:rPr lang="en-US">
                <a:cs typeface="Calibri" panose="020F0502020204030204"/>
              </a:rPr>
              <a:t>Deny</a:t>
            </a:r>
          </a:p>
          <a:p>
            <a:pPr marL="228600" indent="-228600">
              <a:buAutoNum type="alphaUcPeriod"/>
            </a:pPr>
            <a:r>
              <a:rPr lang="en-US" b="1">
                <a:cs typeface="Calibri" panose="020F0502020204030204"/>
              </a:rPr>
              <a:t>Allow</a:t>
            </a:r>
          </a:p>
          <a:p>
            <a:pPr marL="228600" indent="-228600">
              <a:buAutoNum type="alphaUcPeriod"/>
            </a:pPr>
            <a:r>
              <a:rPr lang="en-US">
                <a:cs typeface="Calibri" panose="020F0502020204030204"/>
              </a:rPr>
              <a:t>Audit</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55199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Robert</a:t>
            </a:r>
          </a:p>
          <a:p>
            <a:endParaRPr lang="en-US"/>
          </a:p>
          <a:p>
            <a:pPr marL="0" lvl="0" indent="0">
              <a:buFont typeface="Arial" panose="020B0604020202020204" pitchFamily="34" charset="0"/>
              <a:buNone/>
            </a:pPr>
            <a:r>
              <a:rPr lang="en-US" b="1"/>
              <a:t>Automation Accounts</a:t>
            </a:r>
          </a:p>
          <a:p>
            <a:pPr marL="457200" lvl="1" indent="0">
              <a:buFont typeface="Arial" panose="020B0604020202020204" pitchFamily="34" charset="0"/>
              <a:buNone/>
            </a:pPr>
            <a:r>
              <a:rPr lang="en-US" b="0"/>
              <a:t>Centralized Azure Automation accounts provide application landing zones with easily consumable management services, and they provide central IT with the visibility and control required to ensure compliance with enterprise standards. Integration with Azure Policy ensures resources are configured correctly at time of deployment.</a:t>
            </a:r>
          </a:p>
          <a:p>
            <a:pPr marL="628650" lvl="1" indent="-171450">
              <a:buFont typeface="Arial" panose="020B0604020202020204" pitchFamily="34" charset="0"/>
              <a:buChar char="•"/>
            </a:pPr>
            <a:r>
              <a:rPr lang="en-US" b="1"/>
              <a:t>Update Management </a:t>
            </a:r>
            <a:r>
              <a:rPr lang="en-US" b="0"/>
              <a:t>in Azure Automation can be used to manage operating system updates for Windows and Linux machines in Azure, in on-premises environments, and in other cloud environments.</a:t>
            </a:r>
          </a:p>
          <a:p>
            <a:pPr marL="628650" lvl="1" indent="-171450">
              <a:buFont typeface="Arial" panose="020B0604020202020204" pitchFamily="34" charset="0"/>
              <a:buChar char="•"/>
            </a:pPr>
            <a:r>
              <a:rPr lang="en-US" b="1"/>
              <a:t>Inventory Management </a:t>
            </a:r>
            <a:r>
              <a:rPr lang="en-US" b="0"/>
              <a:t>in Azure Automation provides the ability to collect and view inventory for software, files, Linux daemons, Windows services, and Windows Registry keys on your computers.</a:t>
            </a:r>
          </a:p>
          <a:p>
            <a:pPr marL="628650" lvl="1" indent="-171450">
              <a:buFont typeface="Arial" panose="020B0604020202020204" pitchFamily="34" charset="0"/>
              <a:buChar char="•"/>
            </a:pPr>
            <a:r>
              <a:rPr lang="en-US" b="1"/>
              <a:t>Change Tracking </a:t>
            </a:r>
            <a:r>
              <a:rPr lang="en-US" b="0"/>
              <a:t>in Azure Automation provides insight into changes to Windows software, Linux software packages, Windows and Linux files, Windows registry keys, Microsoft services, and Linux daemons on your computers.</a:t>
            </a:r>
          </a:p>
          <a:p>
            <a:endParaRPr lang="de-DE"/>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80335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Robert</a:t>
            </a:r>
            <a:endParaRPr lang="de-DE"/>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34937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Maria</a:t>
            </a:r>
          </a:p>
          <a:p>
            <a:endParaRPr lang="de-DE"/>
          </a:p>
          <a:p>
            <a:r>
              <a:rPr lang="de-DE"/>
              <a:t>Danke für deine ausführung robert, wichtige themen, um den themen komplex und die recommendations des etnerprise scales nochmal zu festigen hier also ncoh einmal die zusammenfassung</a:t>
            </a:r>
          </a:p>
          <a:p>
            <a:endParaRPr lang="de-DE"/>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084997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de-DE"/>
              <a:t>Maria</a:t>
            </a:r>
          </a:p>
          <a:p>
            <a:endParaRPr lang="de-DE"/>
          </a:p>
          <a:p>
            <a:r>
              <a:rPr lang="de-DE"/>
              <a:t>Wie am anfang besprochen, fürs zentrale platform management nutzen sie einen log analytixs workspace wenn möglich, resource centric access mode</a:t>
            </a:r>
          </a:p>
          <a:p>
            <a:r>
              <a:rPr lang="de-DE"/>
              <a:t>Wie gesagt, wenn retention dann storage und wie von robert gezeigt nutzen die policys für access control und ihr compliance reporting</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97343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de-DE"/>
              <a:t>Maria</a:t>
            </a:r>
          </a:p>
          <a:p>
            <a:endParaRPr lang="de-DE"/>
          </a:p>
          <a:p>
            <a:r>
              <a:rPr lang="de-DE"/>
              <a:t>Azure automation gerade gezeigt</a:t>
            </a:r>
          </a:p>
          <a:p>
            <a:r>
              <a:rPr lang="de-DE"/>
              <a:t>Resourcen locks, service health</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5903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3200" b="0" i="0" dirty="0">
              <a:solidFill>
                <a:srgbClr val="171717"/>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E12369AD-D82C-4782-9A38-CE03BA09F4AE}" type="slidenum">
              <a:rPr lang="en-US" smtClean="0"/>
              <a:t>6</a:t>
            </a:fld>
            <a:endParaRPr lang="en-US"/>
          </a:p>
        </p:txBody>
      </p:sp>
    </p:spTree>
    <p:extLst>
      <p:ext uri="{BB962C8B-B14F-4D97-AF65-F5344CB8AC3E}">
        <p14:creationId xmlns:p14="http://schemas.microsoft.com/office/powerpoint/2010/main" val="726218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 </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12369AD-D82C-4782-9A38-CE03BA09F4AE}" type="slidenum">
              <a:rPr lang="en-US" smtClean="0"/>
              <a:t>7</a:t>
            </a:fld>
            <a:endParaRPr lang="en-US"/>
          </a:p>
        </p:txBody>
      </p:sp>
    </p:spTree>
    <p:extLst>
      <p:ext uri="{BB962C8B-B14F-4D97-AF65-F5344CB8AC3E}">
        <p14:creationId xmlns:p14="http://schemas.microsoft.com/office/powerpoint/2010/main" val="466669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12369AD-D82C-4782-9A38-CE03BA09F4AE}" type="slidenum">
              <a:rPr lang="en-US" smtClean="0"/>
              <a:t>8</a:t>
            </a:fld>
            <a:endParaRPr lang="en-US"/>
          </a:p>
        </p:txBody>
      </p:sp>
    </p:spTree>
    <p:extLst>
      <p:ext uri="{BB962C8B-B14F-4D97-AF65-F5344CB8AC3E}">
        <p14:creationId xmlns:p14="http://schemas.microsoft.com/office/powerpoint/2010/main" val="1309307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9</a:t>
            </a:fld>
            <a:endParaRPr lang="en-US"/>
          </a:p>
        </p:txBody>
      </p:sp>
    </p:spTree>
    <p:extLst>
      <p:ext uri="{BB962C8B-B14F-4D97-AF65-F5344CB8AC3E}">
        <p14:creationId xmlns:p14="http://schemas.microsoft.com/office/powerpoint/2010/main" val="2811721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12369AD-D82C-4782-9A38-CE03BA09F4AE}" type="slidenum">
              <a:rPr lang="en-US" smtClean="0"/>
              <a:t>10</a:t>
            </a:fld>
            <a:endParaRPr lang="en-US"/>
          </a:p>
        </p:txBody>
      </p:sp>
    </p:spTree>
    <p:extLst>
      <p:ext uri="{BB962C8B-B14F-4D97-AF65-F5344CB8AC3E}">
        <p14:creationId xmlns:p14="http://schemas.microsoft.com/office/powerpoint/2010/main" val="2955687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11</a:t>
            </a:fld>
            <a:endParaRPr lang="en-US"/>
          </a:p>
        </p:txBody>
      </p:sp>
    </p:spTree>
    <p:extLst>
      <p:ext uri="{BB962C8B-B14F-4D97-AF65-F5344CB8AC3E}">
        <p14:creationId xmlns:p14="http://schemas.microsoft.com/office/powerpoint/2010/main" val="14330193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5.xml"/><Relationship Id="rId4" Type="http://schemas.openxmlformats.org/officeDocument/2006/relationships/image" Target="../media/image39.jpe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Master" Target="../slideMasters/slideMaster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5.xml"/><Relationship Id="rId4" Type="http://schemas.openxmlformats.org/officeDocument/2006/relationships/image" Target="../media/image50.jpeg"/></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51.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53.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dirty="0"/>
              <a:t>Microsoft Azure </a:t>
            </a:r>
            <a:br>
              <a:rPr lang="en-US" dirty="0"/>
            </a:br>
            <a:r>
              <a:rPr lang="en-US" dirty="0"/>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694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339778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60259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13247178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37546988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de-DE"/>
              <a:t>Mastertitelformat bearbeiten</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82059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276933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79629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Tree>
    <p:extLst>
      <p:ext uri="{BB962C8B-B14F-4D97-AF65-F5344CB8AC3E}">
        <p14:creationId xmlns:p14="http://schemas.microsoft.com/office/powerpoint/2010/main" val="1127600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Tree>
    <p:extLst>
      <p:ext uri="{BB962C8B-B14F-4D97-AF65-F5344CB8AC3E}">
        <p14:creationId xmlns:p14="http://schemas.microsoft.com/office/powerpoint/2010/main" val="27300732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Tree>
    <p:extLst>
      <p:ext uri="{BB962C8B-B14F-4D97-AF65-F5344CB8AC3E}">
        <p14:creationId xmlns:p14="http://schemas.microsoft.com/office/powerpoint/2010/main" val="102804925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Tree>
    <p:extLst>
      <p:ext uri="{BB962C8B-B14F-4D97-AF65-F5344CB8AC3E}">
        <p14:creationId xmlns:p14="http://schemas.microsoft.com/office/powerpoint/2010/main" val="153558048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157170392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1715475582"/>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212263959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Tree>
    <p:extLst>
      <p:ext uri="{BB962C8B-B14F-4D97-AF65-F5344CB8AC3E}">
        <p14:creationId xmlns:p14="http://schemas.microsoft.com/office/powerpoint/2010/main" val="346880388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76460024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3798349443"/>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342898" y="0"/>
            <a:ext cx="6093577" cy="6994525"/>
          </a:xfrm>
          <a:prstGeom prst="rect">
            <a:avLst/>
          </a:prstGeom>
        </p:spPr>
      </p:pic>
    </p:spTree>
    <p:extLst>
      <p:ext uri="{BB962C8B-B14F-4D97-AF65-F5344CB8AC3E}">
        <p14:creationId xmlns:p14="http://schemas.microsoft.com/office/powerpoint/2010/main" val="110986790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195575493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67050559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body copy Segoe UI Regular 14/18</a:t>
            </a:r>
          </a:p>
        </p:txBody>
      </p:sp>
    </p:spTree>
    <p:extLst>
      <p:ext uri="{BB962C8B-B14F-4D97-AF65-F5344CB8AC3E}">
        <p14:creationId xmlns:p14="http://schemas.microsoft.com/office/powerpoint/2010/main" val="401381584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51601338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90868378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87392283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31713201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522119796"/>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a:t>Section title</a:t>
            </a:r>
          </a:p>
        </p:txBody>
      </p:sp>
    </p:spTree>
    <p:extLst>
      <p:ext uri="{BB962C8B-B14F-4D97-AF65-F5344CB8AC3E}">
        <p14:creationId xmlns:p14="http://schemas.microsoft.com/office/powerpoint/2010/main" val="1501036824"/>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a:t>Section title</a:t>
            </a:r>
          </a:p>
        </p:txBody>
      </p:sp>
    </p:spTree>
    <p:extLst>
      <p:ext uri="{BB962C8B-B14F-4D97-AF65-F5344CB8AC3E}">
        <p14:creationId xmlns:p14="http://schemas.microsoft.com/office/powerpoint/2010/main" val="1823388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41104465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1"/>
            <a:ext cx="6093577" cy="6994525"/>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3183626"/>
            <a:ext cx="6092825" cy="553998"/>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52041116"/>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277053077"/>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911963240"/>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22512549"/>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950418781"/>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117981054"/>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928288273"/>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671619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586922"/>
            <a:ext cx="5620704" cy="1017202"/>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5620704"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73597" y="0"/>
            <a:ext cx="8262878"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066260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597449"/>
            <a:ext cx="3247476" cy="5796389"/>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183571"/>
            <a:ext cx="6803399" cy="624145"/>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35095320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de-DE"/>
              <a:t>Bild durch Klicken auf Symbol hinzufügen</a:t>
            </a:r>
            <a:endParaRPr lang="en-US" dirty="0"/>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412189207"/>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28723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446550"/>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86663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Demo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05588" y="-11103"/>
            <a:ext cx="7943994" cy="7018391"/>
          </a:xfrm>
          <a:prstGeom prst="rect">
            <a:avLst/>
          </a:prstGeom>
        </p:spPr>
      </p:pic>
      <p:sp>
        <p:nvSpPr>
          <p:cNvPr id="2" name="Title 1"/>
          <p:cNvSpPr>
            <a:spLocks noGrp="1"/>
          </p:cNvSpPr>
          <p:nvPr>
            <p:ph type="title" hasCustomPrompt="1"/>
          </p:nvPr>
        </p:nvSpPr>
        <p:spPr>
          <a:xfrm>
            <a:off x="596951" y="3093607"/>
            <a:ext cx="5621287"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5621287" cy="345294"/>
          </a:xfrm>
          <a:noFill/>
        </p:spPr>
        <p:txBody>
          <a:bodyPr wrap="square"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317935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96461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5621287"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236530" y="-1"/>
            <a:ext cx="4199945" cy="6994526"/>
          </a:xfrm>
          <a:prstGeom prst="rect">
            <a:avLst/>
          </a:prstGeom>
        </p:spPr>
      </p:pic>
    </p:spTree>
    <p:extLst>
      <p:ext uri="{BB962C8B-B14F-4D97-AF65-F5344CB8AC3E}">
        <p14:creationId xmlns:p14="http://schemas.microsoft.com/office/powerpoint/2010/main" val="3189503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586922"/>
            <a:ext cx="5620704" cy="1017202"/>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5620704"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236530" y="-1"/>
            <a:ext cx="4199945" cy="6994526"/>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39553186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de-DE"/>
              <a:t>Bild durch Klicken auf Symbol hinzufügen</a:t>
            </a:r>
            <a:endParaRPr lang="en-US" dirty="0"/>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de-DE"/>
              <a:t>Bild durch Klicken auf Symbol hinzufügen</a:t>
            </a:r>
            <a:endParaRPr lang="en-US" dirty="0"/>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de-DE"/>
              <a:t>Bild durch Klicken auf Symbol hinzufügen</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de-DE"/>
              <a:t>Bild durch Klicken auf Symbol hinzufügen</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de-DE"/>
              <a:t>Bild durch Klicken auf Symbol hinzufügen</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de-DE"/>
              <a:t>Bild durch Klicken auf Symbol hinzufügen</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de-DE"/>
              <a:t>Diagramm durch Klicken auf Symbol hinzufügen</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de-DE"/>
              <a:t>Diagramm durch Klicken auf Symbol hinzufügen</a:t>
            </a:r>
            <a:endParaRPr lang="en-US" dirty="0"/>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de-DE"/>
              <a:t>Diagramm durch Klicken auf Symbol hinzufügen</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de-DE"/>
              <a:t>Tabelle durch Klicken auf Symbol hinzufügen</a:t>
            </a:r>
            <a:endParaRPr lang="en-US"/>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8" y="2851060"/>
            <a:ext cx="4245437" cy="1292405"/>
          </a:xfrm>
        </p:spPr>
        <p:txBody>
          <a:bodyPr wrap="square" rIns="0" anchor="ctr" anchorCtr="0">
            <a:spAutoFit/>
          </a:bodyPr>
          <a:lstStyle>
            <a:lvl1pPr>
              <a:lnSpc>
                <a:spcPct val="100000"/>
              </a:lnSpc>
              <a:defRPr sz="3599"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218237" y="0"/>
            <a:ext cx="6218238" cy="6994525"/>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309073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600059" y="1058863"/>
            <a:ext cx="11239464" cy="695325"/>
          </a:xfrm>
        </p:spPr>
        <p:txBody>
          <a:bodyPr wrap="square">
            <a:noAutofit/>
          </a:bodyPr>
          <a:lstStyle>
            <a:lvl1pPr marL="0" indent="0">
              <a:spcBef>
                <a:spcPts val="1247"/>
              </a:spcBef>
              <a:buClr>
                <a:schemeClr val="tx1"/>
              </a:buClr>
              <a:buFont typeface="Wingdings" panose="05000000000000000000" pitchFamily="2" charset="2"/>
              <a:buNone/>
              <a:defRPr sz="2000" b="0">
                <a:latin typeface="+mj-lt"/>
                <a:cs typeface="Segoe UI Semilight" panose="020B0402040204020203" pitchFamily="34" charset="0"/>
              </a:defRPr>
            </a:lvl1pPr>
            <a:lvl2pPr marL="435452" indent="-174828">
              <a:buFont typeface="Wingdings" panose="05000000000000000000" pitchFamily="2" charset="2"/>
              <a:buChar char=""/>
              <a:defRPr sz="2000" b="0"/>
            </a:lvl2pPr>
            <a:lvl3pPr marL="652369" indent="-192635">
              <a:buFont typeface="Wingdings" panose="05000000000000000000" pitchFamily="2" charset="2"/>
              <a:buChar char=""/>
              <a:tabLst/>
              <a:defRPr sz="1599" b="0"/>
            </a:lvl3pPr>
            <a:lvl4pPr marL="845003" indent="-179686">
              <a:buFont typeface="Wingdings" panose="05000000000000000000" pitchFamily="2" charset="2"/>
              <a:buChar char=""/>
              <a:defRPr sz="1399" b="0"/>
            </a:lvl4pPr>
            <a:lvl5pPr marL="1044113" indent="-173210">
              <a:buFont typeface="Wingdings" panose="05000000000000000000" pitchFamily="2" charset="2"/>
              <a:buChar char=""/>
              <a:tabLst/>
              <a:defRPr sz="1399" b="0"/>
            </a:lvl5pPr>
          </a:lstStyle>
          <a:p>
            <a:pPr lvl="0"/>
            <a:r>
              <a:rPr lang="en-US"/>
              <a:t>Edit Master text styles</a:t>
            </a:r>
          </a:p>
        </p:txBody>
      </p:sp>
    </p:spTree>
    <p:extLst>
      <p:ext uri="{BB962C8B-B14F-4D97-AF65-F5344CB8AC3E}">
        <p14:creationId xmlns:p14="http://schemas.microsoft.com/office/powerpoint/2010/main" val="25128879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600688"/>
            <a:ext cx="4241746" cy="258570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2787914"/>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051763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3337659"/>
          </a:xfrm>
        </p:spPr>
        <p:txBody>
          <a:bodyPr anchor="t"/>
          <a:lstStyle>
            <a:lvl1pPr>
              <a:defRPr sz="2856"/>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622535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92448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21308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67096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400896"/>
          </a:xfrm>
        </p:spPr>
        <p:txBody>
          <a:bodyPr wrap="square">
            <a:spAutoFit/>
          </a:bodyPr>
          <a:lstStyle>
            <a:lvl1pPr marL="236341" indent="-236341">
              <a:spcBef>
                <a:spcPts val="1247"/>
              </a:spcBef>
              <a:buClr>
                <a:schemeClr val="tx1"/>
              </a:buClr>
              <a:buFont typeface="Wingdings" panose="05000000000000000000" pitchFamily="2" charset="2"/>
              <a:buChar char=""/>
              <a:defRPr sz="2000" b="0">
                <a:latin typeface="+mj-lt"/>
                <a:cs typeface="Segoe UI Semilight" panose="020B0402040204020203" pitchFamily="34" charset="0"/>
              </a:defRPr>
            </a:lvl1pPr>
            <a:lvl2pPr marL="435452" indent="-174828">
              <a:buFont typeface="Wingdings" panose="05000000000000000000" pitchFamily="2" charset="2"/>
              <a:buChar char=""/>
              <a:defRPr sz="1399" b="0"/>
            </a:lvl2pPr>
            <a:lvl3pPr marL="652369" indent="-192635">
              <a:buFont typeface="Wingdings" panose="05000000000000000000" pitchFamily="2" charset="2"/>
              <a:buChar char=""/>
              <a:tabLst/>
              <a:defRPr sz="1399" b="0"/>
            </a:lvl3pPr>
            <a:lvl4pPr marL="845003" indent="-179686">
              <a:buFont typeface="Wingdings" panose="05000000000000000000" pitchFamily="2" charset="2"/>
              <a:buChar char=""/>
              <a:defRPr sz="1399" b="0"/>
            </a:lvl4pPr>
            <a:lvl5pPr marL="1044113" indent="-173210">
              <a:buFont typeface="Wingdings" panose="05000000000000000000" pitchFamily="2" charset="2"/>
              <a:buChar char=""/>
              <a:tabLst/>
              <a:defRPr sz="1399"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400896"/>
          </a:xfrm>
        </p:spPr>
        <p:txBody>
          <a:bodyPr wrap="square">
            <a:spAutoFit/>
          </a:bodyPr>
          <a:lstStyle>
            <a:lvl1pPr marL="236341" indent="-236341">
              <a:spcBef>
                <a:spcPts val="1247"/>
              </a:spcBef>
              <a:buClr>
                <a:schemeClr val="tx1"/>
              </a:buClr>
              <a:buFont typeface="Wingdings" panose="05000000000000000000" pitchFamily="2" charset="2"/>
              <a:buChar char=""/>
              <a:defRPr sz="2000" b="0">
                <a:latin typeface="+mj-lt"/>
                <a:cs typeface="Segoe UI Semilight" panose="020B0402040204020203" pitchFamily="34" charset="0"/>
              </a:defRPr>
            </a:lvl1pPr>
            <a:lvl2pPr marL="435452" indent="-174828">
              <a:buFont typeface="Wingdings" panose="05000000000000000000" pitchFamily="2" charset="2"/>
              <a:buChar char=""/>
              <a:defRPr sz="1399" b="0"/>
            </a:lvl2pPr>
            <a:lvl3pPr marL="652369" indent="-192635">
              <a:buFont typeface="Wingdings" panose="05000000000000000000" pitchFamily="2" charset="2"/>
              <a:buChar char=""/>
              <a:tabLst/>
              <a:defRPr sz="1399" b="0"/>
            </a:lvl3pPr>
            <a:lvl4pPr marL="845003" indent="-179686">
              <a:buFont typeface="Wingdings" panose="05000000000000000000" pitchFamily="2" charset="2"/>
              <a:buChar char=""/>
              <a:defRPr sz="1399" b="0"/>
            </a:lvl4pPr>
            <a:lvl5pPr marL="1044113" indent="-173210">
              <a:buFont typeface="Wingdings" panose="05000000000000000000" pitchFamily="2" charset="2"/>
              <a:buChar char=""/>
              <a:tabLst/>
              <a:defRPr sz="1399"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62347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bg1"/>
                </a:solidFill>
              </a:defRPr>
            </a:lvl1pPr>
          </a:lstStyle>
          <a:p>
            <a:r>
              <a:rPr lang="en-US" dirty="0"/>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6366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6471924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350797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l" defTabSz="950846"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183572"/>
            <a:ext cx="6803399" cy="624145"/>
          </a:xfrm>
        </p:spPr>
        <p:txBody>
          <a:bodyPr anchor="ctr" anchorCtr="0"/>
          <a:lstStyle>
            <a:lvl1pPr marL="0" indent="0">
              <a:spcAft>
                <a:spcPts val="1224"/>
              </a:spcAft>
              <a:buNone/>
              <a:defRPr sz="2856"/>
            </a:lvl1pPr>
            <a:lvl2pPr marL="233104"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8645"/>
            <a:ext cx="3247476" cy="553998"/>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5087968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03376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White BG">
    <p:spTree>
      <p:nvGrpSpPr>
        <p:cNvPr id="1" name=""/>
        <p:cNvGrpSpPr/>
        <p:nvPr/>
      </p:nvGrpSpPr>
      <p:grpSpPr>
        <a:xfrm>
          <a:off x="0" y="0"/>
          <a:ext cx="0" cy="0"/>
          <a:chOff x="0" y="0"/>
          <a:chExt cx="0" cy="0"/>
        </a:xfrm>
      </p:grpSpPr>
      <p:sp>
        <p:nvSpPr>
          <p:cNvPr id="210" name="Shape 210"/>
          <p:cNvSpPr>
            <a:spLocks noGrp="1"/>
          </p:cNvSpPr>
          <p:nvPr>
            <p:ph type="sldNum" sz="quarter" idx="2"/>
          </p:nvPr>
        </p:nvSpPr>
        <p:spPr>
          <a:xfrm>
            <a:off x="12053233" y="6670706"/>
            <a:ext cx="233496" cy="239627"/>
          </a:xfrm>
          <a:prstGeom prst="rect">
            <a:avLst/>
          </a:prstGeom>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836"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l" defTabSz="932418" rtl="0" eaLnBrk="1" fontAlgn="auto" latinLnBrk="0" hangingPunct="1">
                <a:lnSpc>
                  <a:spcPct val="100000"/>
                </a:lnSpc>
                <a:spcBef>
                  <a:spcPts val="0"/>
                </a:spcBef>
                <a:spcAft>
                  <a:spcPts val="0"/>
                </a:spcAft>
                <a:buClrTx/>
                <a:buSzTx/>
                <a:buFontTx/>
                <a:buNone/>
                <a:tabLst/>
                <a:defRPr/>
              </a:pPr>
              <a:t>‹#›</a:t>
            </a:fld>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 name="Text Placeholder 6">
            <a:extLst>
              <a:ext uri="{FF2B5EF4-FFF2-40B4-BE49-F238E27FC236}">
                <a16:creationId xmlns:a16="http://schemas.microsoft.com/office/drawing/2014/main" id="{F8A95C59-4DD9-534D-AFD8-7E4B7F72B61F}"/>
              </a:ext>
            </a:extLst>
          </p:cNvPr>
          <p:cNvSpPr>
            <a:spLocks noGrp="1"/>
          </p:cNvSpPr>
          <p:nvPr>
            <p:ph type="body" sz="quarter" idx="10" hasCustomPrompt="1"/>
          </p:nvPr>
        </p:nvSpPr>
        <p:spPr>
          <a:xfrm>
            <a:off x="373095" y="245313"/>
            <a:ext cx="6399603" cy="476479"/>
          </a:xfrm>
        </p:spPr>
        <p:txBody>
          <a:bodyPr/>
          <a:lstStyle>
            <a:lvl1pPr marL="0" indent="0">
              <a:buNone/>
              <a:defRPr sz="1836" b="0" i="0">
                <a:solidFill>
                  <a:schemeClr val="tx1"/>
                </a:solidFill>
                <a:latin typeface="Roboto Condensed" panose="02000000000000000000" pitchFamily="2" charset="0"/>
                <a:ea typeface="Roboto Condensed" panose="02000000000000000000" pitchFamily="2" charset="0"/>
              </a:defRPr>
            </a:lvl1pPr>
            <a:lvl2pPr marL="466209" indent="0">
              <a:buNone/>
              <a:defRPr/>
            </a:lvl2pPr>
          </a:lstStyle>
          <a:p>
            <a:pPr lvl="0"/>
            <a:r>
              <a:rPr lang="en-US" sz="1836" spc="306">
                <a:latin typeface="Roboto Condensed" panose="02000000000000000000" pitchFamily="2" charset="0"/>
                <a:ea typeface="Roboto Condensed" panose="02000000000000000000" pitchFamily="2" charset="0"/>
                <a:cs typeface="Roboto Condensed Light" panose="02000000000000000000" pitchFamily="2" charset="0"/>
              </a:rPr>
              <a:t>SECTION </a:t>
            </a:r>
            <a:r>
              <a:rPr lang="en-US" sz="1836" spc="306">
                <a:solidFill>
                  <a:srgbClr val="D6401E"/>
                </a:solidFill>
                <a:latin typeface="Roboto Condensed" panose="02000000000000000000" pitchFamily="2" charset="0"/>
                <a:ea typeface="Roboto Condensed" panose="02000000000000000000" pitchFamily="2" charset="0"/>
                <a:cs typeface="Roboto Condensed Light" panose="02000000000000000000" pitchFamily="2" charset="0"/>
              </a:rPr>
              <a:t>TITLE</a:t>
            </a:r>
            <a:endParaRPr lang="en-US"/>
          </a:p>
        </p:txBody>
      </p:sp>
    </p:spTree>
    <p:extLst>
      <p:ext uri="{BB962C8B-B14F-4D97-AF65-F5344CB8AC3E}">
        <p14:creationId xmlns:p14="http://schemas.microsoft.com/office/powerpoint/2010/main" val="2807200885"/>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004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52855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0CC24-9D69-428E-BFBC-74D8BF4517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DF69D8-E6D6-453F-9899-06F8BABBA699}"/>
              </a:ext>
            </a:extLst>
          </p:cNvPr>
          <p:cNvSpPr>
            <a:spLocks noGrp="1"/>
          </p:cNvSpPr>
          <p:nvPr>
            <p:ph idx="1"/>
          </p:nvPr>
        </p:nvSpPr>
        <p:spPr>
          <a:xfrm>
            <a:off x="465137" y="1853742"/>
            <a:ext cx="11533187" cy="16004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C97817-218F-43AC-9D82-E4637915A8A2}"/>
              </a:ext>
            </a:extLst>
          </p:cNvPr>
          <p:cNvSpPr>
            <a:spLocks noGrp="1"/>
          </p:cNvSpPr>
          <p:nvPr>
            <p:ph type="dt" sz="half"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343D6A70-1F11-4042-9937-6AD9BF855E9A}" type="datetimeFigureOut">
              <a:rPr kumimoji="0" lang="en-US" sz="1800" b="0" i="0" u="none" strike="noStrike" kern="1200" cap="none" spc="0" normalizeH="0" baseline="0" noProof="0" smtClean="0">
                <a:ln>
                  <a:noFill/>
                </a:ln>
                <a:solidFill>
                  <a:srgbClr val="3C3C41"/>
                </a:solidFill>
                <a:effectLst/>
                <a:uLnTx/>
                <a:uFillTx/>
                <a:latin typeface="Segoe UI"/>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9/27/2021</a:t>
            </a:fld>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6C068D72-0E64-4EF1-93D3-9B106C8747D5}"/>
              </a:ext>
            </a:extLst>
          </p:cNvPr>
          <p:cNvSpPr>
            <a:spLocks noGrp="1"/>
          </p:cNvSpPr>
          <p:nvPr>
            <p:ph type="ftr" sz="quarter" idx="11"/>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3C3C41">
                  <a:tint val="75000"/>
                </a:srgbClr>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551E44E3-11B5-41B2-855F-09644082F679}"/>
              </a:ext>
            </a:extLst>
          </p:cNvPr>
          <p:cNvSpPr>
            <a:spLocks noGrp="1"/>
          </p:cNvSpPr>
          <p:nvPr>
            <p:ph type="sldNum" sz="quarter" idx="12"/>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7F3F0338-C8BA-421F-937C-0280BFB4C0EE}" type="slidenum">
              <a:rPr kumimoji="0" lang="en-US" sz="1800" b="0" i="0" u="none" strike="noStrike" kern="1200" cap="none" spc="0" normalizeH="0" baseline="0" noProof="0" smtClean="0">
                <a:ln>
                  <a:noFill/>
                </a:ln>
                <a:solidFill>
                  <a:srgbClr val="3C3C41"/>
                </a:solidFill>
                <a:effectLst/>
                <a:uLnTx/>
                <a:uFillTx/>
                <a:latin typeface="Segoe UI"/>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Tree>
    <p:extLst>
      <p:ext uri="{BB962C8B-B14F-4D97-AF65-F5344CB8AC3E}">
        <p14:creationId xmlns:p14="http://schemas.microsoft.com/office/powerpoint/2010/main" val="4460453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296594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7505132"/>
      </p:ext>
    </p:extLst>
  </p:cSld>
  <p:clrMapOvr>
    <a:masterClrMapping/>
  </p:clrMapOvr>
  <p:transition>
    <p:fade/>
  </p:transition>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3" y="2590884"/>
            <a:ext cx="9590081" cy="1828800"/>
          </a:xfrm>
          <a:noFill/>
        </p:spPr>
        <p:txBody>
          <a:bodyPr lIns="0" tIns="0" rIns="0" bIns="182880" anchor="b" anchorCtr="0"/>
          <a:lstStyle>
            <a:lvl1pPr>
              <a:defRPr sz="5399" strike="noStrike" spc="-150"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3" y="4429279"/>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5"/>
            <a:ext cx="1362456" cy="194066"/>
          </a:xfrm>
          <a:prstGeom prst="rect">
            <a:avLst/>
          </a:prstGeom>
        </p:spPr>
      </p:pic>
    </p:spTree>
    <p:extLst>
      <p:ext uri="{BB962C8B-B14F-4D97-AF65-F5344CB8AC3E}">
        <p14:creationId xmlns:p14="http://schemas.microsoft.com/office/powerpoint/2010/main" val="3694535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3" y="2590884"/>
            <a:ext cx="9590081" cy="1828800"/>
          </a:xfrm>
          <a:noFill/>
        </p:spPr>
        <p:txBody>
          <a:bodyPr lIns="0" tIns="0" rIns="0" bIns="182880" anchor="b" anchorCtr="0"/>
          <a:lstStyle>
            <a:lvl1pPr>
              <a:defRPr sz="5399" strike="noStrike" spc="-150"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3" y="4429279"/>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5"/>
            <a:ext cx="1362456" cy="194066"/>
          </a:xfrm>
          <a:prstGeom prst="rect">
            <a:avLst/>
          </a:prstGeom>
        </p:spPr>
      </p:pic>
    </p:spTree>
    <p:extLst>
      <p:ext uri="{BB962C8B-B14F-4D97-AF65-F5344CB8AC3E}">
        <p14:creationId xmlns:p14="http://schemas.microsoft.com/office/powerpoint/2010/main" val="150881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7"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tx2"/>
                </a:solidFill>
              </a:defRPr>
            </a:lvl1pPr>
          </a:lstStyle>
          <a:p>
            <a:r>
              <a:rPr lang="en-US" dirty="0"/>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85206223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4"/>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426"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9" y="6559034"/>
            <a:ext cx="11553197" cy="98880"/>
            <a:chOff x="445128" y="6559056"/>
            <a:chExt cx="11553197" cy="9888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4911630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399"/>
              </a:spcAft>
              <a:buNone/>
              <a:defRPr sz="1800">
                <a:solidFill>
                  <a:srgbClr val="000000"/>
                </a:solidFill>
              </a:defRPr>
            </a:lvl2pPr>
            <a:lvl3pPr marL="0"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45129" y="6802547"/>
            <a:ext cx="11553197" cy="98880"/>
            <a:chOff x="445128" y="6559056"/>
            <a:chExt cx="11553197" cy="9888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6292651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695" indent="-285695">
              <a:lnSpc>
                <a:spcPct val="100000"/>
              </a:lnSpc>
              <a:spcBef>
                <a:spcPts val="0"/>
              </a:spcBef>
              <a:spcAft>
                <a:spcPts val="1399"/>
              </a:spcAft>
              <a:buFont typeface="Arial" panose="020B0604020202020204" pitchFamily="34" charset="0"/>
              <a:buChar char="•"/>
              <a:defRPr sz="1800" b="0" i="0">
                <a:solidFill>
                  <a:srgbClr val="000000"/>
                </a:solidFill>
                <a:latin typeface="+mj-lt"/>
              </a:defRPr>
            </a:lvl1pPr>
            <a:lvl2pPr marL="514251" indent="-285695">
              <a:lnSpc>
                <a:spcPct val="100000"/>
              </a:lnSpc>
              <a:spcBef>
                <a:spcPts val="0"/>
              </a:spcBef>
              <a:spcAft>
                <a:spcPts val="1399"/>
              </a:spcAft>
              <a:buFont typeface="Arial" panose="020B0604020202020204" pitchFamily="34" charset="0"/>
              <a:buChar char="•"/>
              <a:defRPr sz="1800">
                <a:solidFill>
                  <a:srgbClr val="000000"/>
                </a:solidFill>
              </a:defRPr>
            </a:lvl2pPr>
            <a:lvl3pPr marL="742807" indent="-285695">
              <a:lnSpc>
                <a:spcPct val="100000"/>
              </a:lnSpc>
              <a:spcBef>
                <a:spcPts val="0"/>
              </a:spcBef>
              <a:spcAft>
                <a:spcPts val="1399"/>
              </a:spcAft>
              <a:buFont typeface="Arial" panose="020B0604020202020204" pitchFamily="34" charset="0"/>
              <a:buChar char="•"/>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45129" y="6781284"/>
            <a:ext cx="11553197" cy="98880"/>
            <a:chOff x="445128" y="6559056"/>
            <a:chExt cx="11553197" cy="9888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6276132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45129" y="6559034"/>
            <a:ext cx="11553197" cy="98880"/>
            <a:chOff x="445128" y="6559056"/>
            <a:chExt cx="11553197" cy="9888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1457057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80"/>
            <a:ext cx="11567160" cy="830997"/>
          </a:xfrm>
        </p:spPr>
        <p:txBody>
          <a:bodyPr wrap="square" lIns="0" tIns="0" rIns="0" bIns="0">
            <a:spAutoFit/>
          </a:bodyPr>
          <a:lstStyle>
            <a:lvl1pPr marL="0" indent="0">
              <a:lnSpc>
                <a:spcPct val="100000"/>
              </a:lnSpc>
              <a:spcBef>
                <a:spcPts val="0"/>
              </a:spcBef>
              <a:spcAft>
                <a:spcPts val="1399"/>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1" cy="2654300"/>
          </a:xfrm>
        </p:spPr>
        <p:txBody>
          <a:bodyPr lIns="0" tIns="0" rIns="0" bIns="0">
            <a:noAutofit/>
          </a:bodyPr>
          <a:lstStyle>
            <a:lvl1pPr marL="0" indent="0">
              <a:lnSpc>
                <a:spcPct val="100000"/>
              </a:lnSpc>
              <a:spcBef>
                <a:spcPts val="0"/>
              </a:spcBef>
              <a:spcAft>
                <a:spcPts val="9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9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9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1" cy="2701925"/>
          </a:xfrm>
        </p:spPr>
        <p:txBody>
          <a:bodyPr lIns="0" tIns="0" rIns="0" bIns="0"/>
          <a:lstStyle>
            <a:lvl1pPr marL="0" indent="0">
              <a:lnSpc>
                <a:spcPct val="100000"/>
              </a:lnSpc>
              <a:spcBef>
                <a:spcPts val="0"/>
              </a:spcBef>
              <a:spcAft>
                <a:spcPts val="9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9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45129" y="6559034"/>
            <a:ext cx="11553197" cy="98880"/>
            <a:chOff x="445128" y="6559056"/>
            <a:chExt cx="11553197" cy="9888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0501578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2"/>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1"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695" lvl="1" indent="-285695">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1" cy="2708857"/>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45129" y="6559034"/>
            <a:ext cx="11553197" cy="98880"/>
            <a:chOff x="445128" y="6559056"/>
            <a:chExt cx="11553197" cy="9888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5766964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7"/>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10"/>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1"/>
            <a:ext cx="5667375"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8" y="2359342"/>
            <a:ext cx="5659119" cy="2654300"/>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45129" y="6559034"/>
            <a:ext cx="11553197" cy="98880"/>
            <a:chOff x="445128" y="6559056"/>
            <a:chExt cx="11553197" cy="9888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8167219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7"/>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1"/>
            <a:ext cx="5667375" cy="2657138"/>
          </a:xfrm>
        </p:spPr>
        <p:txBody>
          <a:bodyPr lIns="0" tIns="0" rIns="0" bIns="0">
            <a:noAutofit/>
          </a:bodyPr>
          <a:lstStyle>
            <a:lvl1pPr marL="0" marR="0" indent="0" algn="l" defTabSz="932563" rtl="0" eaLnBrk="1" fontAlgn="auto" latinLnBrk="0" hangingPunct="1">
              <a:lnSpc>
                <a:spcPct val="100000"/>
              </a:lnSpc>
              <a:spcBef>
                <a:spcPts val="0"/>
              </a:spcBef>
              <a:spcAft>
                <a:spcPts val="700"/>
              </a:spcAft>
              <a:buClrTx/>
              <a:buSzPct val="90000"/>
              <a:buFont typeface="Wingdings" panose="05000000000000000000" pitchFamily="2" charset="2"/>
              <a:buNone/>
              <a:tabLst/>
              <a:defRPr sz="1399" b="1">
                <a:solidFill>
                  <a:schemeClr val="tx2"/>
                </a:solidFill>
                <a:latin typeface="+mn-lt"/>
              </a:defRPr>
            </a:lvl1pPr>
            <a:lvl2pPr marL="285695" marR="0" indent="-285695" algn="l" defTabSz="932563" rtl="0" eaLnBrk="1" fontAlgn="auto" latinLnBrk="0" hangingPunct="1">
              <a:lnSpc>
                <a:spcPct val="100000"/>
              </a:lnSpc>
              <a:spcBef>
                <a:spcPts val="0"/>
              </a:spcBef>
              <a:spcAft>
                <a:spcPts val="700"/>
              </a:spcAft>
              <a:buClrTx/>
              <a:buSzPct val="90000"/>
              <a:buFont typeface="Arial" panose="020B0604020202020204" pitchFamily="34" charset="0"/>
              <a:buChar char="•"/>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8" y="2359343"/>
            <a:ext cx="5659119" cy="2657137"/>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285695" marR="0" indent="-285695" algn="l" defTabSz="932563" rtl="0" eaLnBrk="1" fontAlgn="auto" latinLnBrk="0" hangingPunct="1">
              <a:lnSpc>
                <a:spcPct val="100000"/>
              </a:lnSpc>
              <a:spcBef>
                <a:spcPts val="0"/>
              </a:spcBef>
              <a:spcAft>
                <a:spcPts val="700"/>
              </a:spcAft>
              <a:buClrTx/>
              <a:buSzPct val="90000"/>
              <a:buFont typeface="Arial" panose="020B0604020202020204" pitchFamily="34" charset="0"/>
              <a:buChar char="•"/>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45129" y="6559034"/>
            <a:ext cx="11553197" cy="98880"/>
            <a:chOff x="445128" y="6559056"/>
            <a:chExt cx="11553197" cy="9888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2714188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6"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10"/>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3"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30"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7"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4"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3"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45129" y="6559034"/>
            <a:ext cx="11553197" cy="98880"/>
            <a:chOff x="445128" y="6559056"/>
            <a:chExt cx="11553197" cy="9888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9696908"/>
      </p:ext>
    </p:extLst>
  </p:cSld>
  <p:clrMapOvr>
    <a:masterClrMapping/>
  </p:clrMapOvr>
  <p:transition>
    <p:fade/>
  </p:transition>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spc="-150" dirty="0">
                <a:solidFill>
                  <a:schemeClr val="tx1"/>
                </a:solidFill>
                <a:latin typeface="+mj-lt"/>
              </a:defRPr>
            </a:lvl1pPr>
          </a:lstStyle>
          <a:p>
            <a:pPr marL="0" lvl="0">
              <a:lnSpc>
                <a:spcPts val="5599"/>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9" y="6559034"/>
            <a:ext cx="11553197" cy="98880"/>
            <a:chOff x="445128" y="6559056"/>
            <a:chExt cx="11553197" cy="9888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288001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b="0" kern="1200" cap="none" spc="-150" baseline="0" dirty="0">
                <a:ln w="3175">
                  <a:noFill/>
                </a:ln>
                <a:solidFill>
                  <a:schemeClr val="tx1"/>
                </a:solidFill>
                <a:effectLst/>
                <a:latin typeface="+mj-lt"/>
                <a:ea typeface="+mn-ea"/>
                <a:cs typeface="Segoe UI" pitchFamily="34" charset="0"/>
              </a:defRPr>
            </a:lvl1pPr>
          </a:lstStyle>
          <a:p>
            <a:pPr marL="0" lvl="0" algn="l" defTabSz="932563" rtl="0" eaLnBrk="1" latinLnBrk="0" hangingPunct="1">
              <a:lnSpc>
                <a:spcPts val="5599"/>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9" y="6559034"/>
            <a:ext cx="11553197" cy="98880"/>
            <a:chOff x="445128" y="6559056"/>
            <a:chExt cx="11553197" cy="9888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33809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b="0" kern="1200" cap="none" spc="-150" baseline="0" dirty="0">
                <a:ln w="3175">
                  <a:noFill/>
                </a:ln>
                <a:solidFill>
                  <a:schemeClr val="tx1"/>
                </a:solidFill>
                <a:effectLst/>
                <a:latin typeface="+mj-lt"/>
                <a:ea typeface="+mn-ea"/>
                <a:cs typeface="Segoe UI" pitchFamily="34" charset="0"/>
              </a:defRPr>
            </a:lvl1pPr>
          </a:lstStyle>
          <a:p>
            <a:pPr marL="0" lvl="0" algn="l" defTabSz="932563" rtl="0" eaLnBrk="1" latinLnBrk="0" hangingPunct="1">
              <a:lnSpc>
                <a:spcPts val="5599"/>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9" y="6559034"/>
            <a:ext cx="11553197" cy="98880"/>
            <a:chOff x="445128" y="6559056"/>
            <a:chExt cx="11553197" cy="9888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963436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45129" y="6559034"/>
            <a:ext cx="11553197" cy="98880"/>
            <a:chOff x="445128" y="6559056"/>
            <a:chExt cx="11553197" cy="9888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2184407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8" y="3264408"/>
            <a:ext cx="3209809" cy="457200"/>
          </a:xfrm>
          <a:prstGeom prst="rect">
            <a:avLst/>
          </a:prstGeom>
        </p:spPr>
      </p:pic>
    </p:spTree>
    <p:extLst>
      <p:ext uri="{BB962C8B-B14F-4D97-AF65-F5344CB8AC3E}">
        <p14:creationId xmlns:p14="http://schemas.microsoft.com/office/powerpoint/2010/main" val="1571688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8" y="3264408"/>
            <a:ext cx="3209809" cy="457200"/>
          </a:xfrm>
          <a:prstGeom prst="rect">
            <a:avLst/>
          </a:prstGeom>
        </p:spPr>
      </p:pic>
    </p:spTree>
    <p:extLst>
      <p:ext uri="{BB962C8B-B14F-4D97-AF65-F5344CB8AC3E}">
        <p14:creationId xmlns:p14="http://schemas.microsoft.com/office/powerpoint/2010/main" val="19345084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2692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5244" t="9591" r="17683" b="23336"/>
          <a:stretch/>
        </p:blipFill>
        <p:spPr>
          <a:xfrm>
            <a:off x="5440958" y="0"/>
            <a:ext cx="6995517" cy="6994525"/>
          </a:xfrm>
          <a:prstGeom prst="rect">
            <a:avLst/>
          </a:prstGeom>
        </p:spPr>
      </p:pic>
    </p:spTree>
    <p:extLst>
      <p:ext uri="{BB962C8B-B14F-4D97-AF65-F5344CB8AC3E}">
        <p14:creationId xmlns:p14="http://schemas.microsoft.com/office/powerpoint/2010/main" val="363225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09916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600060" y="2009696"/>
            <a:ext cx="4681064" cy="1814363"/>
          </a:xfrm>
        </p:spPr>
        <p:txBody>
          <a:bodyPr/>
          <a:lstStyle>
            <a:lvl1pPr marL="0" indent="0">
              <a:spcBef>
                <a:spcPts val="1836"/>
              </a:spcBef>
              <a:spcAft>
                <a:spcPts val="0"/>
              </a:spcAft>
              <a:buNone/>
              <a:defRPr sz="2448"/>
            </a:lvl1pPr>
            <a:lvl2pPr marL="0" indent="0">
              <a:buNone/>
              <a:defRPr sz="1836"/>
            </a:lvl2pPr>
            <a:lvl3pPr marL="0" indent="0">
              <a:spcBef>
                <a:spcPts val="0"/>
              </a:spcBef>
              <a:spcAft>
                <a:spcPts val="1224"/>
              </a:spcAft>
              <a:buNone/>
              <a:defRPr lang="en-US" sz="2448" kern="1200" spc="0" baseline="0" dirty="0" smtClean="0">
                <a:solidFill>
                  <a:schemeClr val="accent2"/>
                </a:solidFill>
                <a:latin typeface="+mj-lt"/>
                <a:ea typeface="+mn-ea"/>
                <a:cs typeface="Segoe UI" panose="020B0502040204020203" pitchFamily="34" charset="0"/>
              </a:defRPr>
            </a:lvl3pPr>
            <a:lvl4pPr marL="0" indent="0">
              <a:buNone/>
              <a:defRPr sz="1836"/>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600059" y="1031805"/>
            <a:ext cx="11236357" cy="313904"/>
          </a:xfrm>
        </p:spPr>
        <p:txBody>
          <a:bodyPr/>
          <a:lstStyle>
            <a:lvl1pPr marL="0" indent="0">
              <a:spcBef>
                <a:spcPts val="1836"/>
              </a:spcBef>
              <a:spcAft>
                <a:spcPts val="0"/>
              </a:spcAft>
              <a:buNone/>
              <a:defRPr sz="2040">
                <a:solidFill>
                  <a:schemeClr val="accent1">
                    <a:lumMod val="60000"/>
                    <a:lumOff val="40000"/>
                  </a:schemeClr>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4743920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8" y="466301"/>
            <a:ext cx="5618179" cy="1130181"/>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242022886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0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608481" y="3267527"/>
            <a:ext cx="3442701" cy="1861448"/>
          </a:xfrm>
        </p:spPr>
        <p:txBody>
          <a:bodyPr/>
          <a:lstStyle>
            <a:lvl1pPr marL="0" indent="0" algn="ctr">
              <a:spcBef>
                <a:spcPts val="0"/>
              </a:spcBef>
              <a:spcAft>
                <a:spcPts val="1836"/>
              </a:spcAft>
              <a:buNone/>
              <a:defRPr sz="2448">
                <a:solidFill>
                  <a:schemeClr val="accent2"/>
                </a:solidFill>
                <a:latin typeface="+mj-lt"/>
              </a:defRPr>
            </a:lvl1pPr>
            <a:lvl2pPr marL="0" indent="0" algn="ctr">
              <a:spcBef>
                <a:spcPts val="0"/>
              </a:spcBef>
              <a:spcAft>
                <a:spcPts val="612"/>
              </a:spcAft>
              <a:buNone/>
              <a:defRPr/>
            </a:lvl2pPr>
            <a:lvl3pPr marL="0" indent="0" algn="ctr">
              <a:spcBef>
                <a:spcPts val="0"/>
              </a:spcBef>
              <a:spcAft>
                <a:spcPts val="612"/>
              </a:spcAft>
              <a:buNone/>
              <a:defRPr/>
            </a:lvl3pPr>
            <a:lvl4pPr marL="0" indent="0" algn="ctr">
              <a:spcBef>
                <a:spcPts val="0"/>
              </a:spcBef>
              <a:spcAft>
                <a:spcPts val="612"/>
              </a:spcAft>
              <a:buNone/>
              <a:defRPr/>
            </a:lvl4pPr>
            <a:lvl5pPr marL="0" indent="0" algn="ctr">
              <a:spcBef>
                <a:spcPts val="0"/>
              </a:spcBef>
              <a:spcAft>
                <a:spcPts val="612"/>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4514523" y="3267527"/>
            <a:ext cx="3442701" cy="1861448"/>
          </a:xfrm>
        </p:spPr>
        <p:txBody>
          <a:bodyPr/>
          <a:lstStyle>
            <a:lvl1pPr marL="0" indent="0" algn="ctr">
              <a:spcBef>
                <a:spcPts val="0"/>
              </a:spcBef>
              <a:spcAft>
                <a:spcPts val="1836"/>
              </a:spcAft>
              <a:buNone/>
              <a:defRPr sz="2448">
                <a:solidFill>
                  <a:schemeClr val="accent2"/>
                </a:solidFill>
                <a:latin typeface="+mj-lt"/>
              </a:defRPr>
            </a:lvl1pPr>
            <a:lvl2pPr marL="0" indent="0" algn="ctr">
              <a:spcBef>
                <a:spcPts val="0"/>
              </a:spcBef>
              <a:spcAft>
                <a:spcPts val="612"/>
              </a:spcAft>
              <a:buNone/>
              <a:defRPr/>
            </a:lvl2pPr>
            <a:lvl3pPr marL="0" indent="0" algn="ctr">
              <a:spcBef>
                <a:spcPts val="0"/>
              </a:spcBef>
              <a:spcAft>
                <a:spcPts val="612"/>
              </a:spcAft>
              <a:buNone/>
              <a:defRPr/>
            </a:lvl3pPr>
            <a:lvl4pPr marL="0" indent="0" algn="ctr">
              <a:spcBef>
                <a:spcPts val="0"/>
              </a:spcBef>
              <a:spcAft>
                <a:spcPts val="612"/>
              </a:spcAft>
              <a:buNone/>
              <a:defRPr/>
            </a:lvl4pPr>
            <a:lvl5pPr marL="0" indent="0" algn="ctr">
              <a:spcBef>
                <a:spcPts val="0"/>
              </a:spcBef>
              <a:spcAft>
                <a:spcPts val="612"/>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8420564" y="3267527"/>
            <a:ext cx="3442701" cy="1861448"/>
          </a:xfrm>
        </p:spPr>
        <p:txBody>
          <a:bodyPr/>
          <a:lstStyle>
            <a:lvl1pPr marL="0" indent="0" algn="ctr">
              <a:spcBef>
                <a:spcPts val="0"/>
              </a:spcBef>
              <a:spcAft>
                <a:spcPts val="1836"/>
              </a:spcAft>
              <a:buNone/>
              <a:defRPr sz="2448">
                <a:solidFill>
                  <a:schemeClr val="accent2"/>
                </a:solidFill>
                <a:latin typeface="+mj-lt"/>
              </a:defRPr>
            </a:lvl1pPr>
            <a:lvl2pPr marL="0" indent="0" algn="ctr">
              <a:spcBef>
                <a:spcPts val="0"/>
              </a:spcBef>
              <a:spcAft>
                <a:spcPts val="612"/>
              </a:spcAft>
              <a:buNone/>
              <a:defRPr/>
            </a:lvl2pPr>
            <a:lvl3pPr marL="0" indent="0" algn="ctr">
              <a:spcBef>
                <a:spcPts val="0"/>
              </a:spcBef>
              <a:spcAft>
                <a:spcPts val="612"/>
              </a:spcAft>
              <a:buNone/>
              <a:defRPr/>
            </a:lvl3pPr>
            <a:lvl4pPr marL="0" indent="0" algn="ctr">
              <a:spcBef>
                <a:spcPts val="0"/>
              </a:spcBef>
              <a:spcAft>
                <a:spcPts val="612"/>
              </a:spcAft>
              <a:buNone/>
              <a:defRPr/>
            </a:lvl4pPr>
            <a:lvl5pPr marL="0" indent="0" algn="ctr">
              <a:spcBef>
                <a:spcPts val="0"/>
              </a:spcBef>
              <a:spcAft>
                <a:spcPts val="612"/>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239904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9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608481" y="3267527"/>
            <a:ext cx="3442701" cy="1861448"/>
          </a:xfrm>
        </p:spPr>
        <p:txBody>
          <a:bodyPr/>
          <a:lstStyle>
            <a:lvl1pPr marL="0" indent="0" algn="ctr">
              <a:spcBef>
                <a:spcPts val="0"/>
              </a:spcBef>
              <a:spcAft>
                <a:spcPts val="1836"/>
              </a:spcAft>
              <a:buNone/>
              <a:defRPr sz="2448">
                <a:solidFill>
                  <a:schemeClr val="accent2"/>
                </a:solidFill>
                <a:latin typeface="+mj-lt"/>
              </a:defRPr>
            </a:lvl1pPr>
            <a:lvl2pPr marL="0" indent="0" algn="ctr">
              <a:spcBef>
                <a:spcPts val="0"/>
              </a:spcBef>
              <a:spcAft>
                <a:spcPts val="612"/>
              </a:spcAft>
              <a:buNone/>
              <a:defRPr/>
            </a:lvl2pPr>
            <a:lvl3pPr marL="0" indent="0" algn="ctr">
              <a:spcBef>
                <a:spcPts val="0"/>
              </a:spcBef>
              <a:spcAft>
                <a:spcPts val="612"/>
              </a:spcAft>
              <a:buNone/>
              <a:defRPr/>
            </a:lvl3pPr>
            <a:lvl4pPr marL="0" indent="0" algn="ctr">
              <a:spcBef>
                <a:spcPts val="0"/>
              </a:spcBef>
              <a:spcAft>
                <a:spcPts val="612"/>
              </a:spcAft>
              <a:buNone/>
              <a:defRPr/>
            </a:lvl4pPr>
            <a:lvl5pPr marL="0" indent="0" algn="ctr">
              <a:spcBef>
                <a:spcPts val="0"/>
              </a:spcBef>
              <a:spcAft>
                <a:spcPts val="612"/>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4514523" y="3267527"/>
            <a:ext cx="3442701" cy="1861448"/>
          </a:xfrm>
        </p:spPr>
        <p:txBody>
          <a:bodyPr/>
          <a:lstStyle>
            <a:lvl1pPr marL="0" indent="0" algn="ctr">
              <a:spcBef>
                <a:spcPts val="0"/>
              </a:spcBef>
              <a:spcAft>
                <a:spcPts val="1836"/>
              </a:spcAft>
              <a:buNone/>
              <a:defRPr sz="2448">
                <a:solidFill>
                  <a:schemeClr val="accent2"/>
                </a:solidFill>
                <a:latin typeface="+mj-lt"/>
              </a:defRPr>
            </a:lvl1pPr>
            <a:lvl2pPr marL="0" indent="0" algn="ctr">
              <a:spcBef>
                <a:spcPts val="0"/>
              </a:spcBef>
              <a:spcAft>
                <a:spcPts val="612"/>
              </a:spcAft>
              <a:buNone/>
              <a:defRPr/>
            </a:lvl2pPr>
            <a:lvl3pPr marL="0" indent="0" algn="ctr">
              <a:spcBef>
                <a:spcPts val="0"/>
              </a:spcBef>
              <a:spcAft>
                <a:spcPts val="612"/>
              </a:spcAft>
              <a:buNone/>
              <a:defRPr/>
            </a:lvl3pPr>
            <a:lvl4pPr marL="0" indent="0" algn="ctr">
              <a:spcBef>
                <a:spcPts val="0"/>
              </a:spcBef>
              <a:spcAft>
                <a:spcPts val="612"/>
              </a:spcAft>
              <a:buNone/>
              <a:defRPr/>
            </a:lvl4pPr>
            <a:lvl5pPr marL="0" indent="0" algn="ctr">
              <a:spcBef>
                <a:spcPts val="0"/>
              </a:spcBef>
              <a:spcAft>
                <a:spcPts val="612"/>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8420564" y="3267527"/>
            <a:ext cx="3442701" cy="1861448"/>
          </a:xfrm>
        </p:spPr>
        <p:txBody>
          <a:bodyPr/>
          <a:lstStyle>
            <a:lvl1pPr marL="0" indent="0" algn="ctr">
              <a:spcBef>
                <a:spcPts val="0"/>
              </a:spcBef>
              <a:spcAft>
                <a:spcPts val="1836"/>
              </a:spcAft>
              <a:buNone/>
              <a:defRPr sz="2448">
                <a:solidFill>
                  <a:schemeClr val="accent2"/>
                </a:solidFill>
                <a:latin typeface="+mj-lt"/>
              </a:defRPr>
            </a:lvl1pPr>
            <a:lvl2pPr marL="0" indent="0" algn="ctr">
              <a:spcBef>
                <a:spcPts val="0"/>
              </a:spcBef>
              <a:spcAft>
                <a:spcPts val="612"/>
              </a:spcAft>
              <a:buNone/>
              <a:defRPr/>
            </a:lvl2pPr>
            <a:lvl3pPr marL="0" indent="0" algn="ctr">
              <a:spcBef>
                <a:spcPts val="0"/>
              </a:spcBef>
              <a:spcAft>
                <a:spcPts val="612"/>
              </a:spcAft>
              <a:buNone/>
              <a:defRPr/>
            </a:lvl3pPr>
            <a:lvl4pPr marL="0" indent="0" algn="ctr">
              <a:spcBef>
                <a:spcPts val="0"/>
              </a:spcBef>
              <a:spcAft>
                <a:spcPts val="612"/>
              </a:spcAft>
              <a:buNone/>
              <a:defRPr/>
            </a:lvl4pPr>
            <a:lvl5pPr marL="0" indent="0" algn="ctr">
              <a:spcBef>
                <a:spcPts val="0"/>
              </a:spcBef>
              <a:spcAft>
                <a:spcPts val="612"/>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AFB7D37C-EEAE-4C0F-AC23-9CEB23881F17}"/>
              </a:ext>
            </a:extLst>
          </p:cNvPr>
          <p:cNvSpPr>
            <a:spLocks noGrp="1"/>
          </p:cNvSpPr>
          <p:nvPr>
            <p:ph type="body" sz="quarter" idx="13"/>
          </p:nvPr>
        </p:nvSpPr>
        <p:spPr>
          <a:xfrm>
            <a:off x="600059" y="1064339"/>
            <a:ext cx="11236357" cy="313904"/>
          </a:xfrm>
        </p:spPr>
        <p:txBody>
          <a:bodyPr/>
          <a:lstStyle>
            <a:lvl1pPr marL="0" indent="0" algn="ctr">
              <a:spcBef>
                <a:spcPts val="1836"/>
              </a:spcBef>
              <a:spcAft>
                <a:spcPts val="0"/>
              </a:spcAft>
              <a:buNone/>
              <a:defRPr sz="204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4455257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512">
          <p15:clr>
            <a:srgbClr val="5ACBF0"/>
          </p15:clr>
        </p15:guide>
        <p15:guide id="30" orient="horz" pos="288">
          <p15:clr>
            <a:srgbClr val="5ACBF0"/>
          </p15:clr>
        </p15:guide>
        <p15:guide id="31" pos="3840">
          <p15:clr>
            <a:srgbClr val="FBAE40"/>
          </p15:clr>
        </p15:guide>
        <p15:guide id="32" pos="1440">
          <p15:clr>
            <a:srgbClr val="FBAE40"/>
          </p15:clr>
        </p15:guide>
        <p15:guide id="33" pos="6264">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792825" y="3353365"/>
            <a:ext cx="1678924" cy="1695079"/>
          </a:xfrm>
        </p:spPr>
        <p:txBody>
          <a:bodyPr/>
          <a:lstStyle>
            <a:lvl1pPr marL="0" indent="0" algn="l">
              <a:spcBef>
                <a:spcPts val="0"/>
              </a:spcBef>
              <a:spcAft>
                <a:spcPts val="1836"/>
              </a:spcAft>
              <a:buNone/>
              <a:defRPr sz="1632">
                <a:solidFill>
                  <a:schemeClr val="accent2"/>
                </a:solidFill>
                <a:latin typeface="+mj-lt"/>
              </a:defRPr>
            </a:lvl1pPr>
            <a:lvl2pPr marL="0" indent="0" algn="l">
              <a:spcBef>
                <a:spcPts val="0"/>
              </a:spcBef>
              <a:spcAft>
                <a:spcPts val="612"/>
              </a:spcAft>
              <a:buNone/>
              <a:defRPr sz="1428"/>
            </a:lvl2pPr>
            <a:lvl3pPr marL="0" indent="0" algn="l">
              <a:spcBef>
                <a:spcPts val="0"/>
              </a:spcBef>
              <a:spcAft>
                <a:spcPts val="612"/>
              </a:spcAft>
              <a:buNone/>
              <a:defRPr sz="1122"/>
            </a:lvl3pPr>
            <a:lvl4pPr marL="0" indent="0" algn="l">
              <a:spcBef>
                <a:spcPts val="0"/>
              </a:spcBef>
              <a:spcAft>
                <a:spcPts val="612"/>
              </a:spcAft>
              <a:buNone/>
              <a:defRPr sz="1071"/>
            </a:lvl4pPr>
            <a:lvl5pPr marL="0" indent="0" algn="l">
              <a:spcBef>
                <a:spcPts val="0"/>
              </a:spcBef>
              <a:spcAft>
                <a:spcPts val="612"/>
              </a:spcAft>
              <a:buNone/>
              <a:defRPr sz="1071"/>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3085800" y="3353365"/>
            <a:ext cx="1678924" cy="1695079"/>
          </a:xfrm>
        </p:spPr>
        <p:txBody>
          <a:bodyPr/>
          <a:lstStyle>
            <a:lvl1pPr marL="0" indent="0" algn="l">
              <a:spcBef>
                <a:spcPts val="0"/>
              </a:spcBef>
              <a:spcAft>
                <a:spcPts val="1836"/>
              </a:spcAft>
              <a:buNone/>
              <a:defRPr sz="1632">
                <a:solidFill>
                  <a:schemeClr val="accent2"/>
                </a:solidFill>
                <a:latin typeface="+mj-lt"/>
              </a:defRPr>
            </a:lvl1pPr>
            <a:lvl2pPr marL="0" indent="0" algn="l">
              <a:spcBef>
                <a:spcPts val="0"/>
              </a:spcBef>
              <a:spcAft>
                <a:spcPts val="612"/>
              </a:spcAft>
              <a:buNone/>
              <a:defRPr sz="1428"/>
            </a:lvl2pPr>
            <a:lvl3pPr marL="0" indent="0" algn="l">
              <a:spcBef>
                <a:spcPts val="0"/>
              </a:spcBef>
              <a:spcAft>
                <a:spcPts val="612"/>
              </a:spcAft>
              <a:buNone/>
              <a:defRPr sz="1122"/>
            </a:lvl3pPr>
            <a:lvl4pPr marL="0" indent="0" algn="l">
              <a:spcBef>
                <a:spcPts val="0"/>
              </a:spcBef>
              <a:spcAft>
                <a:spcPts val="612"/>
              </a:spcAft>
              <a:buNone/>
              <a:defRPr sz="1071"/>
            </a:lvl4pPr>
            <a:lvl5pPr marL="0" indent="0" algn="l">
              <a:spcBef>
                <a:spcPts val="0"/>
              </a:spcBef>
              <a:spcAft>
                <a:spcPts val="612"/>
              </a:spcAft>
              <a:buNone/>
              <a:defRPr sz="1071"/>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5378776" y="3353365"/>
            <a:ext cx="1678924" cy="1695079"/>
          </a:xfrm>
        </p:spPr>
        <p:txBody>
          <a:bodyPr/>
          <a:lstStyle>
            <a:lvl1pPr marL="0" indent="0" algn="l">
              <a:spcBef>
                <a:spcPts val="0"/>
              </a:spcBef>
              <a:spcAft>
                <a:spcPts val="1836"/>
              </a:spcAft>
              <a:buNone/>
              <a:defRPr sz="1632">
                <a:solidFill>
                  <a:schemeClr val="accent2"/>
                </a:solidFill>
                <a:latin typeface="+mj-lt"/>
              </a:defRPr>
            </a:lvl1pPr>
            <a:lvl2pPr marL="0" indent="0" algn="l">
              <a:spcBef>
                <a:spcPts val="0"/>
              </a:spcBef>
              <a:spcAft>
                <a:spcPts val="612"/>
              </a:spcAft>
              <a:buNone/>
              <a:defRPr sz="1428"/>
            </a:lvl2pPr>
            <a:lvl3pPr marL="0" indent="0" algn="l">
              <a:spcBef>
                <a:spcPts val="0"/>
              </a:spcBef>
              <a:spcAft>
                <a:spcPts val="612"/>
              </a:spcAft>
              <a:buNone/>
              <a:defRPr sz="1122"/>
            </a:lvl3pPr>
            <a:lvl4pPr marL="0" indent="0" algn="l">
              <a:spcBef>
                <a:spcPts val="0"/>
              </a:spcBef>
              <a:spcAft>
                <a:spcPts val="612"/>
              </a:spcAft>
              <a:buNone/>
              <a:defRPr sz="1071"/>
            </a:lvl4pPr>
            <a:lvl5pPr marL="0" indent="0" algn="l">
              <a:spcBef>
                <a:spcPts val="0"/>
              </a:spcBef>
              <a:spcAft>
                <a:spcPts val="612"/>
              </a:spcAft>
              <a:buNone/>
              <a:defRPr sz="1071"/>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22F03626-05EB-442B-B3AE-641A0D990AC0}"/>
              </a:ext>
            </a:extLst>
          </p:cNvPr>
          <p:cNvSpPr>
            <a:spLocks noGrp="1"/>
          </p:cNvSpPr>
          <p:nvPr>
            <p:ph type="body" sz="quarter" idx="14"/>
          </p:nvPr>
        </p:nvSpPr>
        <p:spPr>
          <a:xfrm>
            <a:off x="7671751" y="3353365"/>
            <a:ext cx="1678924" cy="1695079"/>
          </a:xfrm>
        </p:spPr>
        <p:txBody>
          <a:bodyPr/>
          <a:lstStyle>
            <a:lvl1pPr marL="0" indent="0" algn="l">
              <a:spcBef>
                <a:spcPts val="0"/>
              </a:spcBef>
              <a:spcAft>
                <a:spcPts val="1836"/>
              </a:spcAft>
              <a:buNone/>
              <a:defRPr sz="1632">
                <a:solidFill>
                  <a:schemeClr val="accent2"/>
                </a:solidFill>
                <a:latin typeface="+mj-lt"/>
              </a:defRPr>
            </a:lvl1pPr>
            <a:lvl2pPr marL="0" indent="0" algn="l">
              <a:spcBef>
                <a:spcPts val="0"/>
              </a:spcBef>
              <a:spcAft>
                <a:spcPts val="612"/>
              </a:spcAft>
              <a:buNone/>
              <a:defRPr sz="1428"/>
            </a:lvl2pPr>
            <a:lvl3pPr marL="0" indent="0" algn="l">
              <a:spcBef>
                <a:spcPts val="0"/>
              </a:spcBef>
              <a:spcAft>
                <a:spcPts val="612"/>
              </a:spcAft>
              <a:buNone/>
              <a:defRPr sz="1122"/>
            </a:lvl3pPr>
            <a:lvl4pPr marL="0" indent="0" algn="l">
              <a:spcBef>
                <a:spcPts val="0"/>
              </a:spcBef>
              <a:spcAft>
                <a:spcPts val="612"/>
              </a:spcAft>
              <a:buNone/>
              <a:defRPr sz="1071"/>
            </a:lvl4pPr>
            <a:lvl5pPr marL="0" indent="0" algn="l">
              <a:spcBef>
                <a:spcPts val="0"/>
              </a:spcBef>
              <a:spcAft>
                <a:spcPts val="612"/>
              </a:spcAft>
              <a:buNone/>
              <a:defRPr sz="1071"/>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DD365DFC-A991-4A38-9F9E-A27B0EA0FCC1}"/>
              </a:ext>
            </a:extLst>
          </p:cNvPr>
          <p:cNvSpPr>
            <a:spLocks noGrp="1"/>
          </p:cNvSpPr>
          <p:nvPr>
            <p:ph type="body" sz="quarter" idx="15"/>
          </p:nvPr>
        </p:nvSpPr>
        <p:spPr>
          <a:xfrm>
            <a:off x="9964726" y="3353365"/>
            <a:ext cx="1678924" cy="1695079"/>
          </a:xfrm>
        </p:spPr>
        <p:txBody>
          <a:bodyPr/>
          <a:lstStyle>
            <a:lvl1pPr marL="0" indent="0" algn="l">
              <a:spcBef>
                <a:spcPts val="0"/>
              </a:spcBef>
              <a:spcAft>
                <a:spcPts val="1836"/>
              </a:spcAft>
              <a:buNone/>
              <a:defRPr sz="1632">
                <a:solidFill>
                  <a:schemeClr val="accent2"/>
                </a:solidFill>
                <a:latin typeface="+mj-lt"/>
              </a:defRPr>
            </a:lvl1pPr>
            <a:lvl2pPr marL="0" indent="0" algn="l">
              <a:spcBef>
                <a:spcPts val="0"/>
              </a:spcBef>
              <a:spcAft>
                <a:spcPts val="612"/>
              </a:spcAft>
              <a:buNone/>
              <a:defRPr sz="1428"/>
            </a:lvl2pPr>
            <a:lvl3pPr marL="0" indent="0" algn="l">
              <a:spcBef>
                <a:spcPts val="0"/>
              </a:spcBef>
              <a:spcAft>
                <a:spcPts val="612"/>
              </a:spcAft>
              <a:buNone/>
              <a:defRPr sz="1122"/>
            </a:lvl3pPr>
            <a:lvl4pPr marL="0" indent="0" algn="l">
              <a:spcBef>
                <a:spcPts val="0"/>
              </a:spcBef>
              <a:spcAft>
                <a:spcPts val="612"/>
              </a:spcAft>
              <a:buNone/>
              <a:defRPr sz="1071"/>
            </a:lvl4pPr>
            <a:lvl5pPr marL="0" indent="0" algn="l">
              <a:spcBef>
                <a:spcPts val="0"/>
              </a:spcBef>
              <a:spcAft>
                <a:spcPts val="612"/>
              </a:spcAft>
              <a:buNone/>
              <a:defRPr sz="1071"/>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006876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512">
          <p15:clr>
            <a:srgbClr val="5ACBF0"/>
          </p15:clr>
        </p15:guide>
        <p15:guide id="30" orient="horz" pos="288">
          <p15:clr>
            <a:srgbClr val="5ACBF0"/>
          </p15:clr>
        </p15:guide>
        <p15:guide id="31" pos="2424">
          <p15:clr>
            <a:srgbClr val="FBAE40"/>
          </p15:clr>
        </p15:guide>
        <p15:guide id="32" pos="1008">
          <p15:clr>
            <a:srgbClr val="FBAE40"/>
          </p15:clr>
        </p15:guide>
        <p15:guide id="33" pos="6672">
          <p15:clr>
            <a:srgbClr val="FBAE40"/>
          </p15:clr>
        </p15:guide>
        <p15:guide id="34" pos="5256">
          <p15:clr>
            <a:srgbClr val="FBAE40"/>
          </p15:clr>
        </p15:guide>
        <p15:guide id="35" pos="384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608481" y="2693133"/>
            <a:ext cx="3442701" cy="2087459"/>
          </a:xfrm>
        </p:spPr>
        <p:txBody>
          <a:bodyPr/>
          <a:lstStyle>
            <a:lvl1pPr marL="0" indent="0" algn="l">
              <a:spcBef>
                <a:spcPts val="0"/>
              </a:spcBef>
              <a:spcAft>
                <a:spcPts val="1836"/>
              </a:spcAft>
              <a:buNone/>
              <a:defRPr sz="2448">
                <a:solidFill>
                  <a:schemeClr val="accent2"/>
                </a:solidFill>
                <a:latin typeface="+mj-lt"/>
              </a:defRPr>
            </a:lvl1pPr>
            <a:lvl2pPr marL="0" indent="0" algn="l">
              <a:spcBef>
                <a:spcPts val="0"/>
              </a:spcBef>
              <a:spcAft>
                <a:spcPts val="1224"/>
              </a:spcAft>
              <a:buNone/>
              <a:defRPr/>
            </a:lvl2pPr>
            <a:lvl3pPr marL="0" indent="0" algn="l">
              <a:spcBef>
                <a:spcPts val="0"/>
              </a:spcBef>
              <a:spcAft>
                <a:spcPts val="1224"/>
              </a:spcAft>
              <a:buNone/>
              <a:defRPr/>
            </a:lvl3pPr>
            <a:lvl4pPr marL="0" indent="0" algn="l">
              <a:spcBef>
                <a:spcPts val="0"/>
              </a:spcBef>
              <a:spcAft>
                <a:spcPts val="1224"/>
              </a:spcAft>
              <a:buNone/>
              <a:defRPr/>
            </a:lvl4pPr>
            <a:lvl5pPr marL="0" indent="0" algn="l">
              <a:spcBef>
                <a:spcPts val="0"/>
              </a:spcBef>
              <a:spcAft>
                <a:spcPts val="1224"/>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4514523" y="2693133"/>
            <a:ext cx="3442701" cy="2087459"/>
          </a:xfrm>
        </p:spPr>
        <p:txBody>
          <a:bodyPr/>
          <a:lstStyle>
            <a:lvl1pPr marL="0" indent="0" algn="l">
              <a:spcBef>
                <a:spcPts val="0"/>
              </a:spcBef>
              <a:spcAft>
                <a:spcPts val="1836"/>
              </a:spcAft>
              <a:buNone/>
              <a:defRPr sz="2448">
                <a:solidFill>
                  <a:schemeClr val="accent2"/>
                </a:solidFill>
                <a:latin typeface="+mj-lt"/>
              </a:defRPr>
            </a:lvl1pPr>
            <a:lvl2pPr marL="0" indent="0" algn="l">
              <a:spcBef>
                <a:spcPts val="0"/>
              </a:spcBef>
              <a:spcAft>
                <a:spcPts val="1224"/>
              </a:spcAft>
              <a:buNone/>
              <a:defRPr/>
            </a:lvl2pPr>
            <a:lvl3pPr marL="0" indent="0" algn="l">
              <a:spcBef>
                <a:spcPts val="0"/>
              </a:spcBef>
              <a:spcAft>
                <a:spcPts val="1224"/>
              </a:spcAft>
              <a:buNone/>
              <a:defRPr/>
            </a:lvl3pPr>
            <a:lvl4pPr marL="0" indent="0" algn="l">
              <a:spcBef>
                <a:spcPts val="0"/>
              </a:spcBef>
              <a:spcAft>
                <a:spcPts val="1224"/>
              </a:spcAft>
              <a:buNone/>
              <a:defRPr/>
            </a:lvl4pPr>
            <a:lvl5pPr marL="0" indent="0" algn="l">
              <a:spcBef>
                <a:spcPts val="0"/>
              </a:spcBef>
              <a:spcAft>
                <a:spcPts val="1224"/>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8420564" y="2693133"/>
            <a:ext cx="3442701" cy="2087459"/>
          </a:xfrm>
        </p:spPr>
        <p:txBody>
          <a:bodyPr/>
          <a:lstStyle>
            <a:lvl1pPr marL="0" indent="0" algn="l">
              <a:spcBef>
                <a:spcPts val="0"/>
              </a:spcBef>
              <a:spcAft>
                <a:spcPts val="1836"/>
              </a:spcAft>
              <a:buNone/>
              <a:defRPr sz="2448">
                <a:solidFill>
                  <a:schemeClr val="accent2"/>
                </a:solidFill>
                <a:latin typeface="+mj-lt"/>
              </a:defRPr>
            </a:lvl1pPr>
            <a:lvl2pPr marL="0" indent="0" algn="l">
              <a:spcBef>
                <a:spcPts val="0"/>
              </a:spcBef>
              <a:spcAft>
                <a:spcPts val="1224"/>
              </a:spcAft>
              <a:buNone/>
              <a:defRPr/>
            </a:lvl2pPr>
            <a:lvl3pPr marL="0" indent="0" algn="l">
              <a:spcBef>
                <a:spcPts val="0"/>
              </a:spcBef>
              <a:spcAft>
                <a:spcPts val="1224"/>
              </a:spcAft>
              <a:buNone/>
              <a:defRPr/>
            </a:lvl3pPr>
            <a:lvl4pPr marL="0" indent="0" algn="l">
              <a:spcBef>
                <a:spcPts val="0"/>
              </a:spcBef>
              <a:spcAft>
                <a:spcPts val="1224"/>
              </a:spcAft>
              <a:buNone/>
              <a:defRPr/>
            </a:lvl4pPr>
            <a:lvl5pPr marL="0" indent="0" algn="l">
              <a:spcBef>
                <a:spcPts val="0"/>
              </a:spcBef>
              <a:spcAft>
                <a:spcPts val="1224"/>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72128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608481" y="2057880"/>
            <a:ext cx="3442701" cy="1899117"/>
          </a:xfrm>
        </p:spPr>
        <p:txBody>
          <a:bodyPr/>
          <a:lstStyle>
            <a:lvl1pPr marL="0" indent="0" algn="l">
              <a:spcBef>
                <a:spcPts val="0"/>
              </a:spcBef>
              <a:spcAft>
                <a:spcPts val="1836"/>
              </a:spcAft>
              <a:buNone/>
              <a:defRPr sz="2040">
                <a:solidFill>
                  <a:schemeClr val="accent2"/>
                </a:solidFill>
                <a:latin typeface="+mj-lt"/>
              </a:defRPr>
            </a:lvl1pPr>
            <a:lvl2pPr marL="0" indent="0" algn="l">
              <a:spcBef>
                <a:spcPts val="0"/>
              </a:spcBef>
              <a:spcAft>
                <a:spcPts val="1224"/>
              </a:spcAft>
              <a:buNone/>
              <a:defRPr sz="1836"/>
            </a:lvl2pPr>
            <a:lvl3pPr marL="0" indent="0" algn="l">
              <a:spcBef>
                <a:spcPts val="0"/>
              </a:spcBef>
              <a:spcAft>
                <a:spcPts val="1224"/>
              </a:spcAft>
              <a:buNone/>
              <a:defRPr sz="1428"/>
            </a:lvl3pPr>
            <a:lvl4pPr marL="0" indent="0" algn="l">
              <a:spcBef>
                <a:spcPts val="0"/>
              </a:spcBef>
              <a:spcAft>
                <a:spcPts val="1224"/>
              </a:spcAft>
              <a:buNone/>
              <a:defRPr sz="1224"/>
            </a:lvl4pPr>
            <a:lvl5pPr marL="0" indent="0" algn="l">
              <a:spcBef>
                <a:spcPts val="0"/>
              </a:spcBef>
              <a:spcAft>
                <a:spcPts val="1224"/>
              </a:spcAft>
              <a:buNone/>
              <a:defRPr sz="1224"/>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4514523" y="2057880"/>
            <a:ext cx="3442701" cy="1899117"/>
          </a:xfrm>
        </p:spPr>
        <p:txBody>
          <a:bodyPr/>
          <a:lstStyle>
            <a:lvl1pPr marL="0" indent="0" algn="l">
              <a:spcBef>
                <a:spcPts val="0"/>
              </a:spcBef>
              <a:spcAft>
                <a:spcPts val="1836"/>
              </a:spcAft>
              <a:buNone/>
              <a:defRPr sz="2040">
                <a:solidFill>
                  <a:schemeClr val="accent2"/>
                </a:solidFill>
                <a:latin typeface="+mj-lt"/>
              </a:defRPr>
            </a:lvl1pPr>
            <a:lvl2pPr marL="0" indent="0" algn="l">
              <a:spcBef>
                <a:spcPts val="0"/>
              </a:spcBef>
              <a:spcAft>
                <a:spcPts val="1224"/>
              </a:spcAft>
              <a:buNone/>
              <a:defRPr sz="1836"/>
            </a:lvl2pPr>
            <a:lvl3pPr marL="0" indent="0" algn="l">
              <a:spcBef>
                <a:spcPts val="0"/>
              </a:spcBef>
              <a:spcAft>
                <a:spcPts val="1224"/>
              </a:spcAft>
              <a:buNone/>
              <a:defRPr sz="1428"/>
            </a:lvl3pPr>
            <a:lvl4pPr marL="0" indent="0" algn="l">
              <a:spcBef>
                <a:spcPts val="0"/>
              </a:spcBef>
              <a:spcAft>
                <a:spcPts val="1224"/>
              </a:spcAft>
              <a:buNone/>
              <a:defRPr sz="1224"/>
            </a:lvl4pPr>
            <a:lvl5pPr marL="0" indent="0" algn="l">
              <a:spcBef>
                <a:spcPts val="0"/>
              </a:spcBef>
              <a:spcAft>
                <a:spcPts val="1224"/>
              </a:spcAft>
              <a:buNone/>
              <a:defRPr sz="1224"/>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8420564" y="2057880"/>
            <a:ext cx="3442701" cy="1899117"/>
          </a:xfrm>
        </p:spPr>
        <p:txBody>
          <a:bodyPr/>
          <a:lstStyle>
            <a:lvl1pPr marL="0" indent="0" algn="l">
              <a:spcBef>
                <a:spcPts val="0"/>
              </a:spcBef>
              <a:spcAft>
                <a:spcPts val="1836"/>
              </a:spcAft>
              <a:buNone/>
              <a:defRPr sz="2040">
                <a:solidFill>
                  <a:schemeClr val="accent2"/>
                </a:solidFill>
                <a:latin typeface="+mj-lt"/>
              </a:defRPr>
            </a:lvl1pPr>
            <a:lvl2pPr marL="0" indent="0" algn="l">
              <a:spcBef>
                <a:spcPts val="0"/>
              </a:spcBef>
              <a:spcAft>
                <a:spcPts val="1224"/>
              </a:spcAft>
              <a:buNone/>
              <a:defRPr sz="1836"/>
            </a:lvl2pPr>
            <a:lvl3pPr marL="0" indent="0" algn="l">
              <a:spcBef>
                <a:spcPts val="0"/>
              </a:spcBef>
              <a:spcAft>
                <a:spcPts val="1224"/>
              </a:spcAft>
              <a:buNone/>
              <a:defRPr sz="1428"/>
            </a:lvl3pPr>
            <a:lvl4pPr marL="0" indent="0" algn="l">
              <a:spcBef>
                <a:spcPts val="0"/>
              </a:spcBef>
              <a:spcAft>
                <a:spcPts val="1224"/>
              </a:spcAft>
              <a:buNone/>
              <a:defRPr sz="1224"/>
            </a:lvl4pPr>
            <a:lvl5pPr marL="0" indent="0" algn="l">
              <a:spcBef>
                <a:spcPts val="0"/>
              </a:spcBef>
              <a:spcAft>
                <a:spcPts val="1224"/>
              </a:spcAft>
              <a:buNone/>
              <a:defRPr sz="1224"/>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757139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878494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11239464" cy="565027"/>
          </a:xfrm>
        </p:spPr>
        <p:txBody>
          <a:bodyPr/>
          <a:lstStyle>
            <a:lvl1pPr algn="ctr">
              <a:defRPr/>
            </a:lvl1pPr>
          </a:lstStyle>
          <a:p>
            <a:r>
              <a:rPr lang="en-US"/>
              <a:t>Click to edit Master title style</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600059" y="1064339"/>
            <a:ext cx="11236357" cy="313904"/>
          </a:xfrm>
        </p:spPr>
        <p:txBody>
          <a:bodyPr/>
          <a:lstStyle>
            <a:lvl1pPr marL="0" indent="0" algn="ctr">
              <a:spcBef>
                <a:spcPts val="1836"/>
              </a:spcBef>
              <a:spcAft>
                <a:spcPts val="0"/>
              </a:spcAft>
              <a:buNone/>
              <a:defRPr sz="204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03527646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5035767" cy="1130181"/>
          </a:xfrm>
        </p:spPr>
        <p:txBody>
          <a:bodyPr/>
          <a:lstStyle/>
          <a:p>
            <a:r>
              <a:rPr lang="en-US"/>
              <a:t>Click to edit Master title style</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95914" y="2057881"/>
            <a:ext cx="5035767" cy="439465"/>
          </a:xfrm>
        </p:spPr>
        <p:txBody>
          <a:bodyPr/>
          <a:lstStyle>
            <a:lvl1pPr marL="0" indent="0">
              <a:spcBef>
                <a:spcPts val="1836"/>
              </a:spcBef>
              <a:spcAft>
                <a:spcPts val="0"/>
              </a:spcAft>
              <a:buNone/>
              <a:defRPr sz="2856">
                <a:solidFill>
                  <a:schemeClr val="accent1">
                    <a:lumMod val="60000"/>
                    <a:lumOff val="40000"/>
                  </a:schemeClr>
                </a:solidFill>
                <a:latin typeface="+mj-lt"/>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67630751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6319538" cy="565027"/>
          </a:xfrm>
        </p:spPr>
        <p:txBody>
          <a:bodyPr/>
          <a:lstStyle>
            <a:lvl1pPr algn="l">
              <a:defRPr/>
            </a:lvl1p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600060" y="2009696"/>
            <a:ext cx="6168253" cy="1814363"/>
          </a:xfrm>
        </p:spPr>
        <p:txBody>
          <a:bodyPr/>
          <a:lstStyle>
            <a:lvl1pPr marL="0" indent="0">
              <a:spcBef>
                <a:spcPts val="1836"/>
              </a:spcBef>
              <a:spcAft>
                <a:spcPts val="0"/>
              </a:spcAft>
              <a:buNone/>
              <a:defRPr sz="2448">
                <a:solidFill>
                  <a:schemeClr val="accent2"/>
                </a:solidFill>
              </a:defRPr>
            </a:lvl1pPr>
            <a:lvl2pPr marL="0" indent="0">
              <a:buNone/>
              <a:defRPr sz="1836"/>
            </a:lvl2pPr>
            <a:lvl3pPr marL="0" indent="0">
              <a:spcBef>
                <a:spcPts val="0"/>
              </a:spcBef>
              <a:spcAft>
                <a:spcPts val="1224"/>
              </a:spcAft>
              <a:buNone/>
              <a:defRPr lang="en-US" sz="2448" kern="1200" spc="0" baseline="0" dirty="0" smtClean="0">
                <a:solidFill>
                  <a:schemeClr val="accent2"/>
                </a:solidFill>
                <a:latin typeface="+mj-lt"/>
                <a:ea typeface="+mn-ea"/>
                <a:cs typeface="Segoe UI" panose="020B0502040204020203" pitchFamily="34" charset="0"/>
              </a:defRPr>
            </a:lvl3pPr>
            <a:lvl4pPr marL="0" indent="0">
              <a:buNone/>
              <a:defRPr sz="1836"/>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600059" y="1064339"/>
            <a:ext cx="6317791" cy="313904"/>
          </a:xfrm>
        </p:spPr>
        <p:txBody>
          <a:bodyPr/>
          <a:lstStyle>
            <a:lvl1pPr marL="0" indent="0" algn="l">
              <a:spcBef>
                <a:spcPts val="1836"/>
              </a:spcBef>
              <a:spcAft>
                <a:spcPts val="0"/>
              </a:spcAft>
              <a:buNone/>
              <a:defRPr sz="204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23483992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600060" y="2009695"/>
            <a:ext cx="4681064" cy="1914812"/>
          </a:xfrm>
        </p:spPr>
        <p:txBody>
          <a:bodyPr/>
          <a:lstStyle>
            <a:lvl1pPr marL="0" indent="0">
              <a:spcBef>
                <a:spcPts val="1836"/>
              </a:spcBef>
              <a:spcAft>
                <a:spcPts val="0"/>
              </a:spcAft>
              <a:buNone/>
              <a:defRPr sz="2448"/>
            </a:lvl1pPr>
            <a:lvl2pPr marL="0" indent="0">
              <a:buNone/>
              <a:defRPr sz="1836"/>
            </a:lvl2pPr>
            <a:lvl3pPr marL="0" indent="0">
              <a:spcBef>
                <a:spcPts val="0"/>
              </a:spcBef>
              <a:spcAft>
                <a:spcPts val="1224"/>
              </a:spcAft>
              <a:buNone/>
              <a:defRPr lang="en-US" sz="2448" kern="1200" spc="0" baseline="0" dirty="0" smtClean="0">
                <a:solidFill>
                  <a:schemeClr val="accent2"/>
                </a:solidFill>
                <a:latin typeface="+mj-lt"/>
                <a:ea typeface="+mn-ea"/>
                <a:cs typeface="Segoe UI" panose="020B0502040204020203" pitchFamily="34" charset="0"/>
              </a:defRPr>
            </a:lvl3pPr>
            <a:lvl4pPr marL="0" indent="0">
              <a:spcBef>
                <a:spcPts val="612"/>
              </a:spcBef>
              <a:spcAft>
                <a:spcPts val="612"/>
              </a:spcAft>
              <a:buNone/>
              <a:defRPr sz="1836"/>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32573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86686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69262" y="3243001"/>
            <a:ext cx="7865344" cy="508524"/>
          </a:xfrm>
          <a:noFill/>
        </p:spPr>
        <p:txBody>
          <a:bodyPr wrap="square" lIns="0" tIns="0" rIns="0" bIns="0" anchor="ctr"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76781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68028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5696069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50843" rtl="0" eaLnBrk="0" fontAlgn="auto" latinLnBrk="0" hangingPunct="0">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50467643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600059" y="1071211"/>
            <a:ext cx="11236357" cy="313904"/>
          </a:xfrm>
        </p:spPr>
        <p:txBody>
          <a:bodyPr/>
          <a:lstStyle>
            <a:lvl1pPr marL="0" indent="0" algn="ctr">
              <a:spcBef>
                <a:spcPts val="1836"/>
              </a:spcBef>
              <a:spcAft>
                <a:spcPts val="0"/>
              </a:spcAft>
              <a:buNone/>
              <a:defRPr sz="204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22C05E05-2421-4436-913A-F55D8721D6B7}"/>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266324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600060" y="2009696"/>
            <a:ext cx="5618178" cy="1804945"/>
          </a:xfrm>
        </p:spPr>
        <p:txBody>
          <a:bodyPr/>
          <a:lstStyle>
            <a:lvl1pPr marL="0" indent="0">
              <a:spcBef>
                <a:spcPts val="1836"/>
              </a:spcBef>
              <a:spcAft>
                <a:spcPts val="0"/>
              </a:spcAft>
              <a:buNone/>
              <a:defRPr sz="2448"/>
            </a:lvl1pPr>
            <a:lvl2pPr marL="0" indent="0">
              <a:buNone/>
              <a:defRPr sz="1836"/>
            </a:lvl2pPr>
            <a:lvl3pPr marL="0" indent="0">
              <a:spcBef>
                <a:spcPts val="1224"/>
              </a:spcBef>
              <a:spcAft>
                <a:spcPts val="0"/>
              </a:spcAft>
              <a:buNone/>
              <a:defRPr lang="en-US" sz="2448"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12"/>
              </a:spcAft>
              <a:buNone/>
              <a:defRPr sz="1632"/>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38F41BE7-CD15-4EAB-A150-479F7C5DC9F7}"/>
              </a:ext>
            </a:extLst>
          </p:cNvPr>
          <p:cNvSpPr>
            <a:spLocks noGrp="1"/>
          </p:cNvSpPr>
          <p:nvPr>
            <p:ph type="body" sz="quarter" idx="11"/>
          </p:nvPr>
        </p:nvSpPr>
        <p:spPr>
          <a:xfrm>
            <a:off x="6850350" y="2009696"/>
            <a:ext cx="4681064" cy="1883421"/>
          </a:xfrm>
        </p:spPr>
        <p:txBody>
          <a:bodyPr/>
          <a:lstStyle>
            <a:lvl1pPr marL="0" indent="0">
              <a:spcBef>
                <a:spcPts val="1836"/>
              </a:spcBef>
              <a:spcAft>
                <a:spcPts val="0"/>
              </a:spcAft>
              <a:buNone/>
              <a:defRPr sz="2448">
                <a:solidFill>
                  <a:schemeClr val="accent2"/>
                </a:solidFill>
              </a:defRPr>
            </a:lvl1pPr>
            <a:lvl2pPr marL="0" indent="0">
              <a:spcAft>
                <a:spcPts val="612"/>
              </a:spcAft>
              <a:buNone/>
              <a:defRPr sz="1836"/>
            </a:lvl2pPr>
            <a:lvl3pPr marL="0" indent="0">
              <a:spcBef>
                <a:spcPts val="1224"/>
              </a:spcBef>
              <a:spcAft>
                <a:spcPts val="0"/>
              </a:spcAft>
              <a:buNone/>
              <a:defRPr lang="en-US" sz="2448"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12"/>
              </a:spcAft>
              <a:buNone/>
              <a:defRPr sz="1632"/>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007504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11239464" cy="565027"/>
          </a:xfrm>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600060" y="1465289"/>
            <a:ext cx="4681064" cy="1710774"/>
          </a:xfrm>
        </p:spPr>
        <p:txBody>
          <a:bodyPr/>
          <a:lstStyle>
            <a:lvl1pPr marL="0" indent="0">
              <a:spcBef>
                <a:spcPts val="1836"/>
              </a:spcBef>
              <a:spcAft>
                <a:spcPts val="0"/>
              </a:spcAft>
              <a:buNone/>
              <a:defRPr sz="2448"/>
            </a:lvl1pPr>
            <a:lvl2pPr marL="0" indent="0">
              <a:buNone/>
              <a:defRPr sz="1836"/>
            </a:lvl2pPr>
            <a:lvl3pPr marL="0" indent="0">
              <a:spcBef>
                <a:spcPts val="1224"/>
              </a:spcBef>
              <a:spcAft>
                <a:spcPts val="0"/>
              </a:spcAft>
              <a:buNone/>
              <a:defRPr lang="en-US" sz="2040"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12"/>
              </a:spcAft>
              <a:buNone/>
              <a:defRPr sz="1428"/>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235684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5378818" cy="1130181"/>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600059" y="2403753"/>
            <a:ext cx="5377330" cy="1431400"/>
          </a:xfrm>
        </p:spPr>
        <p:txBody>
          <a:bodyPr/>
          <a:lstStyle>
            <a:lvl1pPr marL="0" indent="0">
              <a:spcBef>
                <a:spcPts val="1836"/>
              </a:spcBef>
              <a:spcAft>
                <a:spcPts val="0"/>
              </a:spcAft>
              <a:buNone/>
              <a:defRPr sz="2448"/>
            </a:lvl1pPr>
            <a:lvl2pPr marL="0" indent="0">
              <a:buNone/>
              <a:defRPr sz="1836"/>
            </a:lvl2pPr>
            <a:lvl3pPr marL="0" indent="0">
              <a:buNone/>
              <a:defRPr sz="1428"/>
            </a:lvl3pPr>
            <a:lvl4pPr marL="0" indent="0">
              <a:buNone/>
              <a:defRPr sz="1224"/>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600059" y="1665932"/>
            <a:ext cx="5377331" cy="313932"/>
          </a:xfrm>
        </p:spPr>
        <p:txBody>
          <a:bodyPr/>
          <a:lstStyle>
            <a:lvl1pPr marL="0" indent="0">
              <a:spcBef>
                <a:spcPts val="1836"/>
              </a:spcBef>
              <a:spcAft>
                <a:spcPts val="0"/>
              </a:spcAft>
              <a:buNone/>
              <a:defRPr sz="2040">
                <a:solidFill>
                  <a:schemeClr val="accent1">
                    <a:lumMod val="60000"/>
                    <a:lumOff val="40000"/>
                  </a:schemeClr>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47368754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600060" y="2009696"/>
            <a:ext cx="4681064" cy="1814363"/>
          </a:xfrm>
        </p:spPr>
        <p:txBody>
          <a:bodyPr/>
          <a:lstStyle>
            <a:lvl1pPr marL="0" indent="0">
              <a:spcBef>
                <a:spcPts val="1836"/>
              </a:spcBef>
              <a:spcAft>
                <a:spcPts val="0"/>
              </a:spcAft>
              <a:buNone/>
              <a:defRPr sz="2448"/>
            </a:lvl1pPr>
            <a:lvl2pPr marL="0" indent="0">
              <a:buNone/>
              <a:defRPr sz="1836"/>
            </a:lvl2pPr>
            <a:lvl3pPr marL="0" indent="0">
              <a:spcBef>
                <a:spcPts val="0"/>
              </a:spcBef>
              <a:spcAft>
                <a:spcPts val="1224"/>
              </a:spcAft>
              <a:buNone/>
              <a:defRPr lang="en-US" sz="2448" kern="1200" spc="0" baseline="0" dirty="0" smtClean="0">
                <a:solidFill>
                  <a:schemeClr val="accent2"/>
                </a:solidFill>
                <a:latin typeface="+mj-lt"/>
                <a:ea typeface="+mn-ea"/>
                <a:cs typeface="Segoe UI" panose="020B0502040204020203" pitchFamily="34" charset="0"/>
              </a:defRPr>
            </a:lvl3pPr>
            <a:lvl4pPr marL="0" indent="0">
              <a:buNone/>
              <a:defRPr sz="1836"/>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600059" y="1071211"/>
            <a:ext cx="11236357" cy="313904"/>
          </a:xfrm>
        </p:spPr>
        <p:txBody>
          <a:bodyPr/>
          <a:lstStyle>
            <a:lvl1pPr marL="0" indent="0">
              <a:spcBef>
                <a:spcPts val="1836"/>
              </a:spcBef>
              <a:spcAft>
                <a:spcPts val="0"/>
              </a:spcAft>
              <a:buNone/>
              <a:defRPr sz="204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55313238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740595"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3" name="Title 2">
            <a:extLst>
              <a:ext uri="{FF2B5EF4-FFF2-40B4-BE49-F238E27FC236}">
                <a16:creationId xmlns:a16="http://schemas.microsoft.com/office/drawing/2014/main" id="{E76FA948-653B-4CA7-915C-E0E626C8813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8498946"/>
      </p:ext>
    </p:extLst>
  </p:cSld>
  <p:clrMapOvr>
    <a:masterClrMapping/>
  </p:clrMapOvr>
  <p:transition>
    <p:fade/>
  </p:transition>
  <p:hf hdr="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elfoli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4" y="2473943"/>
            <a:ext cx="4663678" cy="1130181"/>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2"/>
            <a:ext cx="4663678"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8F03489C-EBEC-4BCD-9F33-C51229F573BF}"/>
              </a:ext>
            </a:extLst>
          </p:cNvPr>
          <p:cNvPicPr>
            <a:picLocks noChangeAspect="1"/>
          </p:cNvPicPr>
          <p:nvPr userDrawn="1"/>
        </p:nvPicPr>
        <p:blipFill>
          <a:blip r:embed="rId3"/>
          <a:stretch>
            <a:fillRect/>
          </a:stretch>
        </p:blipFill>
        <p:spPr>
          <a:xfrm>
            <a:off x="6129542" y="1683847"/>
            <a:ext cx="5618349" cy="3626832"/>
          </a:xfrm>
          <a:prstGeom prst="rect">
            <a:avLst/>
          </a:prstGeom>
        </p:spPr>
      </p:pic>
    </p:spTree>
    <p:extLst>
      <p:ext uri="{BB962C8B-B14F-4D97-AF65-F5344CB8AC3E}">
        <p14:creationId xmlns:p14="http://schemas.microsoft.com/office/powerpoint/2010/main" val="4256529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6" name="Rectangle 5">
            <a:extLst>
              <a:ext uri="{FF2B5EF4-FFF2-40B4-BE49-F238E27FC236}">
                <a16:creationId xmlns:a16="http://schemas.microsoft.com/office/drawing/2014/main" id="{AEDC53B0-2DDE-4181-A709-C2651853C0C6}"/>
              </a:ext>
            </a:extLst>
          </p:cNvPr>
          <p:cNvSpPr/>
          <p:nvPr userDrawn="1"/>
        </p:nvSpPr>
        <p:spPr bwMode="auto">
          <a:xfrm>
            <a:off x="5432861" y="1"/>
            <a:ext cx="7003613" cy="700262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2526A024-7603-427B-AA0F-BD46EC898733}"/>
              </a:ext>
            </a:extLst>
          </p:cNvPr>
          <p:cNvPicPr>
            <a:picLocks noChangeAspect="1"/>
          </p:cNvPicPr>
          <p:nvPr userDrawn="1"/>
        </p:nvPicPr>
        <p:blipFill>
          <a:blip r:embed="rId3"/>
          <a:stretch>
            <a:fillRect/>
          </a:stretch>
        </p:blipFill>
        <p:spPr>
          <a:xfrm>
            <a:off x="6129542" y="1683847"/>
            <a:ext cx="5618349" cy="3626832"/>
          </a:xfrm>
          <a:prstGeom prst="rect">
            <a:avLst/>
          </a:prstGeom>
        </p:spPr>
      </p:pic>
    </p:spTree>
    <p:extLst>
      <p:ext uri="{BB962C8B-B14F-4D97-AF65-F5344CB8AC3E}">
        <p14:creationId xmlns:p14="http://schemas.microsoft.com/office/powerpoint/2010/main" val="2462879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22B3A7-1B5D-47DC-BA15-A96E343767E8}"/>
              </a:ext>
            </a:extLst>
          </p:cNvPr>
          <p:cNvSpPr/>
          <p:nvPr userDrawn="1"/>
        </p:nvSpPr>
        <p:spPr bwMode="auto">
          <a:xfrm>
            <a:off x="5440958" y="0"/>
            <a:ext cx="6995517" cy="699452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a:extLst>
              <a:ext uri="{FF2B5EF4-FFF2-40B4-BE49-F238E27FC236}">
                <a16:creationId xmlns:a16="http://schemas.microsoft.com/office/drawing/2014/main" id="{1D9C6C8D-73A7-4B03-873D-A81183E50BB5}"/>
              </a:ext>
            </a:extLst>
          </p:cNvPr>
          <p:cNvPicPr>
            <a:picLocks noChangeAspect="1"/>
          </p:cNvPicPr>
          <p:nvPr userDrawn="1"/>
        </p:nvPicPr>
        <p:blipFill>
          <a:blip r:embed="rId3"/>
          <a:stretch>
            <a:fillRect/>
          </a:stretch>
        </p:blipFill>
        <p:spPr>
          <a:xfrm>
            <a:off x="6129542" y="1683847"/>
            <a:ext cx="5618349" cy="3626832"/>
          </a:xfrm>
          <a:prstGeom prst="rect">
            <a:avLst/>
          </a:prstGeom>
        </p:spPr>
      </p:pic>
    </p:spTree>
    <p:extLst>
      <p:ext uri="{BB962C8B-B14F-4D97-AF65-F5344CB8AC3E}">
        <p14:creationId xmlns:p14="http://schemas.microsoft.com/office/powerpoint/2010/main" val="2592800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79865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de-DE"/>
              <a:t>Mastertitelformat bearbeiten</a:t>
            </a:r>
            <a:endParaRPr lang="en-US"/>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7716472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de-DE"/>
              <a:t>Mastertitelformat bearbeiten</a:t>
            </a:r>
            <a:endParaRPr lang="en-US"/>
          </a:p>
        </p:txBody>
      </p:sp>
      <p:sp>
        <p:nvSpPr>
          <p:cNvPr id="3" name="Text Placeholder 2"/>
          <p:cNvSpPr>
            <a:spLocks noGrp="1"/>
          </p:cNvSpPr>
          <p:nvPr>
            <p:ph type="body" sz="quarter" idx="10"/>
          </p:nvPr>
        </p:nvSpPr>
        <p:spPr>
          <a:xfrm>
            <a:off x="595915" y="1464074"/>
            <a:ext cx="11239464" cy="164487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0352085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de-DE"/>
              <a:t>Mastertitelformat bearbeiten</a:t>
            </a:r>
            <a:endParaRPr lang="en-US"/>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17223269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de-DE"/>
              <a:t>Mastertitelformat bearbeiten</a:t>
            </a:r>
            <a:endParaRPr lang="en-US"/>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9974735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de-DE"/>
              <a:t>Mastertitelformat bearbeiten</a:t>
            </a:r>
            <a:endParaRPr lang="en-US"/>
          </a:p>
        </p:txBody>
      </p:sp>
    </p:spTree>
    <p:extLst>
      <p:ext uri="{BB962C8B-B14F-4D97-AF65-F5344CB8AC3E}">
        <p14:creationId xmlns:p14="http://schemas.microsoft.com/office/powerpoint/2010/main" val="401186639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de-DE"/>
              <a:t>Mastertitelformat bearbeiten</a:t>
            </a:r>
            <a:endParaRPr lang="en-US"/>
          </a:p>
        </p:txBody>
      </p:sp>
    </p:spTree>
    <p:extLst>
      <p:ext uri="{BB962C8B-B14F-4D97-AF65-F5344CB8AC3E}">
        <p14:creationId xmlns:p14="http://schemas.microsoft.com/office/powerpoint/2010/main" val="4706238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de-DE"/>
              <a:t>Mastertitelformat bearbeiten</a:t>
            </a:r>
            <a:endParaRPr lang="en-US"/>
          </a:p>
        </p:txBody>
      </p:sp>
    </p:spTree>
    <p:extLst>
      <p:ext uri="{BB962C8B-B14F-4D97-AF65-F5344CB8AC3E}">
        <p14:creationId xmlns:p14="http://schemas.microsoft.com/office/powerpoint/2010/main" val="2316863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de-DE"/>
              <a:t>Mastertextformat bearbeiten</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981947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586218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22860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a:extLst>
              <a:ext uri="{FF2B5EF4-FFF2-40B4-BE49-F238E27FC236}">
                <a16:creationId xmlns:a16="http://schemas.microsoft.com/office/drawing/2014/main" id="{EAA52619-E651-4E19-AEB2-DEA2667C0E5E}"/>
              </a:ext>
            </a:extLst>
          </p:cNvPr>
          <p:cNvPicPr>
            <a:picLocks noChangeAspect="1"/>
          </p:cNvPicPr>
          <p:nvPr userDrawn="1"/>
        </p:nvPicPr>
        <p:blipFill>
          <a:blip r:embed="rId2"/>
          <a:stretch>
            <a:fillRect/>
          </a:stretch>
        </p:blipFill>
        <p:spPr>
          <a:xfrm>
            <a:off x="8897842" y="4493169"/>
            <a:ext cx="2944339" cy="1900669"/>
          </a:xfrm>
          <a:prstGeom prst="rect">
            <a:avLst/>
          </a:prstGeom>
        </p:spPr>
      </p:pic>
    </p:spTree>
    <p:extLst>
      <p:ext uri="{BB962C8B-B14F-4D97-AF65-F5344CB8AC3E}">
        <p14:creationId xmlns:p14="http://schemas.microsoft.com/office/powerpoint/2010/main" val="1952941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813861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4F2E604B-EE1B-4A7E-B8A1-0D6D1C4976E6}"/>
              </a:ext>
            </a:extLst>
          </p:cNvPr>
          <p:cNvPicPr>
            <a:picLocks noChangeAspect="1"/>
          </p:cNvPicPr>
          <p:nvPr userDrawn="1"/>
        </p:nvPicPr>
        <p:blipFill>
          <a:blip r:embed="rId2"/>
          <a:stretch>
            <a:fillRect/>
          </a:stretch>
        </p:blipFill>
        <p:spPr>
          <a:xfrm>
            <a:off x="8897842" y="4493169"/>
            <a:ext cx="2944339" cy="1900669"/>
          </a:xfrm>
          <a:prstGeom prst="rect">
            <a:avLst/>
          </a:prstGeom>
        </p:spPr>
      </p:pic>
    </p:spTree>
    <p:extLst>
      <p:ext uri="{BB962C8B-B14F-4D97-AF65-F5344CB8AC3E}">
        <p14:creationId xmlns:p14="http://schemas.microsoft.com/office/powerpoint/2010/main" val="18260849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588957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92D1C418-2753-469A-8C64-095693E97FA3}"/>
              </a:ext>
            </a:extLst>
          </p:cNvPr>
          <p:cNvPicPr>
            <a:picLocks noChangeAspect="1"/>
          </p:cNvPicPr>
          <p:nvPr userDrawn="1"/>
        </p:nvPicPr>
        <p:blipFill>
          <a:blip r:embed="rId2"/>
          <a:stretch>
            <a:fillRect/>
          </a:stretch>
        </p:blipFill>
        <p:spPr>
          <a:xfrm>
            <a:off x="8897842" y="4493169"/>
            <a:ext cx="2944339" cy="1900669"/>
          </a:xfrm>
          <a:prstGeom prst="rect">
            <a:avLst/>
          </a:prstGeom>
        </p:spPr>
      </p:pic>
    </p:spTree>
    <p:extLst>
      <p:ext uri="{BB962C8B-B14F-4D97-AF65-F5344CB8AC3E}">
        <p14:creationId xmlns:p14="http://schemas.microsoft.com/office/powerpoint/2010/main" val="997109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21" Type="http://schemas.openxmlformats.org/officeDocument/2006/relationships/image" Target="../media/image19.emf"/><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image" Target="../media/image18.png"/><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theme" Target="../theme/theme2.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theme" Target="../theme/theme3.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image" Target="../media/image20.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image" Target="../media/image23.emf"/><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theme" Target="../theme/theme4.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26" Type="http://schemas.openxmlformats.org/officeDocument/2006/relationships/slideLayout" Target="../slideLayouts/slideLayout133.xml"/><Relationship Id="rId39" Type="http://schemas.openxmlformats.org/officeDocument/2006/relationships/slideLayout" Target="../slideLayouts/slideLayout146.xml"/><Relationship Id="rId21" Type="http://schemas.openxmlformats.org/officeDocument/2006/relationships/slideLayout" Target="../slideLayouts/slideLayout128.xml"/><Relationship Id="rId34" Type="http://schemas.openxmlformats.org/officeDocument/2006/relationships/slideLayout" Target="../slideLayouts/slideLayout141.xml"/><Relationship Id="rId7" Type="http://schemas.openxmlformats.org/officeDocument/2006/relationships/slideLayout" Target="../slideLayouts/slideLayout11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slideLayout" Target="../slideLayouts/slideLayout127.xml"/><Relationship Id="rId29" Type="http://schemas.openxmlformats.org/officeDocument/2006/relationships/slideLayout" Target="../slideLayouts/slideLayout136.xml"/><Relationship Id="rId41" Type="http://schemas.openxmlformats.org/officeDocument/2006/relationships/image" Target="../media/image27.png"/><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32" Type="http://schemas.openxmlformats.org/officeDocument/2006/relationships/slideLayout" Target="../slideLayouts/slideLayout139.xml"/><Relationship Id="rId37" Type="http://schemas.openxmlformats.org/officeDocument/2006/relationships/slideLayout" Target="../slideLayouts/slideLayout144.xml"/><Relationship Id="rId40" Type="http://schemas.openxmlformats.org/officeDocument/2006/relationships/theme" Target="../theme/theme5.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28" Type="http://schemas.openxmlformats.org/officeDocument/2006/relationships/slideLayout" Target="../slideLayouts/slideLayout135.xml"/><Relationship Id="rId36" Type="http://schemas.openxmlformats.org/officeDocument/2006/relationships/slideLayout" Target="../slideLayouts/slideLayout143.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31" Type="http://schemas.openxmlformats.org/officeDocument/2006/relationships/slideLayout" Target="../slideLayouts/slideLayout138.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slideLayout" Target="../slideLayouts/slideLayout129.xml"/><Relationship Id="rId27" Type="http://schemas.openxmlformats.org/officeDocument/2006/relationships/slideLayout" Target="../slideLayouts/slideLayout134.xml"/><Relationship Id="rId30" Type="http://schemas.openxmlformats.org/officeDocument/2006/relationships/slideLayout" Target="../slideLayouts/slideLayout137.xml"/><Relationship Id="rId35" Type="http://schemas.openxmlformats.org/officeDocument/2006/relationships/slideLayout" Target="../slideLayouts/slideLayout142.xml"/><Relationship Id="rId8" Type="http://schemas.openxmlformats.org/officeDocument/2006/relationships/slideLayout" Target="../slideLayouts/slideLayout115.xml"/><Relationship Id="rId3" Type="http://schemas.openxmlformats.org/officeDocument/2006/relationships/slideLayout" Target="../slideLayouts/slideLayout110.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33" Type="http://schemas.openxmlformats.org/officeDocument/2006/relationships/slideLayout" Target="../slideLayouts/slideLayout140.xml"/><Relationship Id="rId38" Type="http://schemas.openxmlformats.org/officeDocument/2006/relationships/slideLayout" Target="../slideLayouts/slideLayout1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5" r:id="rId3"/>
    <p:sldLayoutId id="2147484578" r:id="rId4"/>
    <p:sldLayoutId id="2147484556" r:id="rId5"/>
    <p:sldLayoutId id="2147484557" r:id="rId6"/>
    <p:sldLayoutId id="2147484558" r:id="rId7"/>
    <p:sldLayoutId id="2147484559" r:id="rId8"/>
    <p:sldLayoutId id="2147484560" r:id="rId9"/>
    <p:sldLayoutId id="2147484561" r:id="rId10"/>
    <p:sldLayoutId id="2147484562" r:id="rId11"/>
    <p:sldLayoutId id="2147484563" r:id="rId12"/>
    <p:sldLayoutId id="2147484564" r:id="rId13"/>
    <p:sldLayoutId id="2147484566" r:id="rId14"/>
    <p:sldLayoutId id="2147484567" r:id="rId15"/>
    <p:sldLayoutId id="2147484568" r:id="rId16"/>
    <p:sldLayoutId id="2147484577" r:id="rId17"/>
    <p:sldLayoutId id="2147484570" r:id="rId18"/>
    <p:sldLayoutId id="2147484571" r:id="rId19"/>
    <p:sldLayoutId id="2147484572" r:id="rId20"/>
    <p:sldLayoutId id="2147484576" r:id="rId21"/>
    <p:sldLayoutId id="2147484721" r:id="rId22"/>
    <p:sldLayoutId id="2147484643" r:id="rId23"/>
    <p:sldLayoutId id="2147484644" r:id="rId24"/>
    <p:sldLayoutId id="2147484645" r:id="rId25"/>
    <p:sldLayoutId id="2147484646" r:id="rId26"/>
    <p:sldLayoutId id="2147484647" r:id="rId27"/>
    <p:sldLayoutId id="2147484648" r:id="rId28"/>
    <p:sldLayoutId id="2147484649" r:id="rId29"/>
    <p:sldLayoutId id="2147484725" r:id="rId30"/>
    <p:sldLayoutId id="2147484726" r:id="rId31"/>
    <p:sldLayoutId id="2147484756" r:id="rId32"/>
    <p:sldLayoutId id="2147484757" r:id="rId33"/>
    <p:sldLayoutId id="2147484758" r:id="rId34"/>
    <p:sldLayoutId id="2147484759" r:id="rId35"/>
    <p:sldLayoutId id="2147484800" r:id="rId36"/>
    <p:sldLayoutId id="2147484801" r:id="rId37"/>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0"/>
          <a:stretch>
            <a:fillRect/>
          </a:stretch>
        </p:blipFill>
        <p:spPr>
          <a:xfrm rot="5400000">
            <a:off x="9226489" y="3280852"/>
            <a:ext cx="6994525" cy="432822"/>
          </a:xfrm>
          <a:prstGeom prst="rect">
            <a:avLst/>
          </a:prstGeom>
        </p:spPr>
      </p:pic>
      <p:sp>
        <p:nvSpPr>
          <p:cNvPr id="2" name="Title Placeholder 1"/>
          <p:cNvSpPr>
            <a:spLocks noGrp="1"/>
          </p:cNvSpPr>
          <p:nvPr>
            <p:ph type="title"/>
          </p:nvPr>
        </p:nvSpPr>
        <p:spPr>
          <a:xfrm>
            <a:off x="434975" y="228574"/>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9"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951597" y="3071982"/>
            <a:ext cx="6995160" cy="849926"/>
          </a:xfrm>
          <a:prstGeom prst="rect">
            <a:avLst/>
          </a:prstGeom>
        </p:spPr>
      </p:pic>
    </p:spTree>
    <p:extLst>
      <p:ext uri="{BB962C8B-B14F-4D97-AF65-F5344CB8AC3E}">
        <p14:creationId xmlns:p14="http://schemas.microsoft.com/office/powerpoint/2010/main" val="3412675939"/>
      </p:ext>
    </p:extLst>
  </p:cSld>
  <p:clrMap bg1="lt1" tx1="dk1" bg2="lt2" tx2="dk2" accent1="accent1" accent2="accent2" accent3="accent3" accent4="accent4" accent5="accent5" accent6="accent6" hlink="hlink" folHlink="folHlink"/>
  <p:sldLayoutIdLst>
    <p:sldLayoutId id="2147484651" r:id="rId1"/>
    <p:sldLayoutId id="2147484652" r:id="rId2"/>
    <p:sldLayoutId id="2147484653" r:id="rId3"/>
    <p:sldLayoutId id="2147484654" r:id="rId4"/>
    <p:sldLayoutId id="2147484655" r:id="rId5"/>
    <p:sldLayoutId id="2147484708" r:id="rId6"/>
    <p:sldLayoutId id="2147484709" r:id="rId7"/>
    <p:sldLayoutId id="2147484710" r:id="rId8"/>
    <p:sldLayoutId id="2147484711" r:id="rId9"/>
    <p:sldLayoutId id="2147484712" r:id="rId10"/>
    <p:sldLayoutId id="2147484713" r:id="rId11"/>
    <p:sldLayoutId id="2147484714" r:id="rId12"/>
    <p:sldLayoutId id="2147484715" r:id="rId13"/>
    <p:sldLayoutId id="2147484716" r:id="rId14"/>
    <p:sldLayoutId id="2147484717" r:id="rId15"/>
    <p:sldLayoutId id="2147484718" r:id="rId16"/>
    <p:sldLayoutId id="2147484719" r:id="rId17"/>
    <p:sldLayoutId id="2147484720" r:id="rId18"/>
  </p:sldLayoutIdLst>
  <p:transition>
    <p:fade/>
  </p:transition>
  <p:hf sldNum="0" hdr="0" dt="0"/>
  <p:txStyles>
    <p:titleStyle>
      <a:lvl1pPr algn="l" defTabSz="932563" rtl="0" eaLnBrk="1" latinLnBrk="0" hangingPunct="1">
        <a:lnSpc>
          <a:spcPct val="90000"/>
        </a:lnSpc>
        <a:spcBef>
          <a:spcPct val="0"/>
        </a:spcBef>
        <a:buNone/>
        <a:defRPr lang="en-US" sz="3599"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557"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112"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399" kern="1200" spc="0" baseline="0">
          <a:solidFill>
            <a:srgbClr val="000000"/>
          </a:solidFill>
          <a:latin typeface="+mn-lt"/>
          <a:ea typeface="+mn-ea"/>
          <a:cs typeface="+mn-cs"/>
        </a:defRPr>
      </a:lvl3pPr>
      <a:lvl4pPr marL="685669"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914224"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3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27"/>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2296201370"/>
      </p:ext>
    </p:extLst>
  </p:cSld>
  <p:clrMap bg1="dk1" tx1="lt1" bg2="dk2" tx2="lt2" accent1="accent1" accent2="accent2" accent3="accent3" accent4="accent4" accent5="accent5" accent6="accent6" hlink="hlink" folHlink="folHlink"/>
  <p:sldLayoutIdLst>
    <p:sldLayoutId id="2147484657" r:id="rId1"/>
    <p:sldLayoutId id="2147484658" r:id="rId2"/>
    <p:sldLayoutId id="2147484659" r:id="rId3"/>
    <p:sldLayoutId id="2147484660" r:id="rId4"/>
    <p:sldLayoutId id="2147484661" r:id="rId5"/>
    <p:sldLayoutId id="2147484662" r:id="rId6"/>
    <p:sldLayoutId id="2147484663" r:id="rId7"/>
    <p:sldLayoutId id="2147484664" r:id="rId8"/>
    <p:sldLayoutId id="2147484665" r:id="rId9"/>
    <p:sldLayoutId id="2147484666" r:id="rId10"/>
    <p:sldLayoutId id="2147484667" r:id="rId11"/>
    <p:sldLayoutId id="2147484668" r:id="rId12"/>
    <p:sldLayoutId id="2147484669" r:id="rId13"/>
    <p:sldLayoutId id="2147484670" r:id="rId14"/>
    <p:sldLayoutId id="2147484671" r:id="rId15"/>
    <p:sldLayoutId id="2147484672" r:id="rId16"/>
    <p:sldLayoutId id="2147484673" r:id="rId17"/>
    <p:sldLayoutId id="2147484674" r:id="rId18"/>
    <p:sldLayoutId id="2147484675" r:id="rId19"/>
    <p:sldLayoutId id="2147484676" r:id="rId20"/>
    <p:sldLayoutId id="2147484677" r:id="rId21"/>
    <p:sldLayoutId id="2147484678" r:id="rId22"/>
    <p:sldLayoutId id="2147484679" r:id="rId23"/>
    <p:sldLayoutId id="2147484680" r:id="rId24"/>
    <p:sldLayoutId id="2147484681" r:id="rId25"/>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de-DE"/>
              <a:t>Mastertitelformat bearbeiten</a:t>
            </a:r>
            <a:endParaRPr lang="en-US"/>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04325641"/>
      </p:ext>
    </p:extLst>
  </p:cSld>
  <p:clrMap bg1="lt1" tx1="dk1" bg2="lt2" tx2="dk2" accent1="accent1" accent2="accent2" accent3="accent3" accent4="accent4" accent5="accent5" accent6="accent6" hlink="hlink" folHlink="folHlink"/>
  <p:sldLayoutIdLst>
    <p:sldLayoutId id="2147484729" r:id="rId1"/>
    <p:sldLayoutId id="2147484730" r:id="rId2"/>
    <p:sldLayoutId id="2147484731" r:id="rId3"/>
    <p:sldLayoutId id="2147484732" r:id="rId4"/>
    <p:sldLayoutId id="2147484733" r:id="rId5"/>
    <p:sldLayoutId id="2147484734" r:id="rId6"/>
    <p:sldLayoutId id="2147484735" r:id="rId7"/>
    <p:sldLayoutId id="2147484736" r:id="rId8"/>
    <p:sldLayoutId id="2147484737" r:id="rId9"/>
    <p:sldLayoutId id="2147484738" r:id="rId10"/>
    <p:sldLayoutId id="2147484739" r:id="rId11"/>
    <p:sldLayoutId id="2147484740" r:id="rId12"/>
    <p:sldLayoutId id="2147484741" r:id="rId13"/>
    <p:sldLayoutId id="2147484742" r:id="rId14"/>
    <p:sldLayoutId id="2147484743" r:id="rId15"/>
    <p:sldLayoutId id="2147484744" r:id="rId16"/>
    <p:sldLayoutId id="2147484745" r:id="rId17"/>
    <p:sldLayoutId id="2147484746" r:id="rId18"/>
    <p:sldLayoutId id="2147484747" r:id="rId19"/>
    <p:sldLayoutId id="2147484748" r:id="rId20"/>
    <p:sldLayoutId id="2147484749" r:id="rId21"/>
    <p:sldLayoutId id="2147484750" r:id="rId22"/>
    <p:sldLayoutId id="2147484751" r:id="rId23"/>
    <p:sldLayoutId id="2147484752" r:id="rId24"/>
    <p:sldLayoutId id="2147484753" r:id="rId25"/>
    <p:sldLayoutId id="2147484754" r:id="rId26"/>
    <p:sldLayoutId id="2147484755" r:id="rId2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456988" cy="1815882"/>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B3 Segoe UI Regular 10/12</a:t>
            </a:r>
          </a:p>
        </p:txBody>
      </p:sp>
      <p:pic>
        <p:nvPicPr>
          <p:cNvPr id="7" name="Picture 6"/>
          <p:cNvPicPr>
            <a:picLocks noChangeAspect="1"/>
          </p:cNvPicPr>
          <p:nvPr userDrawn="1"/>
        </p:nvPicPr>
        <p:blipFill>
          <a:blip r:embed="rId41"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3132082599"/>
      </p:ext>
    </p:extLst>
  </p:cSld>
  <p:clrMap bg1="lt1" tx1="dk1" bg2="lt2" tx2="dk2" accent1="accent1" accent2="accent2" accent3="accent3" accent4="accent4" accent5="accent5" accent6="accent6" hlink="hlink" folHlink="folHlink"/>
  <p:sldLayoutIdLst>
    <p:sldLayoutId id="2147484761" r:id="rId1"/>
    <p:sldLayoutId id="2147484762" r:id="rId2"/>
    <p:sldLayoutId id="2147484763" r:id="rId3"/>
    <p:sldLayoutId id="2147484764" r:id="rId4"/>
    <p:sldLayoutId id="2147484765" r:id="rId5"/>
    <p:sldLayoutId id="2147484766" r:id="rId6"/>
    <p:sldLayoutId id="2147484767" r:id="rId7"/>
    <p:sldLayoutId id="2147484768" r:id="rId8"/>
    <p:sldLayoutId id="2147484769" r:id="rId9"/>
    <p:sldLayoutId id="2147484770" r:id="rId10"/>
    <p:sldLayoutId id="2147484771" r:id="rId11"/>
    <p:sldLayoutId id="2147484772" r:id="rId12"/>
    <p:sldLayoutId id="2147484773" r:id="rId13"/>
    <p:sldLayoutId id="2147484774" r:id="rId14"/>
    <p:sldLayoutId id="2147484775" r:id="rId15"/>
    <p:sldLayoutId id="2147484776" r:id="rId16"/>
    <p:sldLayoutId id="2147484777" r:id="rId17"/>
    <p:sldLayoutId id="2147484778" r:id="rId18"/>
    <p:sldLayoutId id="2147484779" r:id="rId19"/>
    <p:sldLayoutId id="2147484780" r:id="rId20"/>
    <p:sldLayoutId id="2147484781" r:id="rId21"/>
    <p:sldLayoutId id="2147484782" r:id="rId22"/>
    <p:sldLayoutId id="2147484783" r:id="rId23"/>
    <p:sldLayoutId id="2147484784" r:id="rId24"/>
    <p:sldLayoutId id="2147484785" r:id="rId25"/>
    <p:sldLayoutId id="2147484786" r:id="rId26"/>
    <p:sldLayoutId id="2147484787" r:id="rId27"/>
    <p:sldLayoutId id="2147484788" r:id="rId28"/>
    <p:sldLayoutId id="2147484789" r:id="rId29"/>
    <p:sldLayoutId id="2147484790" r:id="rId30"/>
    <p:sldLayoutId id="2147484791" r:id="rId31"/>
    <p:sldLayoutId id="2147484792" r:id="rId32"/>
    <p:sldLayoutId id="2147484793" r:id="rId33"/>
    <p:sldLayoutId id="2147484794" r:id="rId34"/>
    <p:sldLayoutId id="2147484795" r:id="rId35"/>
    <p:sldLayoutId id="2147484796" r:id="rId36"/>
    <p:sldLayoutId id="2147484797" r:id="rId37"/>
    <p:sldLayoutId id="2147484798" r:id="rId38"/>
    <p:sldLayoutId id="2147484799" r:id="rId39"/>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3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58.svg"/></Relationships>
</file>

<file path=ppt/slides/_rels/slide1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31.xml"/><Relationship Id="rId4" Type="http://schemas.openxmlformats.org/officeDocument/2006/relationships/image" Target="../media/image58.svg"/></Relationships>
</file>

<file path=ppt/slides/_rels/slide12.xml.rels><?xml version="1.0" encoding="UTF-8" standalone="yes"?>
<Relationships xmlns="http://schemas.openxmlformats.org/package/2006/relationships"><Relationship Id="rId3" Type="http://schemas.microsoft.com/office/2018/10/relationships/comments" Target="../comments/modernComment_7BBF598F_C8FCD23E.xml"/><Relationship Id="rId7" Type="http://schemas.openxmlformats.org/officeDocument/2006/relationships/image" Target="../media/image84.svg"/><Relationship Id="rId2" Type="http://schemas.openxmlformats.org/officeDocument/2006/relationships/notesSlide" Target="../notesSlides/notesSlide10.xml"/><Relationship Id="rId1" Type="http://schemas.openxmlformats.org/officeDocument/2006/relationships/slideLayout" Target="../slideLayouts/slideLayout31.xml"/><Relationship Id="rId6" Type="http://schemas.openxmlformats.org/officeDocument/2006/relationships/image" Target="../media/image83.png"/><Relationship Id="rId5" Type="http://schemas.openxmlformats.org/officeDocument/2006/relationships/image" Target="../media/image58.svg"/><Relationship Id="rId4" Type="http://schemas.openxmlformats.org/officeDocument/2006/relationships/image" Target="../media/image59.png"/></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31.xml"/><Relationship Id="rId4" Type="http://schemas.openxmlformats.org/officeDocument/2006/relationships/image" Target="../media/image58.svg"/></Relationships>
</file>

<file path=ppt/slides/_rels/slide14.xml.rels><?xml version="1.0" encoding="UTF-8" standalone="yes"?>
<Relationships xmlns="http://schemas.openxmlformats.org/package/2006/relationships"><Relationship Id="rId8" Type="http://schemas.openxmlformats.org/officeDocument/2006/relationships/hyperlink" Target="https://docs.microsoft.com/en-us/azure/dns/private-dns-scenarios" TargetMode="External"/><Relationship Id="rId13" Type="http://schemas.openxmlformats.org/officeDocument/2006/relationships/hyperlink" Target="https://docs.microsoft.com/en-us/azure/expressroute/expressroute-introduction" TargetMode="External"/><Relationship Id="rId18" Type="http://schemas.openxmlformats.org/officeDocument/2006/relationships/hyperlink" Target="https://docs.microsoft.com/en-us/azure/firewall/overview" TargetMode="External"/><Relationship Id="rId3" Type="http://schemas.openxmlformats.org/officeDocument/2006/relationships/image" Target="../media/image59.png"/><Relationship Id="rId7" Type="http://schemas.openxmlformats.org/officeDocument/2006/relationships/hyperlink" Target="https://docs.microsoft.com/en-us/azure/private-link/private-endpoint-dns" TargetMode="External"/><Relationship Id="rId12" Type="http://schemas.openxmlformats.org/officeDocument/2006/relationships/hyperlink" Target="https://docs.microsoft.com/en-us/azure/azure-resource-manager/management/azure-subscription-service-limits" TargetMode="External"/><Relationship Id="rId17" Type="http://schemas.openxmlformats.org/officeDocument/2006/relationships/hyperlink" Target="https://docs.microsoft.com/en-us/azure/virtual-network/network-security-groups-overview" TargetMode="External"/><Relationship Id="rId2" Type="http://schemas.openxmlformats.org/officeDocument/2006/relationships/notesSlide" Target="../notesSlides/notesSlide12.xml"/><Relationship Id="rId16" Type="http://schemas.openxmlformats.org/officeDocument/2006/relationships/hyperlink" Target="https://docs.microsoft.com/en-us/azure/expressroute/expressroute-locations" TargetMode="External"/><Relationship Id="rId1" Type="http://schemas.openxmlformats.org/officeDocument/2006/relationships/slideLayout" Target="../slideLayouts/slideLayout31.xml"/><Relationship Id="rId6" Type="http://schemas.openxmlformats.org/officeDocument/2006/relationships/hyperlink" Target="https://docs.microsoft.com/en-us/azure/cloud-adoption-framework/ready/enterprise-scale/network-topology-and-connectivity" TargetMode="External"/><Relationship Id="rId11" Type="http://schemas.openxmlformats.org/officeDocument/2006/relationships/hyperlink" Target="https://docs.microsoft.com/en-us/azure/virtual-wan/virtual-wan-faq#is-there-a-network-throughput-or-connection-limit-when-using-azure-virtual-wan?azure-portal=true" TargetMode="External"/><Relationship Id="rId5" Type="http://schemas.openxmlformats.org/officeDocument/2006/relationships/hyperlink" Target="https://github.com/Azure/Enterprise-Scale/blob/main/docs/EnterpriseScale-Deploy-reference-implentations.md" TargetMode="External"/><Relationship Id="rId15" Type="http://schemas.openxmlformats.org/officeDocument/2006/relationships/hyperlink" Target="https://docs.microsoft.com/en-us/azure/expressroute/how-to-npm" TargetMode="External"/><Relationship Id="rId10" Type="http://schemas.openxmlformats.org/officeDocument/2006/relationships/hyperlink" Target="https://docs.microsoft.com/en-us/azure/virtual-wan/migrate-from-hub-spoke-topology" TargetMode="External"/><Relationship Id="rId19" Type="http://schemas.openxmlformats.org/officeDocument/2006/relationships/hyperlink" Target="https://docs.microsoft.com/en-us/azure/expressroute/expressroute-howto-macsec" TargetMode="External"/><Relationship Id="rId4" Type="http://schemas.openxmlformats.org/officeDocument/2006/relationships/image" Target="../media/image58.svg"/><Relationship Id="rId9" Type="http://schemas.openxmlformats.org/officeDocument/2006/relationships/hyperlink" Target="https://docs.microsoft.com/en-us/azure/virtual-wan/scenario-route-through-nva" TargetMode="External"/><Relationship Id="rId14" Type="http://schemas.openxmlformats.org/officeDocument/2006/relationships/hyperlink" Target="https://docs.microsoft.com/en-us/azure/expressroute/expressroute-erdirect-abou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4.xml"/><Relationship Id="rId1" Type="http://schemas.openxmlformats.org/officeDocument/2006/relationships/slideLayout" Target="../slideLayouts/slideLayout32.xml"/><Relationship Id="rId4" Type="http://schemas.openxmlformats.org/officeDocument/2006/relationships/image" Target="../media/image86.svg"/></Relationships>
</file>

<file path=ppt/slides/_rels/slide1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5.xml"/><Relationship Id="rId1" Type="http://schemas.openxmlformats.org/officeDocument/2006/relationships/slideLayout" Target="../slideLayouts/slideLayout31.xml"/><Relationship Id="rId5" Type="http://schemas.openxmlformats.org/officeDocument/2006/relationships/image" Target="../media/image87.png"/><Relationship Id="rId4" Type="http://schemas.openxmlformats.org/officeDocument/2006/relationships/image" Target="../media/image86.sv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3.xml"/><Relationship Id="rId1" Type="http://schemas.openxmlformats.org/officeDocument/2006/relationships/tags" Target="../tags/tag2.xml"/><Relationship Id="rId4" Type="http://schemas.openxmlformats.org/officeDocument/2006/relationships/hyperlink" Target="https://github.com/Azure/CET-NorthStar/blob/master/docs/E-Management-and-Monitoring.md" TargetMode="Externa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3.xml"/><Relationship Id="rId1" Type="http://schemas.openxmlformats.org/officeDocument/2006/relationships/tags" Target="../tags/tag3.xml"/><Relationship Id="rId4" Type="http://schemas.openxmlformats.org/officeDocument/2006/relationships/hyperlink" Target="https://github.com/Azure/CET-NorthStar/blob/master/docs/E-Management-and-Monitoring.md"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88.jpeg"/></Relationships>
</file>

<file path=ppt/slides/_rels/slide21.xml.rels><?xml version="1.0" encoding="UTF-8" standalone="yes"?>
<Relationships xmlns="http://schemas.openxmlformats.org/package/2006/relationships"><Relationship Id="rId13" Type="http://schemas.openxmlformats.org/officeDocument/2006/relationships/image" Target="../media/image99.png"/><Relationship Id="rId18" Type="http://schemas.openxmlformats.org/officeDocument/2006/relationships/image" Target="../media/image104.svg"/><Relationship Id="rId26" Type="http://schemas.openxmlformats.org/officeDocument/2006/relationships/image" Target="../media/image112.svg"/><Relationship Id="rId21" Type="http://schemas.openxmlformats.org/officeDocument/2006/relationships/image" Target="../media/image107.png"/><Relationship Id="rId34" Type="http://schemas.openxmlformats.org/officeDocument/2006/relationships/image" Target="../media/image120.svg"/><Relationship Id="rId7" Type="http://schemas.openxmlformats.org/officeDocument/2006/relationships/image" Target="../media/image93.png"/><Relationship Id="rId12" Type="http://schemas.openxmlformats.org/officeDocument/2006/relationships/image" Target="../media/image98.svg"/><Relationship Id="rId17" Type="http://schemas.openxmlformats.org/officeDocument/2006/relationships/image" Target="../media/image103.png"/><Relationship Id="rId25" Type="http://schemas.openxmlformats.org/officeDocument/2006/relationships/image" Target="../media/image111.png"/><Relationship Id="rId33" Type="http://schemas.openxmlformats.org/officeDocument/2006/relationships/image" Target="../media/image119.png"/><Relationship Id="rId2" Type="http://schemas.openxmlformats.org/officeDocument/2006/relationships/notesSlide" Target="../notesSlides/notesSlide19.xml"/><Relationship Id="rId16" Type="http://schemas.openxmlformats.org/officeDocument/2006/relationships/image" Target="../media/image102.svg"/><Relationship Id="rId20" Type="http://schemas.openxmlformats.org/officeDocument/2006/relationships/image" Target="../media/image106.svg"/><Relationship Id="rId29" Type="http://schemas.openxmlformats.org/officeDocument/2006/relationships/image" Target="../media/image115.png"/><Relationship Id="rId1" Type="http://schemas.openxmlformats.org/officeDocument/2006/relationships/slideLayout" Target="../slideLayouts/slideLayout11.xml"/><Relationship Id="rId6" Type="http://schemas.openxmlformats.org/officeDocument/2006/relationships/image" Target="../media/image92.svg"/><Relationship Id="rId11" Type="http://schemas.openxmlformats.org/officeDocument/2006/relationships/image" Target="../media/image97.png"/><Relationship Id="rId24" Type="http://schemas.openxmlformats.org/officeDocument/2006/relationships/image" Target="../media/image110.svg"/><Relationship Id="rId32" Type="http://schemas.openxmlformats.org/officeDocument/2006/relationships/image" Target="../media/image118.svg"/><Relationship Id="rId37" Type="http://schemas.openxmlformats.org/officeDocument/2006/relationships/image" Target="../media/image123.jpeg"/><Relationship Id="rId5" Type="http://schemas.openxmlformats.org/officeDocument/2006/relationships/image" Target="../media/image91.png"/><Relationship Id="rId15" Type="http://schemas.openxmlformats.org/officeDocument/2006/relationships/image" Target="../media/image101.png"/><Relationship Id="rId23" Type="http://schemas.openxmlformats.org/officeDocument/2006/relationships/image" Target="../media/image109.png"/><Relationship Id="rId28" Type="http://schemas.openxmlformats.org/officeDocument/2006/relationships/image" Target="../media/image114.svg"/><Relationship Id="rId36" Type="http://schemas.openxmlformats.org/officeDocument/2006/relationships/image" Target="../media/image122.svg"/><Relationship Id="rId10" Type="http://schemas.openxmlformats.org/officeDocument/2006/relationships/image" Target="../media/image96.svg"/><Relationship Id="rId19" Type="http://schemas.openxmlformats.org/officeDocument/2006/relationships/image" Target="../media/image105.png"/><Relationship Id="rId31" Type="http://schemas.openxmlformats.org/officeDocument/2006/relationships/image" Target="../media/image117.png"/><Relationship Id="rId4" Type="http://schemas.openxmlformats.org/officeDocument/2006/relationships/image" Target="../media/image90.svg"/><Relationship Id="rId9" Type="http://schemas.openxmlformats.org/officeDocument/2006/relationships/image" Target="../media/image95.png"/><Relationship Id="rId14" Type="http://schemas.openxmlformats.org/officeDocument/2006/relationships/image" Target="../media/image100.svg"/><Relationship Id="rId22" Type="http://schemas.openxmlformats.org/officeDocument/2006/relationships/image" Target="../media/image108.svg"/><Relationship Id="rId27" Type="http://schemas.openxmlformats.org/officeDocument/2006/relationships/image" Target="../media/image113.png"/><Relationship Id="rId30" Type="http://schemas.openxmlformats.org/officeDocument/2006/relationships/image" Target="../media/image116.svg"/><Relationship Id="rId35" Type="http://schemas.openxmlformats.org/officeDocument/2006/relationships/image" Target="../media/image121.png"/><Relationship Id="rId8" Type="http://schemas.openxmlformats.org/officeDocument/2006/relationships/image" Target="../media/image94.svg"/><Relationship Id="rId3" Type="http://schemas.openxmlformats.org/officeDocument/2006/relationships/image" Target="../media/image89.png"/></Relationships>
</file>

<file path=ppt/slides/_rels/slide22.xml.rels><?xml version="1.0" encoding="UTF-8" standalone="yes"?>
<Relationships xmlns="http://schemas.openxmlformats.org/package/2006/relationships"><Relationship Id="rId8" Type="http://schemas.openxmlformats.org/officeDocument/2006/relationships/image" Target="../media/image129.svg"/><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image" Target="../media/image127.svg"/><Relationship Id="rId5" Type="http://schemas.openxmlformats.org/officeDocument/2006/relationships/image" Target="../media/image126.png"/><Relationship Id="rId4" Type="http://schemas.openxmlformats.org/officeDocument/2006/relationships/image" Target="../media/image125.svg"/><Relationship Id="rId9" Type="http://schemas.openxmlformats.org/officeDocument/2006/relationships/hyperlink" Target="https://docs.microsoft.com/de-de/azure/azure-monitor/platform/data-sources"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135.svg"/><Relationship Id="rId3" Type="http://schemas.openxmlformats.org/officeDocument/2006/relationships/image" Target="../media/image130.png"/><Relationship Id="rId7" Type="http://schemas.openxmlformats.org/officeDocument/2006/relationships/image" Target="../media/image134.png"/><Relationship Id="rId12" Type="http://schemas.openxmlformats.org/officeDocument/2006/relationships/image" Target="../media/image88.jpeg"/><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133.svg"/><Relationship Id="rId11" Type="http://schemas.openxmlformats.org/officeDocument/2006/relationships/image" Target="../media/image125.svg"/><Relationship Id="rId5" Type="http://schemas.openxmlformats.org/officeDocument/2006/relationships/image" Target="../media/image132.png"/><Relationship Id="rId10" Type="http://schemas.openxmlformats.org/officeDocument/2006/relationships/image" Target="../media/image124.png"/><Relationship Id="rId4" Type="http://schemas.openxmlformats.org/officeDocument/2006/relationships/image" Target="../media/image131.svg"/><Relationship Id="rId9" Type="http://schemas.openxmlformats.org/officeDocument/2006/relationships/image" Target="../media/image136.emf"/></Relationships>
</file>

<file path=ppt/slides/_rels/slide2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88.jpeg"/></Relationships>
</file>

<file path=ppt/slides/_rels/slide25.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xml"/><Relationship Id="rId1" Type="http://schemas.openxmlformats.org/officeDocument/2006/relationships/slideLayout" Target="../slideLayouts/slideLayout31.xml"/><Relationship Id="rId5" Type="http://schemas.openxmlformats.org/officeDocument/2006/relationships/image" Target="../media/image58.svg"/><Relationship Id="rId4" Type="http://schemas.openxmlformats.org/officeDocument/2006/relationships/image" Target="../media/image57.png"/></Relationships>
</file>

<file path=ppt/slides/_rels/slide3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9.xml"/><Relationship Id="rId1" Type="http://schemas.openxmlformats.org/officeDocument/2006/relationships/slideLayout" Target="../slideLayouts/slideLayout31.xml"/><Relationship Id="rId4" Type="http://schemas.openxmlformats.org/officeDocument/2006/relationships/image" Target="../media/image86.sv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1.xml"/><Relationship Id="rId1" Type="http://schemas.openxmlformats.org/officeDocument/2006/relationships/slideLayout" Target="../slideLayouts/slideLayout34.xml"/><Relationship Id="rId4" Type="http://schemas.openxmlformats.org/officeDocument/2006/relationships/image" Target="../media/image144.png"/></Relationships>
</file>

<file path=ppt/slides/_rels/slide3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2.xml"/><Relationship Id="rId1" Type="http://schemas.openxmlformats.org/officeDocument/2006/relationships/slideLayout" Target="../slideLayouts/slideLayout35.xml"/><Relationship Id="rId4" Type="http://schemas.openxmlformats.org/officeDocument/2006/relationships/image" Target="../media/image144.png"/></Relationships>
</file>

<file path=ppt/slides/_rels/slide35.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notesSlide" Target="../notesSlides/notesSlide33.xml"/><Relationship Id="rId1" Type="http://schemas.openxmlformats.org/officeDocument/2006/relationships/slideLayout" Target="../slideLayouts/slideLayout126.xml"/><Relationship Id="rId6" Type="http://schemas.openxmlformats.org/officeDocument/2006/relationships/image" Target="../media/image149.png"/><Relationship Id="rId5" Type="http://schemas.openxmlformats.org/officeDocument/2006/relationships/image" Target="../media/image148.png"/><Relationship Id="rId10" Type="http://schemas.openxmlformats.org/officeDocument/2006/relationships/image" Target="../media/image153.emf"/><Relationship Id="rId4" Type="http://schemas.openxmlformats.org/officeDocument/2006/relationships/image" Target="../media/image147.png"/><Relationship Id="rId9" Type="http://schemas.openxmlformats.org/officeDocument/2006/relationships/image" Target="../media/image152.svg"/></Relationships>
</file>

<file path=ppt/slides/_rels/slide3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4.xml"/><Relationship Id="rId1" Type="http://schemas.openxmlformats.org/officeDocument/2006/relationships/slideLayout" Target="../slideLayouts/slideLayout31.xml"/><Relationship Id="rId6" Type="http://schemas.openxmlformats.org/officeDocument/2006/relationships/image" Target="../media/image144.png"/><Relationship Id="rId5" Type="http://schemas.openxmlformats.org/officeDocument/2006/relationships/image" Target="../media/image154.png"/><Relationship Id="rId4" Type="http://schemas.openxmlformats.org/officeDocument/2006/relationships/image" Target="../media/image86.sv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6.xml"/><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xml"/><Relationship Id="rId1" Type="http://schemas.openxmlformats.org/officeDocument/2006/relationships/slideLayout" Target="../slideLayouts/slideLayout31.xml"/><Relationship Id="rId5" Type="http://schemas.openxmlformats.org/officeDocument/2006/relationships/image" Target="../media/image60.png"/><Relationship Id="rId4" Type="http://schemas.openxmlformats.org/officeDocument/2006/relationships/image" Target="../media/image58.svg"/></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8.xml"/><Relationship Id="rId1" Type="http://schemas.openxmlformats.org/officeDocument/2006/relationships/slideLayout" Target="../slideLayouts/slideLayout37.xml"/><Relationship Id="rId4" Type="http://schemas.openxmlformats.org/officeDocument/2006/relationships/image" Target="../media/image86.svg"/></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9.xml"/><Relationship Id="rId1" Type="http://schemas.openxmlformats.org/officeDocument/2006/relationships/slideLayout" Target="../slideLayouts/slideLayout37.xml"/><Relationship Id="rId4" Type="http://schemas.openxmlformats.org/officeDocument/2006/relationships/image" Target="../media/image86.svg"/></Relationships>
</file>

<file path=ppt/slides/_rels/slide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31.xml"/><Relationship Id="rId5" Type="http://schemas.openxmlformats.org/officeDocument/2006/relationships/image" Target="../media/image61.png"/><Relationship Id="rId4" Type="http://schemas.openxmlformats.org/officeDocument/2006/relationships/image" Target="../media/image58.svg"/></Relationships>
</file>

<file path=ppt/slides/_rels/slide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xml"/><Relationship Id="rId1" Type="http://schemas.openxmlformats.org/officeDocument/2006/relationships/slideLayout" Target="../slideLayouts/slideLayout3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58.svg"/></Relationships>
</file>

<file path=ppt/slides/_rels/slide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xml"/><Relationship Id="rId1" Type="http://schemas.openxmlformats.org/officeDocument/2006/relationships/slideLayout" Target="../slideLayouts/slideLayout31.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58.svg"/></Relationships>
</file>

<file path=ppt/slides/_rels/slide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31.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58.svg"/></Relationships>
</file>

<file path=ppt/slides/_rels/slide9.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image" Target="../media/image59.pn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80.svg"/><Relationship Id="rId2" Type="http://schemas.openxmlformats.org/officeDocument/2006/relationships/notesSlide" Target="../notesSlides/notesSlide7.xml"/><Relationship Id="rId16" Type="http://schemas.openxmlformats.org/officeDocument/2006/relationships/image" Target="../media/image79.png"/><Relationship Id="rId1" Type="http://schemas.openxmlformats.org/officeDocument/2006/relationships/slideLayout" Target="../slideLayouts/slideLayout31.xml"/><Relationship Id="rId6" Type="http://schemas.openxmlformats.org/officeDocument/2006/relationships/image" Target="../media/image69.svg"/><Relationship Id="rId11" Type="http://schemas.openxmlformats.org/officeDocument/2006/relationships/image" Target="../media/image74.jpeg"/><Relationship Id="rId5" Type="http://schemas.openxmlformats.org/officeDocument/2006/relationships/image" Target="../media/image68.png"/><Relationship Id="rId15" Type="http://schemas.openxmlformats.org/officeDocument/2006/relationships/image" Target="../media/image78.svg"/><Relationship Id="rId10" Type="http://schemas.openxmlformats.org/officeDocument/2006/relationships/image" Target="../media/image73.png"/><Relationship Id="rId4" Type="http://schemas.openxmlformats.org/officeDocument/2006/relationships/image" Target="../media/image58.svg"/><Relationship Id="rId9" Type="http://schemas.openxmlformats.org/officeDocument/2006/relationships/image" Target="../media/image72.png"/><Relationship Id="rId14"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B9D12-4B2F-43EC-B269-7EBB72BA8CA0}"/>
              </a:ext>
            </a:extLst>
          </p:cNvPr>
          <p:cNvSpPr>
            <a:spLocks noGrp="1"/>
          </p:cNvSpPr>
          <p:nvPr>
            <p:ph type="title"/>
          </p:nvPr>
        </p:nvSpPr>
        <p:spPr>
          <a:xfrm>
            <a:off x="595738" y="2851060"/>
            <a:ext cx="4245437" cy="1292405"/>
          </a:xfrm>
        </p:spPr>
        <p:txBody>
          <a:bodyPr wrap="square" anchor="ctr">
            <a:normAutofit/>
          </a:bodyPr>
          <a:lstStyle/>
          <a:p>
            <a:r>
              <a:rPr lang="de-DE" dirty="0"/>
              <a:t>CAF Hackathon </a:t>
            </a:r>
            <a:r>
              <a:rPr lang="de-DE" dirty="0" err="1"/>
              <a:t>Advanced</a:t>
            </a:r>
            <a:endParaRPr lang="de-DE" dirty="0"/>
          </a:p>
        </p:txBody>
      </p:sp>
      <p:pic>
        <p:nvPicPr>
          <p:cNvPr id="5" name="Picture 4" descr="Shape, square&#10;&#10;Description automatically generated">
            <a:extLst>
              <a:ext uri="{FF2B5EF4-FFF2-40B4-BE49-F238E27FC236}">
                <a16:creationId xmlns:a16="http://schemas.microsoft.com/office/drawing/2014/main" id="{A98ACA7B-83AE-45FA-B8DC-947233BBAD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8237" y="2719981"/>
            <a:ext cx="6218238" cy="1554562"/>
          </a:xfrm>
          <a:prstGeom prst="rect">
            <a:avLst/>
          </a:prstGeom>
          <a:noFill/>
        </p:spPr>
      </p:pic>
      <p:sp>
        <p:nvSpPr>
          <p:cNvPr id="6" name="Title 1">
            <a:extLst>
              <a:ext uri="{FF2B5EF4-FFF2-40B4-BE49-F238E27FC236}">
                <a16:creationId xmlns:a16="http://schemas.microsoft.com/office/drawing/2014/main" id="{7D55E86E-C9C4-4E13-B7EA-CBB8D8F13FB5}"/>
              </a:ext>
            </a:extLst>
          </p:cNvPr>
          <p:cNvSpPr txBox="1">
            <a:spLocks/>
          </p:cNvSpPr>
          <p:nvPr/>
        </p:nvSpPr>
        <p:spPr>
          <a:xfrm>
            <a:off x="595738" y="4648864"/>
            <a:ext cx="8796235" cy="1292405"/>
          </a:xfrm>
          <a:prstGeom prst="rect">
            <a:avLst/>
          </a:prstGeom>
        </p:spPr>
        <p:txBody>
          <a:bodyPr vert="horz" wrap="square" lIns="0" tIns="91440" rIns="0" bIns="91440" rtlCol="0" anchor="ctr" anchorCtr="0">
            <a:normAutofit/>
          </a:bodyPr>
          <a:lstStyle>
            <a:lvl1pPr algn="l" defTabSz="932742" rtl="0" eaLnBrk="1" latinLnBrk="0" hangingPunct="1">
              <a:lnSpc>
                <a:spcPct val="100000"/>
              </a:lnSpc>
              <a:spcBef>
                <a:spcPct val="0"/>
              </a:spcBef>
              <a:buNone/>
              <a:defRPr lang="en-US" sz="3599" b="0" kern="1200" cap="none" spc="-50" baseline="0">
                <a:ln w="3175">
                  <a:noFill/>
                </a:ln>
                <a:gradFill>
                  <a:gsLst>
                    <a:gs pos="1250">
                      <a:schemeClr val="tx1"/>
                    </a:gs>
                    <a:gs pos="100000">
                      <a:schemeClr val="tx1"/>
                    </a:gs>
                  </a:gsLst>
                  <a:lin ang="5400000" scaled="0"/>
                </a:gradFill>
                <a:effectLst/>
                <a:latin typeface="+mj-lt"/>
                <a:ea typeface="+mn-ea"/>
                <a:cs typeface="Segoe UI Semilight" panose="020B0402040204020203" pitchFamily="34" charset="0"/>
              </a:defRPr>
            </a:lvl1pPr>
          </a:lstStyle>
          <a:p>
            <a:r>
              <a:rPr lang="en-US" sz="2400" dirty="0">
                <a:latin typeface="+mn-lt"/>
              </a:rPr>
              <a:t>Session 3 – Network, Management and Monitoring</a:t>
            </a:r>
          </a:p>
        </p:txBody>
      </p:sp>
    </p:spTree>
    <p:extLst>
      <p:ext uri="{BB962C8B-B14F-4D97-AF65-F5344CB8AC3E}">
        <p14:creationId xmlns:p14="http://schemas.microsoft.com/office/powerpoint/2010/main" val="420995143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70643" y="318283"/>
            <a:ext cx="2661213" cy="2896166"/>
          </a:xfrm>
          <a:prstGeom prst="rect">
            <a:avLst/>
          </a:prstGeom>
        </p:spPr>
        <p:txBody>
          <a:bodyPr wrap="square" anchor="ctr">
            <a:normAutofit/>
          </a:bodyPr>
          <a:lstStyle/>
          <a:p>
            <a:r>
              <a:rPr lang="en-GB"/>
              <a:t>Network Topology &amp; Connectivity</a:t>
            </a:r>
            <a:br>
              <a:rPr lang="en-GB"/>
            </a:br>
            <a:endParaRPr lang="en-GB"/>
          </a:p>
        </p:txBody>
      </p:sp>
      <p:grpSp>
        <p:nvGrpSpPr>
          <p:cNvPr id="3" name="Group 2">
            <a:extLst>
              <a:ext uri="{FF2B5EF4-FFF2-40B4-BE49-F238E27FC236}">
                <a16:creationId xmlns:a16="http://schemas.microsoft.com/office/drawing/2014/main" id="{299160A9-E8DC-4236-AE98-8EAF740B6B99}"/>
              </a:ext>
            </a:extLst>
          </p:cNvPr>
          <p:cNvGrpSpPr/>
          <p:nvPr/>
        </p:nvGrpSpPr>
        <p:grpSpPr>
          <a:xfrm>
            <a:off x="346450" y="543784"/>
            <a:ext cx="933071" cy="933071"/>
            <a:chOff x="5638570" y="2971570"/>
            <a:chExt cx="914859" cy="914859"/>
          </a:xfrm>
        </p:grpSpPr>
        <p:sp>
          <p:nvSpPr>
            <p:cNvPr id="6" name="Oval 5">
              <a:extLst>
                <a:ext uri="{FF2B5EF4-FFF2-40B4-BE49-F238E27FC236}">
                  <a16:creationId xmlns:a16="http://schemas.microsoft.com/office/drawing/2014/main" id="{DA075323-77C5-4C8B-B556-1B9004993BE0}"/>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Network">
              <a:extLst>
                <a:ext uri="{FF2B5EF4-FFF2-40B4-BE49-F238E27FC236}">
                  <a16:creationId xmlns:a16="http://schemas.microsoft.com/office/drawing/2014/main" id="{7F5A9C3F-BE2C-4D6D-8ADC-BA7466211D0C}"/>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5" name="Title 2">
            <a:extLst>
              <a:ext uri="{FF2B5EF4-FFF2-40B4-BE49-F238E27FC236}">
                <a16:creationId xmlns:a16="http://schemas.microsoft.com/office/drawing/2014/main" id="{9C8219C3-F23C-4050-90B9-2F843A9682A4}"/>
              </a:ext>
            </a:extLst>
          </p:cNvPr>
          <p:cNvSpPr txBox="1">
            <a:spLocks/>
          </p:cNvSpPr>
          <p:nvPr/>
        </p:nvSpPr>
        <p:spPr>
          <a:xfrm>
            <a:off x="662799" y="4425775"/>
            <a:ext cx="3442883" cy="878959"/>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56" b="1" dirty="0"/>
              <a:t>Internet </a:t>
            </a:r>
          </a:p>
          <a:p>
            <a:r>
              <a:rPr lang="en-GB" sz="2856" b="1" dirty="0"/>
              <a:t>Connectivity</a:t>
            </a:r>
            <a:endParaRPr lang="en-GB" sz="3599" dirty="0"/>
          </a:p>
        </p:txBody>
      </p:sp>
      <p:sp>
        <p:nvSpPr>
          <p:cNvPr id="9" name="Text Placeholder 1">
            <a:extLst>
              <a:ext uri="{FF2B5EF4-FFF2-40B4-BE49-F238E27FC236}">
                <a16:creationId xmlns:a16="http://schemas.microsoft.com/office/drawing/2014/main" id="{06523D90-3881-45FC-B694-7569D26B11E3}"/>
              </a:ext>
            </a:extLst>
          </p:cNvPr>
          <p:cNvSpPr>
            <a:spLocks noGrp="1"/>
          </p:cNvSpPr>
          <p:nvPr>
            <p:ph type="body" sz="quarter" idx="10"/>
          </p:nvPr>
        </p:nvSpPr>
        <p:spPr>
          <a:xfrm>
            <a:off x="4830260" y="359857"/>
            <a:ext cx="6802434" cy="624145"/>
          </a:xfrm>
        </p:spPr>
        <p:txBody>
          <a:bodyPr/>
          <a:lstStyle/>
          <a:p>
            <a:r>
              <a:rPr lang="en-US"/>
              <a:t>Azure Firewall and WAF</a:t>
            </a:r>
          </a:p>
        </p:txBody>
      </p:sp>
      <p:pic>
        <p:nvPicPr>
          <p:cNvPr id="4" name="Picture 3">
            <a:extLst>
              <a:ext uri="{FF2B5EF4-FFF2-40B4-BE49-F238E27FC236}">
                <a16:creationId xmlns:a16="http://schemas.microsoft.com/office/drawing/2014/main" id="{3435EFE5-6E39-43B0-B8BA-BA1967670429}"/>
              </a:ext>
            </a:extLst>
          </p:cNvPr>
          <p:cNvPicPr>
            <a:picLocks noChangeAspect="1"/>
          </p:cNvPicPr>
          <p:nvPr/>
        </p:nvPicPr>
        <p:blipFill>
          <a:blip r:embed="rId5"/>
          <a:stretch>
            <a:fillRect/>
          </a:stretch>
        </p:blipFill>
        <p:spPr>
          <a:xfrm>
            <a:off x="3965724" y="1319705"/>
            <a:ext cx="3988784" cy="3098959"/>
          </a:xfrm>
          <a:prstGeom prst="rect">
            <a:avLst/>
          </a:prstGeom>
        </p:spPr>
      </p:pic>
      <p:pic>
        <p:nvPicPr>
          <p:cNvPr id="131" name="Picture 130">
            <a:extLst>
              <a:ext uri="{FF2B5EF4-FFF2-40B4-BE49-F238E27FC236}">
                <a16:creationId xmlns:a16="http://schemas.microsoft.com/office/drawing/2014/main" id="{1ACCFA94-3725-4EC0-B0F8-A875A7A0A81A}"/>
              </a:ext>
            </a:extLst>
          </p:cNvPr>
          <p:cNvPicPr>
            <a:picLocks noChangeAspect="1"/>
          </p:cNvPicPr>
          <p:nvPr/>
        </p:nvPicPr>
        <p:blipFill>
          <a:blip r:embed="rId6"/>
          <a:stretch>
            <a:fillRect/>
          </a:stretch>
        </p:blipFill>
        <p:spPr>
          <a:xfrm>
            <a:off x="7142223" y="3229192"/>
            <a:ext cx="4680299" cy="3272123"/>
          </a:xfrm>
          <a:prstGeom prst="rect">
            <a:avLst/>
          </a:prstGeom>
        </p:spPr>
      </p:pic>
    </p:spTree>
    <p:extLst>
      <p:ext uri="{BB962C8B-B14F-4D97-AF65-F5344CB8AC3E}">
        <p14:creationId xmlns:p14="http://schemas.microsoft.com/office/powerpoint/2010/main" val="1999819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70643" y="318283"/>
            <a:ext cx="2661213" cy="2896166"/>
          </a:xfrm>
          <a:prstGeom prst="rect">
            <a:avLst/>
          </a:prstGeom>
        </p:spPr>
        <p:txBody>
          <a:bodyPr wrap="square" anchor="ctr">
            <a:normAutofit/>
          </a:bodyPr>
          <a:lstStyle/>
          <a:p>
            <a:r>
              <a:rPr lang="en-GB"/>
              <a:t>Network Topology &amp; Connectivity</a:t>
            </a:r>
            <a:br>
              <a:rPr lang="en-GB"/>
            </a:br>
            <a:endParaRPr lang="en-GB"/>
          </a:p>
        </p:txBody>
      </p:sp>
      <p:grpSp>
        <p:nvGrpSpPr>
          <p:cNvPr id="3" name="Group 2">
            <a:extLst>
              <a:ext uri="{FF2B5EF4-FFF2-40B4-BE49-F238E27FC236}">
                <a16:creationId xmlns:a16="http://schemas.microsoft.com/office/drawing/2014/main" id="{299160A9-E8DC-4236-AE98-8EAF740B6B99}"/>
              </a:ext>
            </a:extLst>
          </p:cNvPr>
          <p:cNvGrpSpPr/>
          <p:nvPr/>
        </p:nvGrpSpPr>
        <p:grpSpPr>
          <a:xfrm>
            <a:off x="346450" y="543784"/>
            <a:ext cx="933071" cy="933071"/>
            <a:chOff x="5638570" y="2971570"/>
            <a:chExt cx="914859" cy="914859"/>
          </a:xfrm>
        </p:grpSpPr>
        <p:sp>
          <p:nvSpPr>
            <p:cNvPr id="6" name="Oval 5">
              <a:extLst>
                <a:ext uri="{FF2B5EF4-FFF2-40B4-BE49-F238E27FC236}">
                  <a16:creationId xmlns:a16="http://schemas.microsoft.com/office/drawing/2014/main" id="{DA075323-77C5-4C8B-B556-1B9004993BE0}"/>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Network">
              <a:extLst>
                <a:ext uri="{FF2B5EF4-FFF2-40B4-BE49-F238E27FC236}">
                  <a16:creationId xmlns:a16="http://schemas.microsoft.com/office/drawing/2014/main" id="{7F5A9C3F-BE2C-4D6D-8ADC-BA7466211D0C}"/>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5" name="Title 2">
            <a:extLst>
              <a:ext uri="{FF2B5EF4-FFF2-40B4-BE49-F238E27FC236}">
                <a16:creationId xmlns:a16="http://schemas.microsoft.com/office/drawing/2014/main" id="{9C8219C3-F23C-4050-90B9-2F843A9682A4}"/>
              </a:ext>
            </a:extLst>
          </p:cNvPr>
          <p:cNvSpPr txBox="1">
            <a:spLocks/>
          </p:cNvSpPr>
          <p:nvPr/>
        </p:nvSpPr>
        <p:spPr>
          <a:xfrm>
            <a:off x="662799" y="4641140"/>
            <a:ext cx="3442883" cy="448228"/>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56" b="1"/>
              <a:t>Segmentation</a:t>
            </a:r>
            <a:endParaRPr lang="en-GB" sz="3599"/>
          </a:p>
        </p:txBody>
      </p:sp>
      <p:sp>
        <p:nvSpPr>
          <p:cNvPr id="9" name="Text Placeholder 1">
            <a:extLst>
              <a:ext uri="{FF2B5EF4-FFF2-40B4-BE49-F238E27FC236}">
                <a16:creationId xmlns:a16="http://schemas.microsoft.com/office/drawing/2014/main" id="{F4570330-0ED4-41AA-BB1B-A4EA195959EE}"/>
              </a:ext>
            </a:extLst>
          </p:cNvPr>
          <p:cNvSpPr>
            <a:spLocks noGrp="1"/>
          </p:cNvSpPr>
          <p:nvPr>
            <p:ph type="body" sz="quarter" idx="10"/>
          </p:nvPr>
        </p:nvSpPr>
        <p:spPr>
          <a:xfrm>
            <a:off x="5033185" y="1280359"/>
            <a:ext cx="6802434" cy="3876574"/>
          </a:xfrm>
        </p:spPr>
        <p:txBody>
          <a:bodyPr/>
          <a:lstStyle/>
          <a:p>
            <a:pPr marL="457200" indent="-457200">
              <a:buFont typeface="Wingdings" panose="05000000000000000000" pitchFamily="2" charset="2"/>
              <a:buChar char="§"/>
            </a:pPr>
            <a:r>
              <a:rPr lang="en-US" dirty="0"/>
              <a:t>Landing zone owners should be able to create subnets and manage NSGs</a:t>
            </a:r>
          </a:p>
          <a:p>
            <a:pPr marL="457200" indent="-457200">
              <a:buFont typeface="Wingdings" panose="05000000000000000000" pitchFamily="2" charset="2"/>
              <a:buChar char="§"/>
            </a:pPr>
            <a:r>
              <a:rPr lang="en-US" dirty="0"/>
              <a:t>Use NSG flow logs and traffic analytics</a:t>
            </a:r>
          </a:p>
          <a:p>
            <a:pPr marL="457200" indent="-457200">
              <a:buFont typeface="Wingdings" panose="05000000000000000000" pitchFamily="2" charset="2"/>
              <a:buChar char="§"/>
            </a:pPr>
            <a:r>
              <a:rPr lang="en-US" dirty="0"/>
              <a:t>Use ASGs for intra-</a:t>
            </a:r>
            <a:r>
              <a:rPr lang="en-US" dirty="0" err="1"/>
              <a:t>vnet</a:t>
            </a:r>
            <a:r>
              <a:rPr lang="en-US" dirty="0"/>
              <a:t> controls</a:t>
            </a:r>
          </a:p>
          <a:p>
            <a:pPr marL="457200" indent="-457200">
              <a:buFont typeface="Wingdings" panose="05000000000000000000" pitchFamily="2" charset="2"/>
              <a:buChar char="§"/>
            </a:pPr>
            <a:r>
              <a:rPr lang="en-US" dirty="0"/>
              <a:t>Inter-landing zone traffic can be NSG, Azure Firewall or NVA</a:t>
            </a:r>
          </a:p>
          <a:p>
            <a:pPr marL="457200" indent="-457200">
              <a:buFont typeface="Wingdings" panose="05000000000000000000" pitchFamily="2" charset="2"/>
              <a:buChar char="§"/>
            </a:pPr>
            <a:r>
              <a:rPr lang="en-US" dirty="0"/>
              <a:t>Deploy WAFs inside landing zones</a:t>
            </a:r>
          </a:p>
        </p:txBody>
      </p:sp>
    </p:spTree>
    <p:extLst>
      <p:ext uri="{BB962C8B-B14F-4D97-AF65-F5344CB8AC3E}">
        <p14:creationId xmlns:p14="http://schemas.microsoft.com/office/powerpoint/2010/main" val="269019641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70643" y="318283"/>
            <a:ext cx="2661213" cy="2896166"/>
          </a:xfrm>
          <a:prstGeom prst="rect">
            <a:avLst/>
          </a:prstGeom>
        </p:spPr>
        <p:txBody>
          <a:bodyPr wrap="square" anchor="ctr">
            <a:normAutofit/>
          </a:bodyPr>
          <a:lstStyle/>
          <a:p>
            <a:r>
              <a:rPr lang="en-GB"/>
              <a:t>Network Topology &amp; Connectivity</a:t>
            </a:r>
            <a:br>
              <a:rPr lang="en-GB"/>
            </a:br>
            <a:endParaRPr lang="en-GB"/>
          </a:p>
        </p:txBody>
      </p:sp>
      <p:grpSp>
        <p:nvGrpSpPr>
          <p:cNvPr id="3" name="Group 2">
            <a:extLst>
              <a:ext uri="{FF2B5EF4-FFF2-40B4-BE49-F238E27FC236}">
                <a16:creationId xmlns:a16="http://schemas.microsoft.com/office/drawing/2014/main" id="{299160A9-E8DC-4236-AE98-8EAF740B6B99}"/>
              </a:ext>
            </a:extLst>
          </p:cNvPr>
          <p:cNvGrpSpPr/>
          <p:nvPr/>
        </p:nvGrpSpPr>
        <p:grpSpPr>
          <a:xfrm>
            <a:off x="346450" y="543784"/>
            <a:ext cx="933071" cy="933071"/>
            <a:chOff x="5638570" y="2971570"/>
            <a:chExt cx="914859" cy="914859"/>
          </a:xfrm>
        </p:grpSpPr>
        <p:sp>
          <p:nvSpPr>
            <p:cNvPr id="6" name="Oval 5">
              <a:extLst>
                <a:ext uri="{FF2B5EF4-FFF2-40B4-BE49-F238E27FC236}">
                  <a16:creationId xmlns:a16="http://schemas.microsoft.com/office/drawing/2014/main" id="{DA075323-77C5-4C8B-B556-1B9004993BE0}"/>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Network">
              <a:extLst>
                <a:ext uri="{FF2B5EF4-FFF2-40B4-BE49-F238E27FC236}">
                  <a16:creationId xmlns:a16="http://schemas.microsoft.com/office/drawing/2014/main" id="{7F5A9C3F-BE2C-4D6D-8ADC-BA7466211D0C}"/>
                </a:ext>
              </a:extLst>
            </p:cNvPr>
            <p:cNvSpPr/>
            <p:nvPr/>
          </p:nvSpPr>
          <p:spPr>
            <a:xfrm>
              <a:off x="5830690" y="3163690"/>
              <a:ext cx="530618" cy="530618"/>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5" name="Title 2">
            <a:extLst>
              <a:ext uri="{FF2B5EF4-FFF2-40B4-BE49-F238E27FC236}">
                <a16:creationId xmlns:a16="http://schemas.microsoft.com/office/drawing/2014/main" id="{9C8219C3-F23C-4050-90B9-2F843A9682A4}"/>
              </a:ext>
            </a:extLst>
          </p:cNvPr>
          <p:cNvSpPr txBox="1">
            <a:spLocks/>
          </p:cNvSpPr>
          <p:nvPr/>
        </p:nvSpPr>
        <p:spPr>
          <a:xfrm>
            <a:off x="662799" y="4425775"/>
            <a:ext cx="3442883" cy="878959"/>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56" b="1" dirty="0"/>
              <a:t>Encryption </a:t>
            </a:r>
            <a:br>
              <a:rPr lang="en-GB" sz="2856" b="1" dirty="0"/>
            </a:br>
            <a:r>
              <a:rPr lang="en-GB" sz="2856" b="1" dirty="0"/>
              <a:t>Options</a:t>
            </a:r>
            <a:endParaRPr lang="en-GB" sz="3599" dirty="0"/>
          </a:p>
        </p:txBody>
      </p:sp>
      <p:sp>
        <p:nvSpPr>
          <p:cNvPr id="12" name="Text Placeholder 1">
            <a:extLst>
              <a:ext uri="{FF2B5EF4-FFF2-40B4-BE49-F238E27FC236}">
                <a16:creationId xmlns:a16="http://schemas.microsoft.com/office/drawing/2014/main" id="{83E5441C-AE8C-416F-BEDB-67265E8C5355}"/>
              </a:ext>
            </a:extLst>
          </p:cNvPr>
          <p:cNvSpPr>
            <a:spLocks noGrp="1"/>
          </p:cNvSpPr>
          <p:nvPr>
            <p:ph type="body" sz="quarter" idx="10"/>
          </p:nvPr>
        </p:nvSpPr>
        <p:spPr>
          <a:xfrm>
            <a:off x="4635795" y="2766054"/>
            <a:ext cx="7492608" cy="3722686"/>
          </a:xfrm>
        </p:spPr>
        <p:txBody>
          <a:bodyPr/>
          <a:lstStyle/>
          <a:p>
            <a:pPr marL="457200" indent="-457200">
              <a:buFont typeface="Wingdings" panose="05000000000000000000" pitchFamily="2" charset="2"/>
              <a:buChar char="§"/>
            </a:pPr>
            <a:r>
              <a:rPr lang="en-US" dirty="0"/>
              <a:t>VPN connection </a:t>
            </a:r>
            <a:r>
              <a:rPr lang="en-US"/>
              <a:t>by using IPsec </a:t>
            </a:r>
            <a:r>
              <a:rPr lang="en-US" dirty="0"/>
              <a:t>(A)</a:t>
            </a:r>
          </a:p>
          <a:p>
            <a:pPr marL="457200" indent="-457200">
              <a:buFont typeface="Wingdings" panose="05000000000000000000" pitchFamily="2" charset="2"/>
              <a:buChar char="§"/>
            </a:pPr>
            <a:r>
              <a:rPr lang="en-US" dirty="0"/>
              <a:t>Use MACsec for ExpressRoute Direct customers (B)</a:t>
            </a:r>
          </a:p>
          <a:p>
            <a:pPr marL="457200" indent="-457200">
              <a:buFont typeface="Wingdings" panose="05000000000000000000" pitchFamily="2" charset="2"/>
              <a:buChar char="§"/>
            </a:pPr>
            <a:r>
              <a:rPr lang="en-US" dirty="0"/>
              <a:t>IPsec over ExpressRoute private peering for virtual WAN (C)</a:t>
            </a:r>
          </a:p>
          <a:p>
            <a:pPr marL="457200" indent="-457200">
              <a:buFont typeface="Wingdings" panose="05000000000000000000" pitchFamily="2" charset="2"/>
              <a:buChar char="§"/>
            </a:pPr>
            <a:r>
              <a:rPr lang="en-US" dirty="0"/>
              <a:t>VNET to VNET VPN Gateways for inter-landing zone encryption</a:t>
            </a:r>
          </a:p>
        </p:txBody>
      </p:sp>
      <p:pic>
        <p:nvPicPr>
          <p:cNvPr id="2" name="Graphic 1">
            <a:extLst>
              <a:ext uri="{FF2B5EF4-FFF2-40B4-BE49-F238E27FC236}">
                <a16:creationId xmlns:a16="http://schemas.microsoft.com/office/drawing/2014/main" id="{588E177E-818B-4075-85A6-5FB11F4B914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80838" y="318283"/>
            <a:ext cx="7447565" cy="2118920"/>
          </a:xfrm>
          <a:prstGeom prst="rect">
            <a:avLst/>
          </a:prstGeom>
        </p:spPr>
      </p:pic>
    </p:spTree>
    <p:extLst>
      <p:ext uri="{BB962C8B-B14F-4D97-AF65-F5344CB8AC3E}">
        <p14:creationId xmlns:p14="http://schemas.microsoft.com/office/powerpoint/2010/main" val="3372012094"/>
      </p:ext>
    </p:extLst>
  </p:cSld>
  <p:clrMapOvr>
    <a:masterClrMapping/>
  </p:clrMapOvr>
  <p:transition>
    <p:fade/>
  </p:transition>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70643" y="318283"/>
            <a:ext cx="2661213" cy="2896166"/>
          </a:xfrm>
          <a:prstGeom prst="rect">
            <a:avLst/>
          </a:prstGeom>
        </p:spPr>
        <p:txBody>
          <a:bodyPr wrap="square" anchor="ctr">
            <a:normAutofit/>
          </a:bodyPr>
          <a:lstStyle/>
          <a:p>
            <a:r>
              <a:rPr lang="en-GB"/>
              <a:t>Network Topology &amp; Connectivity</a:t>
            </a:r>
            <a:br>
              <a:rPr lang="en-GB"/>
            </a:br>
            <a:endParaRPr lang="en-GB"/>
          </a:p>
        </p:txBody>
      </p:sp>
      <p:grpSp>
        <p:nvGrpSpPr>
          <p:cNvPr id="3" name="Group 2">
            <a:extLst>
              <a:ext uri="{FF2B5EF4-FFF2-40B4-BE49-F238E27FC236}">
                <a16:creationId xmlns:a16="http://schemas.microsoft.com/office/drawing/2014/main" id="{299160A9-E8DC-4236-AE98-8EAF740B6B99}"/>
              </a:ext>
            </a:extLst>
          </p:cNvPr>
          <p:cNvGrpSpPr/>
          <p:nvPr/>
        </p:nvGrpSpPr>
        <p:grpSpPr>
          <a:xfrm>
            <a:off x="346450" y="543784"/>
            <a:ext cx="933071" cy="933071"/>
            <a:chOff x="5638570" y="2971570"/>
            <a:chExt cx="914859" cy="914859"/>
          </a:xfrm>
        </p:grpSpPr>
        <p:sp>
          <p:nvSpPr>
            <p:cNvPr id="6" name="Oval 5">
              <a:extLst>
                <a:ext uri="{FF2B5EF4-FFF2-40B4-BE49-F238E27FC236}">
                  <a16:creationId xmlns:a16="http://schemas.microsoft.com/office/drawing/2014/main" id="{DA075323-77C5-4C8B-B556-1B9004993BE0}"/>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Network">
              <a:extLst>
                <a:ext uri="{FF2B5EF4-FFF2-40B4-BE49-F238E27FC236}">
                  <a16:creationId xmlns:a16="http://schemas.microsoft.com/office/drawing/2014/main" id="{7F5A9C3F-BE2C-4D6D-8ADC-BA7466211D0C}"/>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5" name="Title 2">
            <a:extLst>
              <a:ext uri="{FF2B5EF4-FFF2-40B4-BE49-F238E27FC236}">
                <a16:creationId xmlns:a16="http://schemas.microsoft.com/office/drawing/2014/main" id="{9C8219C3-F23C-4050-90B9-2F843A9682A4}"/>
              </a:ext>
            </a:extLst>
          </p:cNvPr>
          <p:cNvSpPr txBox="1">
            <a:spLocks/>
          </p:cNvSpPr>
          <p:nvPr/>
        </p:nvSpPr>
        <p:spPr>
          <a:xfrm>
            <a:off x="662799" y="4641140"/>
            <a:ext cx="3442883" cy="448228"/>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56" b="1" dirty="0"/>
              <a:t>Traffic Inspection</a:t>
            </a:r>
            <a:endParaRPr lang="en-GB" sz="3599" dirty="0"/>
          </a:p>
        </p:txBody>
      </p:sp>
      <p:sp>
        <p:nvSpPr>
          <p:cNvPr id="12" name="Text Placeholder 1">
            <a:extLst>
              <a:ext uri="{FF2B5EF4-FFF2-40B4-BE49-F238E27FC236}">
                <a16:creationId xmlns:a16="http://schemas.microsoft.com/office/drawing/2014/main" id="{83E5441C-AE8C-416F-BEDB-67265E8C5355}"/>
              </a:ext>
            </a:extLst>
          </p:cNvPr>
          <p:cNvSpPr>
            <a:spLocks noGrp="1"/>
          </p:cNvSpPr>
          <p:nvPr>
            <p:ph type="body" sz="quarter" idx="10"/>
          </p:nvPr>
        </p:nvSpPr>
        <p:spPr>
          <a:xfrm>
            <a:off x="4742416" y="751179"/>
            <a:ext cx="7095218" cy="5041124"/>
          </a:xfrm>
        </p:spPr>
        <p:txBody>
          <a:bodyPr/>
          <a:lstStyle/>
          <a:p>
            <a:pPr marL="457200" indent="-457200">
              <a:buFont typeface="Wingdings" panose="05000000000000000000" pitchFamily="2" charset="2"/>
              <a:buChar char="§"/>
            </a:pPr>
            <a:r>
              <a:rPr lang="en-US" dirty="0"/>
              <a:t>Use Network Watcher packets to capture despite the limited capture window.</a:t>
            </a:r>
          </a:p>
          <a:p>
            <a:pPr marL="457200" indent="-457200">
              <a:buFont typeface="Wingdings" panose="05000000000000000000" pitchFamily="2" charset="2"/>
              <a:buChar char="§"/>
            </a:pPr>
            <a:r>
              <a:rPr lang="en-US" dirty="0"/>
              <a:t>Evaluate whether the latest version of NSG flow logs provides the level of detail that you need</a:t>
            </a:r>
          </a:p>
          <a:p>
            <a:pPr marL="457200" indent="-457200">
              <a:buFont typeface="Wingdings" panose="05000000000000000000" pitchFamily="2" charset="2"/>
              <a:buChar char="§"/>
            </a:pPr>
            <a:r>
              <a:rPr lang="en-US" dirty="0"/>
              <a:t>Use partner solutions for scenarios that require deep packet inspection</a:t>
            </a:r>
          </a:p>
          <a:p>
            <a:pPr marL="457200" indent="-457200">
              <a:buFont typeface="Wingdings" panose="05000000000000000000" pitchFamily="2" charset="2"/>
              <a:buChar char="§"/>
            </a:pPr>
            <a:r>
              <a:rPr lang="en-US" dirty="0"/>
              <a:t>Don't develop a custom solution to mirror traffic. Complexity and supportability issues may arise.</a:t>
            </a:r>
          </a:p>
        </p:txBody>
      </p:sp>
    </p:spTree>
    <p:extLst>
      <p:ext uri="{BB962C8B-B14F-4D97-AF65-F5344CB8AC3E}">
        <p14:creationId xmlns:p14="http://schemas.microsoft.com/office/powerpoint/2010/main" val="331857588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70643" y="318283"/>
            <a:ext cx="2661213" cy="2896166"/>
          </a:xfrm>
          <a:prstGeom prst="rect">
            <a:avLst/>
          </a:prstGeom>
        </p:spPr>
        <p:txBody>
          <a:bodyPr wrap="square" anchor="ctr">
            <a:normAutofit/>
          </a:bodyPr>
          <a:lstStyle/>
          <a:p>
            <a:r>
              <a:rPr lang="en-GB"/>
              <a:t>Network Topology &amp; Connectivity</a:t>
            </a:r>
            <a:br>
              <a:rPr lang="en-GB"/>
            </a:br>
            <a:endParaRPr lang="en-GB"/>
          </a:p>
        </p:txBody>
      </p:sp>
      <p:grpSp>
        <p:nvGrpSpPr>
          <p:cNvPr id="3" name="Group 2">
            <a:extLst>
              <a:ext uri="{FF2B5EF4-FFF2-40B4-BE49-F238E27FC236}">
                <a16:creationId xmlns:a16="http://schemas.microsoft.com/office/drawing/2014/main" id="{299160A9-E8DC-4236-AE98-8EAF740B6B99}"/>
              </a:ext>
            </a:extLst>
          </p:cNvPr>
          <p:cNvGrpSpPr/>
          <p:nvPr/>
        </p:nvGrpSpPr>
        <p:grpSpPr>
          <a:xfrm>
            <a:off x="346450" y="543784"/>
            <a:ext cx="933071" cy="933071"/>
            <a:chOff x="5638570" y="2971570"/>
            <a:chExt cx="914859" cy="914859"/>
          </a:xfrm>
        </p:grpSpPr>
        <p:sp>
          <p:nvSpPr>
            <p:cNvPr id="6" name="Oval 5">
              <a:extLst>
                <a:ext uri="{FF2B5EF4-FFF2-40B4-BE49-F238E27FC236}">
                  <a16:creationId xmlns:a16="http://schemas.microsoft.com/office/drawing/2014/main" id="{DA075323-77C5-4C8B-B556-1B9004993BE0}"/>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Network">
              <a:extLst>
                <a:ext uri="{FF2B5EF4-FFF2-40B4-BE49-F238E27FC236}">
                  <a16:creationId xmlns:a16="http://schemas.microsoft.com/office/drawing/2014/main" id="{7F5A9C3F-BE2C-4D6D-8ADC-BA7466211D0C}"/>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5" name="Title 2">
            <a:extLst>
              <a:ext uri="{FF2B5EF4-FFF2-40B4-BE49-F238E27FC236}">
                <a16:creationId xmlns:a16="http://schemas.microsoft.com/office/drawing/2014/main" id="{9C8219C3-F23C-4050-90B9-2F843A9682A4}"/>
              </a:ext>
            </a:extLst>
          </p:cNvPr>
          <p:cNvSpPr txBox="1">
            <a:spLocks/>
          </p:cNvSpPr>
          <p:nvPr/>
        </p:nvSpPr>
        <p:spPr>
          <a:xfrm>
            <a:off x="662799" y="4641140"/>
            <a:ext cx="3442883" cy="448228"/>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56" b="1" dirty="0"/>
              <a:t>Learn more</a:t>
            </a:r>
            <a:endParaRPr lang="en-GB" sz="3599" dirty="0"/>
          </a:p>
        </p:txBody>
      </p:sp>
      <p:sp>
        <p:nvSpPr>
          <p:cNvPr id="12" name="Text Placeholder 1">
            <a:extLst>
              <a:ext uri="{FF2B5EF4-FFF2-40B4-BE49-F238E27FC236}">
                <a16:creationId xmlns:a16="http://schemas.microsoft.com/office/drawing/2014/main" id="{83E5441C-AE8C-416F-BEDB-67265E8C5355}"/>
              </a:ext>
            </a:extLst>
          </p:cNvPr>
          <p:cNvSpPr>
            <a:spLocks noGrp="1"/>
          </p:cNvSpPr>
          <p:nvPr>
            <p:ph type="body" sz="quarter" idx="10"/>
          </p:nvPr>
        </p:nvSpPr>
        <p:spPr>
          <a:xfrm>
            <a:off x="4031856" y="956587"/>
            <a:ext cx="4263039" cy="4515723"/>
          </a:xfrm>
        </p:spPr>
        <p:txBody>
          <a:bodyPr/>
          <a:lstStyle/>
          <a:p>
            <a:pPr marL="457200" indent="-457200">
              <a:buFont typeface="Wingdings" panose="05000000000000000000" pitchFamily="2" charset="2"/>
              <a:buChar char="ü"/>
            </a:pPr>
            <a:r>
              <a:rPr lang="en-US" sz="1400" dirty="0"/>
              <a:t>GitHub</a:t>
            </a:r>
          </a:p>
          <a:p>
            <a:pPr marL="690304" lvl="1" indent="-457200">
              <a:buFont typeface="Wingdings" panose="05000000000000000000" pitchFamily="2" charset="2"/>
              <a:buChar char="ü"/>
            </a:pPr>
            <a:endParaRPr lang="en-US" sz="544" dirty="0"/>
          </a:p>
          <a:p>
            <a:pPr marL="690304" lvl="1" indent="-457200">
              <a:buFont typeface="Wingdings" panose="05000000000000000000" pitchFamily="2" charset="2"/>
              <a:buChar char="§"/>
            </a:pPr>
            <a:r>
              <a:rPr lang="en-US" sz="1200" b="1" dirty="0">
                <a:hlinkClick r:id="rId5"/>
              </a:rPr>
              <a:t>Deploy Enterprise-Scale Reference implementation in your own environment</a:t>
            </a:r>
            <a:endParaRPr lang="en-US" sz="1200" b="1" dirty="0"/>
          </a:p>
          <a:p>
            <a:pPr lvl="1"/>
            <a:endParaRPr lang="en-US" sz="1200" b="1" dirty="0"/>
          </a:p>
          <a:p>
            <a:pPr marL="457200" indent="-457200">
              <a:buFont typeface="Wingdings" panose="05000000000000000000" pitchFamily="2" charset="2"/>
              <a:buChar char="ü"/>
            </a:pPr>
            <a:r>
              <a:rPr lang="en-US" sz="1400" dirty="0"/>
              <a:t>Landing Zone</a:t>
            </a:r>
          </a:p>
          <a:p>
            <a:pPr marL="690304" lvl="1" indent="-457200">
              <a:buFont typeface="Wingdings" panose="05000000000000000000" pitchFamily="2" charset="2"/>
              <a:buChar char="§"/>
            </a:pPr>
            <a:r>
              <a:rPr lang="en-US" sz="1200" b="1" dirty="0">
                <a:hlinkClick r:id="rId6"/>
              </a:rPr>
              <a:t>Full enterprise-scale landing zone networking documentation</a:t>
            </a:r>
            <a:endParaRPr lang="en-US" sz="1200" b="1" dirty="0"/>
          </a:p>
          <a:p>
            <a:pPr marL="690304" lvl="1" indent="-457200">
              <a:buFont typeface="Wingdings" panose="05000000000000000000" pitchFamily="2" charset="2"/>
              <a:buChar char="§"/>
            </a:pPr>
            <a:endParaRPr lang="en-US" sz="1600" dirty="0"/>
          </a:p>
          <a:p>
            <a:pPr marL="457200" indent="-457200">
              <a:buFont typeface="Wingdings" panose="05000000000000000000" pitchFamily="2" charset="2"/>
              <a:buChar char="ü"/>
            </a:pPr>
            <a:r>
              <a:rPr lang="en-US" sz="1400" dirty="0"/>
              <a:t>DNS</a:t>
            </a:r>
          </a:p>
          <a:p>
            <a:pPr marL="690304" lvl="1" indent="-457200">
              <a:buFont typeface="Wingdings" panose="05000000000000000000" pitchFamily="2" charset="2"/>
              <a:buChar char="§"/>
            </a:pPr>
            <a:r>
              <a:rPr lang="fr-FR" sz="1200" b="1" dirty="0">
                <a:hlinkClick r:id="rId7"/>
              </a:rPr>
              <a:t>Azure </a:t>
            </a:r>
            <a:r>
              <a:rPr lang="fr-FR" sz="1200" b="1" dirty="0" err="1">
                <a:hlinkClick r:id="rId7"/>
              </a:rPr>
              <a:t>Private</a:t>
            </a:r>
            <a:r>
              <a:rPr lang="fr-FR" sz="1200" b="1" dirty="0">
                <a:hlinkClick r:id="rId7"/>
              </a:rPr>
              <a:t> Endpoint DNS configuration </a:t>
            </a:r>
            <a:endParaRPr lang="fr-FR" sz="1200" b="1" dirty="0"/>
          </a:p>
          <a:p>
            <a:pPr marL="690304" lvl="1" indent="-457200">
              <a:buFont typeface="Wingdings" panose="05000000000000000000" pitchFamily="2" charset="2"/>
              <a:buChar char="§"/>
            </a:pPr>
            <a:r>
              <a:rPr lang="fr-FR" sz="1200" b="1" dirty="0">
                <a:hlinkClick r:id="rId8"/>
              </a:rPr>
              <a:t>Azure DNS </a:t>
            </a:r>
            <a:r>
              <a:rPr lang="fr-FR" sz="1200" b="1" dirty="0" err="1">
                <a:hlinkClick r:id="rId8"/>
              </a:rPr>
              <a:t>Private</a:t>
            </a:r>
            <a:r>
              <a:rPr lang="fr-FR" sz="1200" b="1" dirty="0">
                <a:hlinkClick r:id="rId8"/>
              </a:rPr>
              <a:t> Zones scenarios </a:t>
            </a:r>
            <a:endParaRPr lang="fr-FR" sz="1200" b="1" dirty="0"/>
          </a:p>
          <a:p>
            <a:pPr marL="690304" lvl="1" indent="-457200">
              <a:buFont typeface="Wingdings" panose="05000000000000000000" pitchFamily="2" charset="2"/>
              <a:buChar char="§"/>
            </a:pPr>
            <a:endParaRPr lang="en-US" sz="1600" dirty="0"/>
          </a:p>
          <a:p>
            <a:pPr marL="285750" indent="-285750">
              <a:buFont typeface="Wingdings" panose="05000000000000000000" pitchFamily="2" charset="2"/>
              <a:buChar char="ü"/>
            </a:pPr>
            <a:r>
              <a:rPr lang="en-US" sz="1400" dirty="0"/>
              <a:t>Topology</a:t>
            </a:r>
          </a:p>
          <a:p>
            <a:pPr marL="690304" lvl="1" indent="-457200">
              <a:buFont typeface="Wingdings" panose="05000000000000000000" pitchFamily="2" charset="2"/>
              <a:buChar char="§"/>
            </a:pPr>
            <a:r>
              <a:rPr lang="en-US" sz="1200" b="1" dirty="0">
                <a:hlinkClick r:id="rId9"/>
              </a:rPr>
              <a:t>Network Virtual Appliance (NVA) routing </a:t>
            </a:r>
            <a:endParaRPr lang="en-US" sz="1200" b="1" dirty="0"/>
          </a:p>
          <a:p>
            <a:pPr marL="690304" lvl="1" indent="-457200">
              <a:buFont typeface="Wingdings" panose="05000000000000000000" pitchFamily="2" charset="2"/>
              <a:buChar char="§"/>
            </a:pPr>
            <a:r>
              <a:rPr lang="en-US" sz="1200" b="1" dirty="0">
                <a:hlinkClick r:id="rId10"/>
              </a:rPr>
              <a:t>Migrate to Azure Virtual WAN </a:t>
            </a:r>
            <a:endParaRPr lang="en-US" sz="1200" b="1" dirty="0"/>
          </a:p>
          <a:p>
            <a:pPr marL="690304" lvl="1" indent="-457200">
              <a:buFont typeface="Wingdings" panose="05000000000000000000" pitchFamily="2" charset="2"/>
              <a:buChar char="§"/>
            </a:pPr>
            <a:r>
              <a:rPr lang="en-US" sz="1200" b="1" dirty="0">
                <a:hlinkClick r:id="rId11"/>
              </a:rPr>
              <a:t>Azure Virtual WAN limits </a:t>
            </a:r>
            <a:endParaRPr lang="en-US" sz="1200" b="1" dirty="0"/>
          </a:p>
          <a:p>
            <a:pPr marL="690304" lvl="1" indent="-457200">
              <a:buFont typeface="Wingdings" panose="05000000000000000000" pitchFamily="2" charset="2"/>
              <a:buChar char="§"/>
            </a:pPr>
            <a:r>
              <a:rPr lang="en-US" sz="1200" b="1" dirty="0">
                <a:hlinkClick r:id="rId12"/>
              </a:rPr>
              <a:t>Azure subscription and service limits </a:t>
            </a:r>
            <a:endParaRPr lang="en-US" sz="1200" b="1" dirty="0"/>
          </a:p>
          <a:p>
            <a:pPr marL="690304" lvl="1" indent="-457200">
              <a:buFont typeface="Wingdings" panose="05000000000000000000" pitchFamily="2" charset="2"/>
              <a:buChar char="§"/>
            </a:pPr>
            <a:endParaRPr lang="en-US" sz="1600" dirty="0"/>
          </a:p>
        </p:txBody>
      </p:sp>
      <p:sp>
        <p:nvSpPr>
          <p:cNvPr id="9" name="Text Placeholder 1">
            <a:extLst>
              <a:ext uri="{FF2B5EF4-FFF2-40B4-BE49-F238E27FC236}">
                <a16:creationId xmlns:a16="http://schemas.microsoft.com/office/drawing/2014/main" id="{83A91C0E-B732-4FD1-AAA4-07C22AF554F3}"/>
              </a:ext>
            </a:extLst>
          </p:cNvPr>
          <p:cNvSpPr txBox="1">
            <a:spLocks/>
          </p:cNvSpPr>
          <p:nvPr/>
        </p:nvSpPr>
        <p:spPr>
          <a:xfrm>
            <a:off x="8249171" y="1367896"/>
            <a:ext cx="4263039" cy="4001095"/>
          </a:xfrm>
          <a:prstGeom prst="rect">
            <a:avLst/>
          </a:prstGeom>
        </p:spPr>
        <p:txBody>
          <a:bodyPr vert="horz" wrap="square" lIns="0" tIns="91440" rIns="146304" bIns="91440" rtlCol="0" anchor="ctr" anchorCtr="0">
            <a:spAutoFit/>
          </a:bodyPr>
          <a:lstStyle>
            <a:lvl1pPr marL="0" marR="0" indent="0" algn="l" defTabSz="932742" rtl="0" eaLnBrk="1" fontAlgn="auto" latinLnBrk="0" hangingPunct="1">
              <a:lnSpc>
                <a:spcPct val="100000"/>
              </a:lnSpc>
              <a:spcBef>
                <a:spcPts val="0"/>
              </a:spcBef>
              <a:spcAft>
                <a:spcPts val="1224"/>
              </a:spcAft>
              <a:buClrTx/>
              <a:buSzPct val="90000"/>
              <a:buFont typeface="Wingdings" panose="05000000000000000000" pitchFamily="2" charset="2"/>
              <a:buNone/>
              <a:tabLst/>
              <a:defRPr sz="2856" kern="1200" spc="-50" baseline="0">
                <a:solidFill>
                  <a:schemeClr val="tx1"/>
                </a:solidFill>
                <a:latin typeface="+mj-lt"/>
                <a:ea typeface="+mn-ea"/>
                <a:cs typeface="+mn-cs"/>
              </a:defRPr>
            </a:lvl1pPr>
            <a:lvl2pPr marL="233104"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Char char="ü"/>
            </a:pPr>
            <a:r>
              <a:rPr lang="en-US" sz="1400" dirty="0"/>
              <a:t>Connectivity</a:t>
            </a:r>
          </a:p>
          <a:p>
            <a:pPr marL="690304" lvl="1" indent="-457200">
              <a:buFont typeface="Wingdings" panose="05000000000000000000" pitchFamily="2" charset="2"/>
              <a:buChar char="§"/>
            </a:pPr>
            <a:r>
              <a:rPr lang="en-US" sz="1200" b="1" dirty="0">
                <a:hlinkClick r:id="rId13"/>
              </a:rPr>
              <a:t>ExpressRoute</a:t>
            </a:r>
            <a:r>
              <a:rPr lang="en-US" sz="1200" b="1" dirty="0"/>
              <a:t> </a:t>
            </a:r>
          </a:p>
          <a:p>
            <a:pPr marL="690304" lvl="1" indent="-457200">
              <a:buFont typeface="Wingdings" panose="05000000000000000000" pitchFamily="2" charset="2"/>
              <a:buChar char="§"/>
            </a:pPr>
            <a:r>
              <a:rPr lang="en-US" sz="1200" b="1" dirty="0">
                <a:hlinkClick r:id="rId14"/>
              </a:rPr>
              <a:t>ExpressRoute Direct </a:t>
            </a:r>
            <a:endParaRPr lang="en-US" sz="1200" b="1" dirty="0"/>
          </a:p>
          <a:p>
            <a:pPr marL="690304" lvl="1" indent="-457200">
              <a:buFont typeface="Wingdings" panose="05000000000000000000" pitchFamily="2" charset="2"/>
              <a:buChar char="§"/>
            </a:pPr>
            <a:r>
              <a:rPr lang="en-US" sz="1200" b="1" dirty="0">
                <a:hlinkClick r:id="rId15"/>
              </a:rPr>
              <a:t>Configure Network Performance Monitor for ExpressRoute </a:t>
            </a:r>
            <a:endParaRPr lang="en-US" sz="1200" b="1" dirty="0"/>
          </a:p>
          <a:p>
            <a:pPr marL="690304" lvl="1" indent="-457200">
              <a:buFont typeface="Wingdings" panose="05000000000000000000" pitchFamily="2" charset="2"/>
              <a:buChar char="§"/>
            </a:pPr>
            <a:r>
              <a:rPr lang="en-US" sz="1200" b="1" dirty="0">
                <a:hlinkClick r:id="rId16"/>
              </a:rPr>
              <a:t>ExpressRoute connectivity partners and peering locations</a:t>
            </a:r>
            <a:endParaRPr lang="en-US" sz="1600" b="1" dirty="0"/>
          </a:p>
          <a:p>
            <a:pPr marL="457200" indent="-457200">
              <a:buFont typeface="Wingdings" panose="05000000000000000000" pitchFamily="2" charset="2"/>
              <a:buChar char="ü"/>
            </a:pPr>
            <a:endParaRPr lang="en-US" sz="1400" dirty="0"/>
          </a:p>
          <a:p>
            <a:pPr marL="457200" indent="-457200">
              <a:buFont typeface="Wingdings" panose="05000000000000000000" pitchFamily="2" charset="2"/>
              <a:buChar char="ü"/>
            </a:pPr>
            <a:r>
              <a:rPr lang="en-US" sz="1400" dirty="0"/>
              <a:t>Segmentation</a:t>
            </a:r>
          </a:p>
          <a:p>
            <a:pPr marL="690304" lvl="1" indent="-457200">
              <a:buFont typeface="Wingdings" panose="05000000000000000000" pitchFamily="2" charset="2"/>
              <a:buChar char="§"/>
            </a:pPr>
            <a:r>
              <a:rPr lang="en-US" sz="1200" b="1" dirty="0">
                <a:hlinkClick r:id="rId17"/>
              </a:rPr>
              <a:t>Network security groups </a:t>
            </a:r>
            <a:endParaRPr lang="en-US" sz="1200" b="1" dirty="0"/>
          </a:p>
          <a:p>
            <a:pPr marL="690304" lvl="1" indent="-457200">
              <a:buFont typeface="Wingdings" panose="05000000000000000000" pitchFamily="2" charset="2"/>
              <a:buChar char="§"/>
            </a:pPr>
            <a:r>
              <a:rPr lang="en-US" sz="1200" b="1" dirty="0">
                <a:hlinkClick r:id="rId18"/>
              </a:rPr>
              <a:t>What is Azure Firewall?</a:t>
            </a:r>
            <a:endParaRPr lang="en-US" sz="1200" b="1" dirty="0"/>
          </a:p>
          <a:p>
            <a:pPr marL="690304" lvl="1" indent="-457200">
              <a:buFont typeface="Wingdings" panose="05000000000000000000" pitchFamily="2" charset="2"/>
              <a:buChar char="§"/>
            </a:pPr>
            <a:endParaRPr lang="en-US" sz="1600" dirty="0"/>
          </a:p>
          <a:p>
            <a:pPr marL="457200" indent="-457200">
              <a:buFont typeface="Wingdings" panose="05000000000000000000" pitchFamily="2" charset="2"/>
              <a:buChar char="ü"/>
            </a:pPr>
            <a:r>
              <a:rPr lang="en-US" sz="1400" dirty="0"/>
              <a:t>Encryption</a:t>
            </a:r>
          </a:p>
          <a:p>
            <a:pPr marL="690304" lvl="1" indent="-457200">
              <a:buFont typeface="Wingdings" panose="05000000000000000000" pitchFamily="2" charset="2"/>
              <a:buChar char="§"/>
            </a:pPr>
            <a:r>
              <a:rPr lang="fr-FR" sz="1200" b="1" dirty="0">
                <a:hlinkClick r:id="rId19"/>
              </a:rPr>
              <a:t>Configure </a:t>
            </a:r>
            <a:r>
              <a:rPr lang="fr-FR" sz="1200" b="1" dirty="0" err="1">
                <a:hlinkClick r:id="rId19"/>
              </a:rPr>
              <a:t>MACsec</a:t>
            </a:r>
            <a:r>
              <a:rPr lang="fr-FR" sz="1200" b="1" dirty="0">
                <a:hlinkClick r:id="rId19"/>
              </a:rPr>
              <a:t> on </a:t>
            </a:r>
            <a:r>
              <a:rPr lang="fr-FR" sz="1200" b="1" dirty="0" err="1">
                <a:hlinkClick r:id="rId19"/>
              </a:rPr>
              <a:t>ExpressRoute</a:t>
            </a:r>
            <a:r>
              <a:rPr lang="fr-FR" sz="1200" b="1" dirty="0">
                <a:hlinkClick r:id="rId19"/>
              </a:rPr>
              <a:t> Direct ports</a:t>
            </a:r>
            <a:endParaRPr lang="fr-FR" sz="1200" b="1" dirty="0"/>
          </a:p>
          <a:p>
            <a:pPr lvl="1"/>
            <a:endParaRPr lang="en-US" sz="1600" dirty="0"/>
          </a:p>
        </p:txBody>
      </p:sp>
    </p:spTree>
    <p:extLst>
      <p:ext uri="{BB962C8B-B14F-4D97-AF65-F5344CB8AC3E}">
        <p14:creationId xmlns:p14="http://schemas.microsoft.com/office/powerpoint/2010/main" val="57017943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D5737B-C4DD-4834-BDED-D083D733D650}"/>
              </a:ext>
            </a:extLst>
          </p:cNvPr>
          <p:cNvSpPr>
            <a:spLocks noGrp="1"/>
          </p:cNvSpPr>
          <p:nvPr>
            <p:ph type="title"/>
          </p:nvPr>
        </p:nvSpPr>
        <p:spPr>
          <a:xfrm>
            <a:off x="482601" y="960437"/>
            <a:ext cx="7604124" cy="3629025"/>
          </a:xfrm>
        </p:spPr>
        <p:txBody>
          <a:bodyPr/>
          <a:lstStyle/>
          <a:p>
            <a:r>
              <a:rPr lang="en-US"/>
              <a:t>Photo layout 1</a:t>
            </a:r>
          </a:p>
        </p:txBody>
      </p:sp>
      <p:sp>
        <p:nvSpPr>
          <p:cNvPr id="4" name="Footer Placeholder 3">
            <a:extLst>
              <a:ext uri="{FF2B5EF4-FFF2-40B4-BE49-F238E27FC236}">
                <a16:creationId xmlns:a16="http://schemas.microsoft.com/office/drawing/2014/main" id="{294C7786-9F78-4D63-B7B8-AD0F1472F174}"/>
              </a:ext>
            </a:extLst>
          </p:cNvPr>
          <p:cNvSpPr>
            <a:spLocks noGrp="1"/>
          </p:cNvSpPr>
          <p:nvPr>
            <p:ph type="ftr" sz="quarter" idx="4294967295"/>
          </p:nvPr>
        </p:nvSpPr>
        <p:spPr>
          <a:xfrm>
            <a:off x="615950" y="6578600"/>
            <a:ext cx="11820525" cy="12065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tint val="75000"/>
                  </a:srgbClr>
                </a:solidFill>
                <a:effectLst/>
                <a:uLnTx/>
                <a:uFillTx/>
                <a:latin typeface="Segoe UI"/>
                <a:ea typeface="+mn-ea"/>
                <a:cs typeface="+mn-cs"/>
              </a:rPr>
              <a:t>© Microsoft Corporation                                                                                  								</a:t>
            </a:r>
          </a:p>
        </p:txBody>
      </p:sp>
      <p:pic>
        <p:nvPicPr>
          <p:cNvPr id="6" name="Grafik 5">
            <a:extLst>
              <a:ext uri="{FF2B5EF4-FFF2-40B4-BE49-F238E27FC236}">
                <a16:creationId xmlns:a16="http://schemas.microsoft.com/office/drawing/2014/main" id="{42B64995-48C9-4606-A83A-07D302D9B54B}"/>
              </a:ext>
            </a:extLst>
          </p:cNvPr>
          <p:cNvPicPr>
            <a:picLocks noChangeAspect="1"/>
          </p:cNvPicPr>
          <p:nvPr/>
        </p:nvPicPr>
        <p:blipFill rotWithShape="1">
          <a:blip r:embed="rId3"/>
          <a:srcRect r="57997"/>
          <a:stretch/>
        </p:blipFill>
        <p:spPr>
          <a:xfrm>
            <a:off x="-9526" y="-7937"/>
            <a:ext cx="5223641" cy="2176383"/>
          </a:xfrm>
          <a:prstGeom prst="rect">
            <a:avLst/>
          </a:prstGeom>
        </p:spPr>
      </p:pic>
      <p:pic>
        <p:nvPicPr>
          <p:cNvPr id="14" name="Grafik 13">
            <a:extLst>
              <a:ext uri="{FF2B5EF4-FFF2-40B4-BE49-F238E27FC236}">
                <a16:creationId xmlns:a16="http://schemas.microsoft.com/office/drawing/2014/main" id="{F8B07B34-3BED-4A81-AC20-FE1DDC328EEC}"/>
              </a:ext>
            </a:extLst>
          </p:cNvPr>
          <p:cNvPicPr>
            <a:picLocks noChangeAspect="1"/>
          </p:cNvPicPr>
          <p:nvPr/>
        </p:nvPicPr>
        <p:blipFill rotWithShape="1">
          <a:blip r:embed="rId3"/>
          <a:srcRect l="63888" t="-1477" r="772" b="1477"/>
          <a:stretch/>
        </p:blipFill>
        <p:spPr>
          <a:xfrm>
            <a:off x="7953375" y="4402217"/>
            <a:ext cx="4394965" cy="2176383"/>
          </a:xfrm>
          <a:prstGeom prst="rect">
            <a:avLst/>
          </a:prstGeom>
        </p:spPr>
      </p:pic>
      <p:sp>
        <p:nvSpPr>
          <p:cNvPr id="9" name="Text Placeholder 8">
            <a:extLst>
              <a:ext uri="{FF2B5EF4-FFF2-40B4-BE49-F238E27FC236}">
                <a16:creationId xmlns:a16="http://schemas.microsoft.com/office/drawing/2014/main" id="{B051C6F8-B021-4AE4-9CC8-B4C9600FE04E}"/>
              </a:ext>
            </a:extLst>
          </p:cNvPr>
          <p:cNvSpPr>
            <a:spLocks noGrp="1"/>
          </p:cNvSpPr>
          <p:nvPr>
            <p:ph type="body" sz="quarter" idx="4294967295"/>
          </p:nvPr>
        </p:nvSpPr>
        <p:spPr>
          <a:xfrm>
            <a:off x="0" y="3220243"/>
            <a:ext cx="12436475" cy="554038"/>
          </a:xfrm>
        </p:spPr>
        <p:txBody>
          <a:bodyPr/>
          <a:lstStyle/>
          <a:p>
            <a:pPr algn="ctr"/>
            <a:r>
              <a:rPr lang="en-US" b="0" i="0" dirty="0">
                <a:solidFill>
                  <a:srgbClr val="FFFFFF"/>
                </a:solidFill>
                <a:effectLst/>
                <a:latin typeface="Segoe UI Semibold" panose="020B0702040204020203" pitchFamily="34" charset="0"/>
              </a:rPr>
              <a:t>Critical Design Area </a:t>
            </a:r>
            <a:r>
              <a:rPr lang="en-US" dirty="0"/>
              <a:t>– Management &amp; Monitoring</a:t>
            </a:r>
          </a:p>
        </p:txBody>
      </p:sp>
    </p:spTree>
    <p:extLst>
      <p:ext uri="{BB962C8B-B14F-4D97-AF65-F5344CB8AC3E}">
        <p14:creationId xmlns:p14="http://schemas.microsoft.com/office/powerpoint/2010/main" val="40525852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DF918E1F-17C3-4D0E-92E6-10FA334A7A00}"/>
              </a:ext>
            </a:extLst>
          </p:cNvPr>
          <p:cNvSpPr/>
          <p:nvPr/>
        </p:nvSpPr>
        <p:spPr>
          <a:xfrm>
            <a:off x="307146" y="384511"/>
            <a:ext cx="922536" cy="922536"/>
          </a:xfrm>
          <a:prstGeom prst="ellipse">
            <a:avLst/>
          </a:prstGeom>
          <a:solidFill>
            <a:srgbClr val="0078D4"/>
          </a:solidFill>
          <a:ln>
            <a:noFill/>
          </a:ln>
          <a:effectLst/>
        </p:spPr>
      </p:sp>
      <p:sp>
        <p:nvSpPr>
          <p:cNvPr id="15" name="Rectangle 14" descr="Check List">
            <a:extLst>
              <a:ext uri="{FF2B5EF4-FFF2-40B4-BE49-F238E27FC236}">
                <a16:creationId xmlns:a16="http://schemas.microsoft.com/office/drawing/2014/main" id="{A6C06FCE-951D-4EA8-BEEA-5173B4ACD8B7}"/>
              </a:ext>
            </a:extLst>
          </p:cNvPr>
          <p:cNvSpPr/>
          <p:nvPr/>
        </p:nvSpPr>
        <p:spPr>
          <a:xfrm>
            <a:off x="500879" y="578243"/>
            <a:ext cx="535071" cy="53507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p:spPr>
      </p:sp>
      <p:sp>
        <p:nvSpPr>
          <p:cNvPr id="10" name="Titel 9">
            <a:extLst>
              <a:ext uri="{FF2B5EF4-FFF2-40B4-BE49-F238E27FC236}">
                <a16:creationId xmlns:a16="http://schemas.microsoft.com/office/drawing/2014/main" id="{BD503B87-A2CE-4F48-ABAD-B9E6CF328620}"/>
              </a:ext>
            </a:extLst>
          </p:cNvPr>
          <p:cNvSpPr>
            <a:spLocks noGrp="1"/>
          </p:cNvSpPr>
          <p:nvPr>
            <p:ph type="title"/>
          </p:nvPr>
        </p:nvSpPr>
        <p:spPr>
          <a:xfrm>
            <a:off x="1425627" y="567457"/>
            <a:ext cx="10572697" cy="830020"/>
          </a:xfrm>
        </p:spPr>
        <p:txBody>
          <a:bodyPr/>
          <a:lstStyle/>
          <a:p>
            <a:r>
              <a:rPr lang="en-GB" sz="2800">
                <a:solidFill>
                  <a:schemeClr val="tx2"/>
                </a:solidFill>
              </a:rPr>
              <a:t>Management &amp; Monitoring</a:t>
            </a:r>
            <a:endParaRPr lang="de-DE"/>
          </a:p>
        </p:txBody>
      </p:sp>
      <p:sp>
        <p:nvSpPr>
          <p:cNvPr id="3" name="Content Placeholder 2">
            <a:extLst>
              <a:ext uri="{FF2B5EF4-FFF2-40B4-BE49-F238E27FC236}">
                <a16:creationId xmlns:a16="http://schemas.microsoft.com/office/drawing/2014/main" id="{2C63DFDA-8637-4082-A042-07C920B63B05}"/>
              </a:ext>
            </a:extLst>
          </p:cNvPr>
          <p:cNvSpPr>
            <a:spLocks noGrp="1"/>
          </p:cNvSpPr>
          <p:nvPr>
            <p:ph sz="quarter" idx="10"/>
          </p:nvPr>
        </p:nvSpPr>
        <p:spPr>
          <a:xfrm>
            <a:off x="1229682" y="2360817"/>
            <a:ext cx="10572697" cy="1600438"/>
          </a:xfrm>
          <a:prstGeom prst="rect">
            <a:avLst/>
          </a:prstGeom>
        </p:spPr>
        <p:txBody>
          <a:bodyPr wrap="square" anchor="ctr">
            <a:noAutofit/>
          </a:bodyPr>
          <a:lstStyle/>
          <a:p>
            <a:pPr lvl="0"/>
            <a:r>
              <a:rPr lang="en-GB" sz="4800">
                <a:latin typeface="Segoe UI Semibold" panose="020B0702040204020203" pitchFamily="34" charset="0"/>
                <a:cs typeface="Segoe UI Semibold" panose="020B0702040204020203" pitchFamily="34" charset="0"/>
              </a:rPr>
              <a:t>Why do we talk about this? </a:t>
            </a:r>
          </a:p>
        </p:txBody>
      </p:sp>
    </p:spTree>
    <p:extLst>
      <p:ext uri="{BB962C8B-B14F-4D97-AF65-F5344CB8AC3E}">
        <p14:creationId xmlns:p14="http://schemas.microsoft.com/office/powerpoint/2010/main" val="269186418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54034" y="444975"/>
            <a:ext cx="3047784" cy="2896166"/>
          </a:xfrm>
          <a:prstGeom prst="rect">
            <a:avLst/>
          </a:prstGeom>
        </p:spPr>
        <p:txBody>
          <a:bodyPr wrap="square" anchor="ctr">
            <a:normAutofit/>
          </a:bodyPr>
          <a:lstStyle/>
          <a:p>
            <a:r>
              <a:rPr lang="en-GB"/>
              <a:t>Management &amp; Monitoring</a:t>
            </a:r>
            <a:br>
              <a:rPr lang="en-GB"/>
            </a:br>
            <a:endParaRPr lang="en-GB"/>
          </a:p>
        </p:txBody>
      </p:sp>
      <p:grpSp>
        <p:nvGrpSpPr>
          <p:cNvPr id="2" name="Group 1">
            <a:extLst>
              <a:ext uri="{FF2B5EF4-FFF2-40B4-BE49-F238E27FC236}">
                <a16:creationId xmlns:a16="http://schemas.microsoft.com/office/drawing/2014/main" id="{AC10CB41-0CBB-40B6-A1FD-A153BE9B991C}"/>
              </a:ext>
            </a:extLst>
          </p:cNvPr>
          <p:cNvGrpSpPr/>
          <p:nvPr/>
        </p:nvGrpSpPr>
        <p:grpSpPr>
          <a:xfrm>
            <a:off x="285144" y="1044116"/>
            <a:ext cx="933071" cy="933071"/>
            <a:chOff x="5638570" y="2971570"/>
            <a:chExt cx="914859" cy="914859"/>
          </a:xfrm>
        </p:grpSpPr>
        <p:sp>
          <p:nvSpPr>
            <p:cNvPr id="5" name="Oval 4">
              <a:extLst>
                <a:ext uri="{FF2B5EF4-FFF2-40B4-BE49-F238E27FC236}">
                  <a16:creationId xmlns:a16="http://schemas.microsoft.com/office/drawing/2014/main" id="{D7E3E47D-0D56-4491-A978-7DC19368E683}"/>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Check List">
              <a:extLst>
                <a:ext uri="{FF2B5EF4-FFF2-40B4-BE49-F238E27FC236}">
                  <a16:creationId xmlns:a16="http://schemas.microsoft.com/office/drawing/2014/main" id="{0877CDA4-0297-4FBE-8E57-DC0DBB62CED2}"/>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9" name="TextBox 8">
            <a:extLst>
              <a:ext uri="{FF2B5EF4-FFF2-40B4-BE49-F238E27FC236}">
                <a16:creationId xmlns:a16="http://schemas.microsoft.com/office/drawing/2014/main" id="{D300C462-F65C-4CD8-ADC9-169D31458C21}"/>
              </a:ext>
            </a:extLst>
          </p:cNvPr>
          <p:cNvSpPr txBox="1"/>
          <p:nvPr/>
        </p:nvSpPr>
        <p:spPr>
          <a:xfrm>
            <a:off x="481090" y="6181016"/>
            <a:ext cx="3575899" cy="531812"/>
          </a:xfrm>
          <a:prstGeom prst="rect">
            <a:avLst/>
          </a:prstGeom>
          <a:no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856" b="1" i="0" u="none" strike="noStrike" kern="1200" cap="none" spc="0" normalizeH="0" baseline="0" noProof="0">
                <a:ln>
                  <a:noFill/>
                </a:ln>
                <a:solidFill>
                  <a:srgbClr val="FFFFFF"/>
                </a:solidFill>
                <a:effectLst/>
                <a:uLnTx/>
                <a:uFillTx/>
                <a:latin typeface="Segoe UI Semibold"/>
                <a:ea typeface="+mn-ea"/>
                <a:cs typeface="+mn-cs"/>
              </a:rPr>
              <a:t>Overview</a:t>
            </a:r>
          </a:p>
        </p:txBody>
      </p:sp>
      <p:pic>
        <p:nvPicPr>
          <p:cNvPr id="10" name="Picture 9">
            <a:extLst>
              <a:ext uri="{FF2B5EF4-FFF2-40B4-BE49-F238E27FC236}">
                <a16:creationId xmlns:a16="http://schemas.microsoft.com/office/drawing/2014/main" id="{45992C76-CDBB-445A-9889-3D1FA380896E}"/>
              </a:ext>
            </a:extLst>
          </p:cNvPr>
          <p:cNvPicPr>
            <a:picLocks noChangeAspect="1"/>
          </p:cNvPicPr>
          <p:nvPr/>
        </p:nvPicPr>
        <p:blipFill>
          <a:blip r:embed="rId5"/>
          <a:stretch>
            <a:fillRect/>
          </a:stretch>
        </p:blipFill>
        <p:spPr>
          <a:xfrm>
            <a:off x="5274337" y="754062"/>
            <a:ext cx="6210300" cy="5486400"/>
          </a:xfrm>
          <a:prstGeom prst="rect">
            <a:avLst/>
          </a:prstGeom>
        </p:spPr>
      </p:pic>
    </p:spTree>
    <p:extLst>
      <p:ext uri="{BB962C8B-B14F-4D97-AF65-F5344CB8AC3E}">
        <p14:creationId xmlns:p14="http://schemas.microsoft.com/office/powerpoint/2010/main" val="403033667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Straight Connector 7"/>
          <p:cNvCxnSpPr/>
          <p:nvPr/>
        </p:nvCxnSpPr>
        <p:spPr>
          <a:xfrm>
            <a:off x="934983" y="3790315"/>
            <a:ext cx="0" cy="3064017"/>
          </a:xfrm>
          <a:prstGeom prst="line">
            <a:avLst/>
          </a:prstGeom>
          <a:ln>
            <a:noFill/>
          </a:ln>
        </p:spPr>
        <p:style>
          <a:lnRef idx="1">
            <a:schemeClr val="accent1"/>
          </a:lnRef>
          <a:fillRef idx="0">
            <a:schemeClr val="accent1"/>
          </a:fillRef>
          <a:effectRef idx="0">
            <a:schemeClr val="accent1"/>
          </a:effectRef>
          <a:fontRef idx="minor">
            <a:schemeClr val="tx1"/>
          </a:fontRef>
        </p:style>
      </p:cxnSp>
      <p:graphicFrame>
        <p:nvGraphicFramePr>
          <p:cNvPr id="44" name="Group 2020"/>
          <p:cNvGraphicFramePr>
            <a:graphicFrameLocks noGrp="1"/>
          </p:cNvGraphicFramePr>
          <p:nvPr/>
        </p:nvGraphicFramePr>
        <p:xfrm>
          <a:off x="265280" y="578497"/>
          <a:ext cx="6438182" cy="6229776"/>
        </p:xfrm>
        <a:graphic>
          <a:graphicData uri="http://schemas.openxmlformats.org/drawingml/2006/table">
            <a:tbl>
              <a:tblPr/>
              <a:tblGrid>
                <a:gridCol w="6438182">
                  <a:extLst>
                    <a:ext uri="{9D8B030D-6E8A-4147-A177-3AD203B41FA5}">
                      <a16:colId xmlns:a16="http://schemas.microsoft.com/office/drawing/2014/main" val="20000"/>
                    </a:ext>
                  </a:extLst>
                </a:gridCol>
              </a:tblGrid>
              <a:tr h="367167">
                <a:tc>
                  <a:txBody>
                    <a:bodyPr/>
                    <a:lstStyle>
                      <a:lvl1pPr marL="0" algn="l" defTabSz="457200" rtl="0" eaLnBrk="1" latinLnBrk="0" hangingPunct="1">
                        <a:defRPr sz="1800" kern="1200">
                          <a:solidFill>
                            <a:schemeClr val="tx1"/>
                          </a:solidFill>
                          <a:latin typeface="Franklin Gothic Book" panose="020B0503020102020204"/>
                        </a:defRPr>
                      </a:lvl1pPr>
                      <a:lvl2pPr marL="457200" algn="l" defTabSz="457200" rtl="0" eaLnBrk="1" latinLnBrk="0" hangingPunct="1">
                        <a:defRPr sz="1800" kern="1200">
                          <a:solidFill>
                            <a:schemeClr val="tx1"/>
                          </a:solidFill>
                          <a:latin typeface="Franklin Gothic Book" panose="020B0503020102020204"/>
                        </a:defRPr>
                      </a:lvl2pPr>
                      <a:lvl3pPr marL="914400" algn="l" defTabSz="457200" rtl="0" eaLnBrk="1" latinLnBrk="0" hangingPunct="1">
                        <a:defRPr sz="1800" kern="1200">
                          <a:solidFill>
                            <a:schemeClr val="tx1"/>
                          </a:solidFill>
                          <a:latin typeface="Franklin Gothic Book" panose="020B0503020102020204"/>
                        </a:defRPr>
                      </a:lvl3pPr>
                      <a:lvl4pPr marL="1371600" algn="l" defTabSz="457200" rtl="0" eaLnBrk="1" latinLnBrk="0" hangingPunct="1">
                        <a:defRPr sz="1800" kern="1200">
                          <a:solidFill>
                            <a:schemeClr val="tx1"/>
                          </a:solidFill>
                          <a:latin typeface="Franklin Gothic Book" panose="020B0503020102020204"/>
                        </a:defRPr>
                      </a:lvl4pPr>
                      <a:lvl5pPr marL="1828800" algn="l" defTabSz="457200" rtl="0" eaLnBrk="1" latinLnBrk="0" hangingPunct="1">
                        <a:defRPr sz="1800" kern="1200">
                          <a:solidFill>
                            <a:schemeClr val="tx1"/>
                          </a:solidFill>
                          <a:latin typeface="Franklin Gothic Book" panose="020B0503020102020204"/>
                        </a:defRPr>
                      </a:lvl5pPr>
                      <a:lvl6pPr marL="2286000" algn="l" defTabSz="457200" rtl="0" eaLnBrk="1" latinLnBrk="0" hangingPunct="1">
                        <a:defRPr sz="1800" kern="1200">
                          <a:solidFill>
                            <a:schemeClr val="tx1"/>
                          </a:solidFill>
                          <a:latin typeface="Franklin Gothic Book" panose="020B0503020102020204"/>
                        </a:defRPr>
                      </a:lvl6pPr>
                      <a:lvl7pPr marL="2743200" algn="l" defTabSz="457200" rtl="0" eaLnBrk="1" latinLnBrk="0" hangingPunct="1">
                        <a:defRPr sz="1800" kern="1200">
                          <a:solidFill>
                            <a:schemeClr val="tx1"/>
                          </a:solidFill>
                          <a:latin typeface="Franklin Gothic Book" panose="020B0503020102020204"/>
                        </a:defRPr>
                      </a:lvl7pPr>
                      <a:lvl8pPr marL="3200400" algn="l" defTabSz="457200" rtl="0" eaLnBrk="1" latinLnBrk="0" hangingPunct="1">
                        <a:defRPr sz="1800" kern="1200">
                          <a:solidFill>
                            <a:schemeClr val="tx1"/>
                          </a:solidFill>
                          <a:latin typeface="Franklin Gothic Book" panose="020B0503020102020204"/>
                        </a:defRPr>
                      </a:lvl8pPr>
                      <a:lvl9pPr marL="3657600" algn="l" defTabSz="457200" rtl="0" eaLnBrk="1" latinLnBrk="0" hangingPunct="1">
                        <a:defRPr sz="1800" kern="1200">
                          <a:solidFill>
                            <a:schemeClr val="tx1"/>
                          </a:solidFill>
                          <a:latin typeface="Franklin Gothic Book" panose="020B0503020102020204"/>
                        </a:defRPr>
                      </a:lvl9pPr>
                    </a:lstStyle>
                    <a:p>
                      <a:r>
                        <a:rPr lang="en-GB" sz="800" b="1" i="0" kern="1200">
                          <a:solidFill>
                            <a:schemeClr val="tx1"/>
                          </a:solidFill>
                          <a:effectLst/>
                          <a:latin typeface="Segoe UI" panose="020B0502040204020203" pitchFamily="34" charset="0"/>
                          <a:ea typeface="+mn-ea"/>
                          <a:cs typeface="Segoe UI" panose="020B0502040204020203" pitchFamily="34" charset="0"/>
                        </a:rPr>
                        <a:t>1. Planning for Platform Management and Monitoring</a:t>
                      </a:r>
                    </a:p>
                  </a:txBody>
                  <a:tcPr marL="93240" marR="93240" marT="27976" marB="27976"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solidFill>
                      <a:srgbClr val="404040">
                        <a:lumMod val="20000"/>
                        <a:lumOff val="80000"/>
                        <a:alpha val="50000"/>
                      </a:srgbClr>
                    </a:solidFill>
                  </a:tcPr>
                </a:tc>
                <a:extLst>
                  <a:ext uri="{0D108BD9-81ED-4DB2-BD59-A6C34878D82A}">
                    <a16:rowId xmlns:a16="http://schemas.microsoft.com/office/drawing/2014/main" val="10000"/>
                  </a:ext>
                </a:extLst>
              </a:tr>
              <a:tr h="5862609">
                <a:tc>
                  <a:txBody>
                    <a:bodyPr/>
                    <a:lstStyle>
                      <a:lvl1pPr marL="0" algn="l" defTabSz="457200" rtl="0" eaLnBrk="1" latinLnBrk="0" hangingPunct="1">
                        <a:defRPr sz="1800" kern="1200">
                          <a:solidFill>
                            <a:schemeClr val="tx1"/>
                          </a:solidFill>
                          <a:latin typeface="Franklin Gothic Book" panose="020B0503020102020204"/>
                        </a:defRPr>
                      </a:lvl1pPr>
                      <a:lvl2pPr marL="457200" algn="l" defTabSz="457200" rtl="0" eaLnBrk="1" latinLnBrk="0" hangingPunct="1">
                        <a:defRPr sz="1800" kern="1200">
                          <a:solidFill>
                            <a:schemeClr val="tx1"/>
                          </a:solidFill>
                          <a:latin typeface="Franklin Gothic Book" panose="020B0503020102020204"/>
                        </a:defRPr>
                      </a:lvl2pPr>
                      <a:lvl3pPr marL="914400" algn="l" defTabSz="457200" rtl="0" eaLnBrk="1" latinLnBrk="0" hangingPunct="1">
                        <a:defRPr sz="1800" kern="1200">
                          <a:solidFill>
                            <a:schemeClr val="tx1"/>
                          </a:solidFill>
                          <a:latin typeface="Franklin Gothic Book" panose="020B0503020102020204"/>
                        </a:defRPr>
                      </a:lvl3pPr>
                      <a:lvl4pPr marL="1371600" algn="l" defTabSz="457200" rtl="0" eaLnBrk="1" latinLnBrk="0" hangingPunct="1">
                        <a:defRPr sz="1800" kern="1200">
                          <a:solidFill>
                            <a:schemeClr val="tx1"/>
                          </a:solidFill>
                          <a:latin typeface="Franklin Gothic Book" panose="020B0503020102020204"/>
                        </a:defRPr>
                      </a:lvl4pPr>
                      <a:lvl5pPr marL="1828800" algn="l" defTabSz="457200" rtl="0" eaLnBrk="1" latinLnBrk="0" hangingPunct="1">
                        <a:defRPr sz="1800" kern="1200">
                          <a:solidFill>
                            <a:schemeClr val="tx1"/>
                          </a:solidFill>
                          <a:latin typeface="Franklin Gothic Book" panose="020B0503020102020204"/>
                        </a:defRPr>
                      </a:lvl5pPr>
                      <a:lvl6pPr marL="2286000" algn="l" defTabSz="457200" rtl="0" eaLnBrk="1" latinLnBrk="0" hangingPunct="1">
                        <a:defRPr sz="1800" kern="1200">
                          <a:solidFill>
                            <a:schemeClr val="tx1"/>
                          </a:solidFill>
                          <a:latin typeface="Franklin Gothic Book" panose="020B0503020102020204"/>
                        </a:defRPr>
                      </a:lvl6pPr>
                      <a:lvl7pPr marL="2743200" algn="l" defTabSz="457200" rtl="0" eaLnBrk="1" latinLnBrk="0" hangingPunct="1">
                        <a:defRPr sz="1800" kern="1200">
                          <a:solidFill>
                            <a:schemeClr val="tx1"/>
                          </a:solidFill>
                          <a:latin typeface="Franklin Gothic Book" panose="020B0503020102020204"/>
                        </a:defRPr>
                      </a:lvl7pPr>
                      <a:lvl8pPr marL="3200400" algn="l" defTabSz="457200" rtl="0" eaLnBrk="1" latinLnBrk="0" hangingPunct="1">
                        <a:defRPr sz="1800" kern="1200">
                          <a:solidFill>
                            <a:schemeClr val="tx1"/>
                          </a:solidFill>
                          <a:latin typeface="Franklin Gothic Book" panose="020B0503020102020204"/>
                        </a:defRPr>
                      </a:lvl8pPr>
                      <a:lvl9pPr marL="3657600" algn="l" defTabSz="457200" rtl="0" eaLnBrk="1" latinLnBrk="0" hangingPunct="1">
                        <a:defRPr sz="1800" kern="1200">
                          <a:solidFill>
                            <a:schemeClr val="tx1"/>
                          </a:solidFill>
                          <a:latin typeface="Franklin Gothic Book" panose="020B0503020102020204"/>
                        </a:defRPr>
                      </a:lvl9pPr>
                    </a:lstStyle>
                    <a:p>
                      <a:pPr marL="171450" indent="-171450">
                        <a:buFont typeface="Arial" panose="020B0604020202020204" pitchFamily="34" charset="0"/>
                        <a:buChar char="•"/>
                      </a:pPr>
                      <a:r>
                        <a:rPr lang="en-GB" sz="1200" b="0" i="0" kern="1200">
                          <a:solidFill>
                            <a:schemeClr val="tx1"/>
                          </a:solidFill>
                          <a:effectLst/>
                          <a:latin typeface="Franklin Gothic Book" panose="020B0503020102020204"/>
                          <a:ea typeface="+mn-ea"/>
                          <a:cs typeface="+mn-cs"/>
                        </a:rPr>
                        <a:t>Use a single </a:t>
                      </a:r>
                      <a:r>
                        <a:rPr lang="en-GB" sz="1200" b="0" i="0" u="none" strike="noStrike" kern="1200">
                          <a:solidFill>
                            <a:schemeClr val="tx1"/>
                          </a:solidFill>
                          <a:effectLst/>
                          <a:latin typeface="Franklin Gothic Book" panose="020B0503020102020204"/>
                          <a:ea typeface="+mn-ea"/>
                          <a:cs typeface="+mn-cs"/>
                        </a:rPr>
                        <a:t>Log Analytics workspace</a:t>
                      </a:r>
                      <a:r>
                        <a:rPr lang="en-GB" sz="1200" b="0" i="0" kern="1200">
                          <a:solidFill>
                            <a:schemeClr val="tx1"/>
                          </a:solidFill>
                          <a:effectLst/>
                          <a:latin typeface="Franklin Gothic Book" panose="020B0503020102020204"/>
                          <a:ea typeface="+mn-ea"/>
                          <a:cs typeface="+mn-cs"/>
                        </a:rPr>
                        <a:t> for centralized platform management except where RBAC, retention of data types and data sovereignty requirements mandate the consideration of separate workspaces.</a:t>
                      </a:r>
                    </a:p>
                    <a:p>
                      <a:pPr marL="171450" indent="-171450">
                        <a:buFont typeface="Arial" panose="020B0604020202020204" pitchFamily="34" charset="0"/>
                        <a:buChar char="•"/>
                      </a:pPr>
                      <a:r>
                        <a:rPr lang="en-GB" sz="1200" b="0" i="0" kern="1200">
                          <a:solidFill>
                            <a:schemeClr val="tx1"/>
                          </a:solidFill>
                          <a:effectLst/>
                          <a:latin typeface="Franklin Gothic Book" panose="020B0503020102020204"/>
                          <a:ea typeface="+mn-ea"/>
                          <a:cs typeface="+mn-cs"/>
                        </a:rPr>
                        <a:t>Export logs to Azure Storage if log retention requirements exceed 2 years.</a:t>
                      </a:r>
                    </a:p>
                    <a:p>
                      <a:pPr lvl="1"/>
                      <a:r>
                        <a:rPr lang="en-GB" sz="1200" b="0" i="0" kern="1200">
                          <a:solidFill>
                            <a:schemeClr val="tx1"/>
                          </a:solidFill>
                          <a:effectLst/>
                          <a:latin typeface="Franklin Gothic Book" panose="020B0503020102020204"/>
                          <a:ea typeface="+mn-ea"/>
                          <a:cs typeface="+mn-cs"/>
                        </a:rPr>
                        <a:t>Leverage immutable storage with WORM policy (Write Once, Read Many) to make data non-erasable and non-modifiable for a user-specified interval.</a:t>
                      </a:r>
                    </a:p>
                    <a:p>
                      <a:pPr marL="171450" indent="-171450">
                        <a:buFont typeface="Arial" panose="020B0604020202020204" pitchFamily="34" charset="0"/>
                        <a:buChar char="•"/>
                      </a:pPr>
                      <a:r>
                        <a:rPr lang="en-GB" sz="1200" b="0" i="0" kern="1200">
                          <a:solidFill>
                            <a:schemeClr val="tx1"/>
                          </a:solidFill>
                          <a:effectLst/>
                          <a:latin typeface="Franklin Gothic Book" panose="020B0503020102020204"/>
                          <a:ea typeface="+mn-ea"/>
                          <a:cs typeface="+mn-cs"/>
                        </a:rPr>
                        <a:t>Use Azure Policy for access control and compliance reporting.</a:t>
                      </a:r>
                    </a:p>
                    <a:p>
                      <a:pPr lvl="1"/>
                      <a:r>
                        <a:rPr lang="en-GB" sz="1200" b="0" i="0" kern="1200">
                          <a:solidFill>
                            <a:schemeClr val="tx1"/>
                          </a:solidFill>
                          <a:effectLst/>
                          <a:latin typeface="Franklin Gothic Book" panose="020B0503020102020204"/>
                          <a:ea typeface="+mn-ea"/>
                          <a:cs typeface="+mn-cs"/>
                        </a:rPr>
                        <a:t>This provides the ability to enforce the settings across an organization to ensure consistent policy adherence and fast violation detection, as described in this </a:t>
                      </a:r>
                      <a:r>
                        <a:rPr lang="en-GB" sz="1200" b="0" i="0" u="none" strike="noStrike" kern="1200">
                          <a:solidFill>
                            <a:schemeClr val="tx1"/>
                          </a:solidFill>
                          <a:effectLst/>
                          <a:latin typeface="Franklin Gothic Book" panose="020B0503020102020204"/>
                          <a:ea typeface="+mn-ea"/>
                          <a:cs typeface="+mn-cs"/>
                        </a:rPr>
                        <a:t>article</a:t>
                      </a:r>
                      <a:r>
                        <a:rPr lang="en-GB" sz="1200" b="0" i="0" kern="1200">
                          <a:solidFill>
                            <a:schemeClr val="tx1"/>
                          </a:solidFill>
                          <a:effectLst/>
                          <a:latin typeface="Franklin Gothic Book" panose="020B0503020102020204"/>
                          <a:ea typeface="+mn-ea"/>
                          <a:cs typeface="+mn-cs"/>
                        </a:rPr>
                        <a:t>.</a:t>
                      </a:r>
                    </a:p>
                    <a:p>
                      <a:pPr marL="171450" indent="-171450">
                        <a:buFont typeface="Arial" panose="020B0604020202020204" pitchFamily="34" charset="0"/>
                        <a:buChar char="•"/>
                      </a:pPr>
                      <a:r>
                        <a:rPr lang="en-GB" sz="1200" b="0" i="0" kern="1200">
                          <a:solidFill>
                            <a:schemeClr val="tx1"/>
                          </a:solidFill>
                          <a:effectLst/>
                          <a:latin typeface="Franklin Gothic Book" panose="020B0503020102020204"/>
                          <a:ea typeface="+mn-ea"/>
                          <a:cs typeface="+mn-cs"/>
                        </a:rPr>
                        <a:t>Monitor in-guest VM configuration drift using Azure Policy.</a:t>
                      </a:r>
                    </a:p>
                    <a:p>
                      <a:pPr marL="171450" indent="-171450">
                        <a:buFont typeface="Arial" panose="020B0604020202020204" pitchFamily="34" charset="0"/>
                        <a:buChar char="•"/>
                      </a:pPr>
                      <a:r>
                        <a:rPr lang="en-GB" sz="1200" b="0" i="0" kern="1200">
                          <a:solidFill>
                            <a:schemeClr val="tx1"/>
                          </a:solidFill>
                          <a:effectLst/>
                          <a:latin typeface="Franklin Gothic Book" panose="020B0503020102020204"/>
                          <a:ea typeface="+mn-ea"/>
                          <a:cs typeface="+mn-cs"/>
                        </a:rPr>
                        <a:t>Enabling </a:t>
                      </a:r>
                      <a:r>
                        <a:rPr lang="en-GB" sz="1200" b="0" i="0" u="none" strike="noStrike" kern="1200">
                          <a:solidFill>
                            <a:schemeClr val="tx1"/>
                          </a:solidFill>
                          <a:effectLst/>
                          <a:latin typeface="Franklin Gothic Book" panose="020B0503020102020204"/>
                          <a:ea typeface="+mn-ea"/>
                          <a:cs typeface="+mn-cs"/>
                        </a:rPr>
                        <a:t>guest configuration</a:t>
                      </a:r>
                      <a:r>
                        <a:rPr lang="en-GB" sz="1200" b="0" i="0" kern="1200">
                          <a:solidFill>
                            <a:schemeClr val="tx1"/>
                          </a:solidFill>
                          <a:effectLst/>
                          <a:latin typeface="Franklin Gothic Book" panose="020B0503020102020204"/>
                          <a:ea typeface="+mn-ea"/>
                          <a:cs typeface="+mn-cs"/>
                        </a:rPr>
                        <a:t> audit capabilities through policy provides application teams with the ability to immediately consume the feature capabilities for their workloads with very little effort.</a:t>
                      </a:r>
                    </a:p>
                    <a:p>
                      <a:pPr marL="171450" indent="-171450">
                        <a:buFont typeface="Arial" panose="020B0604020202020204" pitchFamily="34" charset="0"/>
                        <a:buChar char="•"/>
                      </a:pPr>
                      <a:r>
                        <a:rPr lang="en-GB" sz="1200" b="0" i="0" kern="1200">
                          <a:solidFill>
                            <a:schemeClr val="tx1"/>
                          </a:solidFill>
                          <a:effectLst/>
                          <a:latin typeface="Franklin Gothic Book" panose="020B0503020102020204"/>
                          <a:ea typeface="+mn-ea"/>
                          <a:cs typeface="+mn-cs"/>
                        </a:rPr>
                        <a:t>Use </a:t>
                      </a:r>
                      <a:r>
                        <a:rPr lang="en-GB" sz="1200" b="0" i="0" u="none" strike="noStrike" kern="1200">
                          <a:solidFill>
                            <a:schemeClr val="tx1"/>
                          </a:solidFill>
                          <a:effectLst/>
                          <a:latin typeface="Franklin Gothic Book" panose="020B0503020102020204"/>
                          <a:ea typeface="+mn-ea"/>
                          <a:cs typeface="+mn-cs"/>
                        </a:rPr>
                        <a:t>Update Management in Azure Automation</a:t>
                      </a:r>
                      <a:r>
                        <a:rPr lang="en-GB" sz="1200" b="0" i="0" kern="1200">
                          <a:solidFill>
                            <a:schemeClr val="tx1"/>
                          </a:solidFill>
                          <a:effectLst/>
                          <a:latin typeface="Franklin Gothic Book" panose="020B0503020102020204"/>
                          <a:ea typeface="+mn-ea"/>
                          <a:cs typeface="+mn-cs"/>
                        </a:rPr>
                        <a:t> as a long-term patching mechanism, for both Windows and Linux VMs.</a:t>
                      </a:r>
                    </a:p>
                    <a:p>
                      <a:pPr marL="171450" indent="-171450">
                        <a:buFont typeface="Arial" panose="020B0604020202020204" pitchFamily="34" charset="0"/>
                        <a:buChar char="•"/>
                      </a:pPr>
                      <a:r>
                        <a:rPr lang="en-GB" sz="1200" b="0" i="0" kern="1200">
                          <a:solidFill>
                            <a:schemeClr val="tx1"/>
                          </a:solidFill>
                          <a:effectLst/>
                          <a:latin typeface="Franklin Gothic Book" panose="020B0503020102020204"/>
                          <a:ea typeface="+mn-ea"/>
                          <a:cs typeface="+mn-cs"/>
                        </a:rPr>
                        <a:t>Enforcing configuration of update management through policy ensures all VMs are included in the patch management regimen, provides application teams with the ability to manage patch deployment for their VMs, and provides central IT with visibility and enforcement capabilities across all VMs.</a:t>
                      </a:r>
                    </a:p>
                    <a:p>
                      <a:pPr marL="171450" indent="-171450">
                        <a:buFont typeface="Arial" panose="020B0604020202020204" pitchFamily="34" charset="0"/>
                        <a:buChar char="•"/>
                      </a:pPr>
                      <a:r>
                        <a:rPr lang="en-GB" sz="1200" b="0" i="0" kern="1200">
                          <a:solidFill>
                            <a:schemeClr val="tx1"/>
                          </a:solidFill>
                          <a:effectLst/>
                          <a:latin typeface="Franklin Gothic Book" panose="020B0503020102020204"/>
                          <a:ea typeface="+mn-ea"/>
                          <a:cs typeface="+mn-cs"/>
                        </a:rPr>
                        <a:t>Use Azure Network Watcher to proactively monitor traffic flows via </a:t>
                      </a:r>
                      <a:r>
                        <a:rPr lang="en-GB" sz="1200" b="0" i="0" u="none" strike="noStrike" kern="1200">
                          <a:solidFill>
                            <a:schemeClr val="tx1"/>
                          </a:solidFill>
                          <a:effectLst/>
                          <a:latin typeface="Franklin Gothic Book" panose="020B0503020102020204"/>
                          <a:ea typeface="+mn-ea"/>
                          <a:cs typeface="+mn-cs"/>
                        </a:rPr>
                        <a:t>NSG Flow Logs v2</a:t>
                      </a:r>
                      <a:r>
                        <a:rPr lang="en-GB" sz="1200" b="0" i="0" kern="1200">
                          <a:solidFill>
                            <a:schemeClr val="tx1"/>
                          </a:solidFill>
                          <a:effectLst/>
                          <a:latin typeface="Franklin Gothic Book" panose="020B0503020102020204"/>
                          <a:ea typeface="+mn-ea"/>
                          <a:cs typeface="+mn-cs"/>
                        </a:rPr>
                        <a:t>.</a:t>
                      </a:r>
                    </a:p>
                    <a:p>
                      <a:pPr marL="171450" indent="-171450">
                        <a:buFont typeface="Arial" panose="020B0604020202020204" pitchFamily="34" charset="0"/>
                        <a:buChar char="•"/>
                      </a:pPr>
                      <a:r>
                        <a:rPr lang="en-GB" sz="1200" b="0" i="0" kern="1200">
                          <a:solidFill>
                            <a:schemeClr val="tx1"/>
                          </a:solidFill>
                          <a:effectLst/>
                          <a:latin typeface="Franklin Gothic Book" panose="020B0503020102020204"/>
                          <a:ea typeface="+mn-ea"/>
                          <a:cs typeface="+mn-cs"/>
                        </a:rPr>
                        <a:t>Use </a:t>
                      </a:r>
                      <a:r>
                        <a:rPr lang="en-GB" sz="1200" b="0" i="0" u="none" strike="noStrike" kern="1200">
                          <a:solidFill>
                            <a:schemeClr val="tx1"/>
                          </a:solidFill>
                          <a:effectLst/>
                          <a:latin typeface="Franklin Gothic Book" panose="020B0503020102020204"/>
                          <a:ea typeface="+mn-ea"/>
                          <a:cs typeface="+mn-cs"/>
                        </a:rPr>
                        <a:t>deny policies</a:t>
                      </a:r>
                      <a:r>
                        <a:rPr lang="en-GB" sz="1200" b="0" i="0" kern="1200">
                          <a:solidFill>
                            <a:schemeClr val="tx1"/>
                          </a:solidFill>
                          <a:effectLst/>
                          <a:latin typeface="Franklin Gothic Book" panose="020B0503020102020204"/>
                          <a:ea typeface="+mn-ea"/>
                          <a:cs typeface="+mn-cs"/>
                        </a:rPr>
                        <a:t> to supplement Azure RBAC assignments.</a:t>
                      </a:r>
                    </a:p>
                    <a:p>
                      <a:pPr marL="171450" indent="-171450">
                        <a:buFont typeface="Arial" panose="020B0604020202020204" pitchFamily="34" charset="0"/>
                        <a:buChar char="•"/>
                      </a:pPr>
                      <a:r>
                        <a:rPr lang="en-GB" sz="1200" b="0" i="0" kern="1200">
                          <a:solidFill>
                            <a:schemeClr val="tx1"/>
                          </a:solidFill>
                          <a:effectLst/>
                          <a:latin typeface="Franklin Gothic Book" panose="020B0503020102020204"/>
                          <a:ea typeface="+mn-ea"/>
                          <a:cs typeface="+mn-cs"/>
                        </a:rPr>
                        <a:t>Include </a:t>
                      </a:r>
                      <a:r>
                        <a:rPr lang="en-GB" sz="1200" b="0" i="0" u="none" strike="noStrike" kern="1200">
                          <a:solidFill>
                            <a:schemeClr val="tx1"/>
                          </a:solidFill>
                          <a:effectLst/>
                          <a:latin typeface="Franklin Gothic Book" panose="020B0503020102020204"/>
                          <a:ea typeface="+mn-ea"/>
                          <a:cs typeface="+mn-cs"/>
                        </a:rPr>
                        <a:t>Service</a:t>
                      </a:r>
                      <a:r>
                        <a:rPr lang="en-GB" sz="1200" b="0" i="0" kern="1200">
                          <a:solidFill>
                            <a:schemeClr val="tx1"/>
                          </a:solidFill>
                          <a:effectLst/>
                          <a:latin typeface="Franklin Gothic Book" panose="020B0503020102020204"/>
                          <a:ea typeface="+mn-ea"/>
                          <a:cs typeface="+mn-cs"/>
                        </a:rPr>
                        <a:t> and </a:t>
                      </a:r>
                      <a:r>
                        <a:rPr lang="en-GB" sz="1200" b="0" i="0" u="none" strike="noStrike" kern="1200">
                          <a:solidFill>
                            <a:schemeClr val="tx1"/>
                          </a:solidFill>
                          <a:effectLst/>
                          <a:latin typeface="Franklin Gothic Book" panose="020B0503020102020204"/>
                          <a:ea typeface="+mn-ea"/>
                          <a:cs typeface="+mn-cs"/>
                        </a:rPr>
                        <a:t>Resource</a:t>
                      </a:r>
                      <a:r>
                        <a:rPr lang="en-GB" sz="1200" b="0" i="0" kern="1200">
                          <a:solidFill>
                            <a:schemeClr val="tx1"/>
                          </a:solidFill>
                          <a:effectLst/>
                          <a:latin typeface="Franklin Gothic Book" panose="020B0503020102020204"/>
                          <a:ea typeface="+mn-ea"/>
                          <a:cs typeface="+mn-cs"/>
                        </a:rPr>
                        <a:t> Health events as part of the overall platform monitoring solution.</a:t>
                      </a:r>
                    </a:p>
                    <a:p>
                      <a:pPr marL="171450" indent="-171450">
                        <a:buFont typeface="Arial" panose="020B0604020202020204" pitchFamily="34" charset="0"/>
                        <a:buChar char="•"/>
                      </a:pPr>
                      <a:r>
                        <a:rPr lang="en-GB" sz="1200" b="0" i="0" kern="1200">
                          <a:solidFill>
                            <a:schemeClr val="tx1"/>
                          </a:solidFill>
                          <a:effectLst/>
                          <a:latin typeface="Franklin Gothic Book" panose="020B0503020102020204"/>
                          <a:ea typeface="+mn-ea"/>
                          <a:cs typeface="+mn-cs"/>
                        </a:rPr>
                        <a:t>Do not send raw logs entries back to on premise monitoring systems, but instead adopt the principal of "data born in Azure, stays in Azure".</a:t>
                      </a:r>
                    </a:p>
                    <a:p>
                      <a:pPr lvl="1"/>
                      <a:r>
                        <a:rPr lang="en-GB" sz="1200" b="0" i="0" kern="1200">
                          <a:solidFill>
                            <a:schemeClr val="tx1"/>
                          </a:solidFill>
                          <a:effectLst/>
                          <a:latin typeface="Franklin Gothic Book" panose="020B0503020102020204"/>
                          <a:ea typeface="+mn-ea"/>
                          <a:cs typeface="+mn-cs"/>
                        </a:rPr>
                        <a:t>If on-premises SIEM integration is required </a:t>
                      </a:r>
                      <a:r>
                        <a:rPr lang="en-GB" sz="1200" b="0" i="0" u="none" strike="noStrike" kern="1200">
                          <a:solidFill>
                            <a:schemeClr val="tx1"/>
                          </a:solidFill>
                          <a:effectLst/>
                          <a:latin typeface="Franklin Gothic Book" panose="020B0503020102020204"/>
                          <a:ea typeface="+mn-ea"/>
                          <a:cs typeface="+mn-cs"/>
                        </a:rPr>
                        <a:t>send critical alerts</a:t>
                      </a:r>
                      <a:r>
                        <a:rPr lang="en-GB" sz="1200" b="0" i="0" kern="1200">
                          <a:solidFill>
                            <a:schemeClr val="tx1"/>
                          </a:solidFill>
                          <a:effectLst/>
                          <a:latin typeface="Franklin Gothic Book" panose="020B0503020102020204"/>
                          <a:ea typeface="+mn-ea"/>
                          <a:cs typeface="+mn-cs"/>
                        </a:rPr>
                        <a:t> instead of logs</a:t>
                      </a:r>
                    </a:p>
                    <a:p>
                      <a:endParaRPr lang="en-US" sz="800" kern="1200">
                        <a:solidFill>
                          <a:schemeClr val="tx1"/>
                        </a:solidFill>
                        <a:latin typeface="Franklin Gothic Book" panose="020B0503020102020204"/>
                        <a:ea typeface="+mn-ea"/>
                        <a:cs typeface="+mn-cs"/>
                      </a:endParaRPr>
                    </a:p>
                  </a:txBody>
                  <a:tcPr marL="93240" marR="93240" marT="27976" marB="27976"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7" name="Rectangle 46">
            <a:extLst>
              <a:ext uri="{FF2B5EF4-FFF2-40B4-BE49-F238E27FC236}">
                <a16:creationId xmlns:a16="http://schemas.microsoft.com/office/drawing/2014/main" id="{76576872-715A-3747-A239-C54E3A95A122}"/>
              </a:ext>
            </a:extLst>
          </p:cNvPr>
          <p:cNvSpPr/>
          <p:nvPr/>
        </p:nvSpPr>
        <p:spPr>
          <a:xfrm>
            <a:off x="183629" y="60237"/>
            <a:ext cx="8351654" cy="1082967"/>
          </a:xfrm>
          <a:prstGeom prst="rect">
            <a:avLst/>
          </a:prstGeom>
        </p:spPr>
        <p:txBody>
          <a:bodyPr wrap="square" anchor="t">
            <a:spAutoFit/>
          </a:bodyPr>
          <a:lstStyle/>
          <a:p>
            <a:pPr marL="0" marR="0" lvl="0" indent="0" algn="l" defTabSz="932384" rtl="0" eaLnBrk="1" fontAlgn="auto" latinLnBrk="0" hangingPunct="1">
              <a:lnSpc>
                <a:spcPct val="100000"/>
              </a:lnSpc>
              <a:spcBef>
                <a:spcPts val="0"/>
              </a:spcBef>
              <a:spcAft>
                <a:spcPts val="1836"/>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bold"/>
              <a:ea typeface="Roboto Condensed Light" panose="02000000000000000000" pitchFamily="2" charset="0"/>
              <a:cs typeface="Segoe UI Light"/>
            </a:endParaRPr>
          </a:p>
          <a:p>
            <a:pPr marL="0" marR="0" lvl="0" indent="0" algn="l" defTabSz="932384" rtl="0" eaLnBrk="1" fontAlgn="auto" latinLnBrk="0" hangingPunct="1">
              <a:lnSpc>
                <a:spcPct val="100000"/>
              </a:lnSpc>
              <a:spcBef>
                <a:spcPts val="0"/>
              </a:spcBef>
              <a:spcAft>
                <a:spcPts val="1836"/>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bold"/>
              <a:ea typeface="Roboto Condensed Light" panose="02000000000000000000" pitchFamily="2" charset="0"/>
              <a:cs typeface="Segoe UI Light"/>
            </a:endParaRPr>
          </a:p>
        </p:txBody>
      </p:sp>
      <p:sp>
        <p:nvSpPr>
          <p:cNvPr id="2" name="Rectangle 1">
            <a:extLst>
              <a:ext uri="{FF2B5EF4-FFF2-40B4-BE49-F238E27FC236}">
                <a16:creationId xmlns:a16="http://schemas.microsoft.com/office/drawing/2014/main" id="{0D1AD3C6-55F7-437B-A8A4-723C72623FD0}"/>
              </a:ext>
            </a:extLst>
          </p:cNvPr>
          <p:cNvSpPr/>
          <p:nvPr/>
        </p:nvSpPr>
        <p:spPr>
          <a:xfrm>
            <a:off x="173211" y="112671"/>
            <a:ext cx="3670449" cy="382308"/>
          </a:xfrm>
          <a:prstGeom prst="rect">
            <a:avLst/>
          </a:prstGeom>
        </p:spPr>
        <p:txBody>
          <a:bodyPr wrap="none">
            <a:spAutoFit/>
          </a:bodyPr>
          <a:lstStyle/>
          <a:p>
            <a:pPr marL="0" marR="0" lvl="0" indent="0" algn="l" defTabSz="932384" rtl="0" eaLnBrk="1" fontAlgn="auto" latinLnBrk="0" hangingPunct="1">
              <a:lnSpc>
                <a:spcPct val="100000"/>
              </a:lnSpc>
              <a:spcBef>
                <a:spcPts val="0"/>
              </a:spcBef>
              <a:spcAft>
                <a:spcPts val="1836"/>
              </a:spcAft>
              <a:buClrTx/>
              <a:buSzTx/>
              <a:buFontTx/>
              <a:buNone/>
              <a:tabLst/>
              <a:defRPr/>
            </a:pPr>
            <a:r>
              <a:rPr kumimoji="0" lang="en-GB" sz="1836" b="0" i="0" u="none" strike="noStrike" kern="1200" cap="none" spc="0" normalizeH="0" baseline="0" noProof="0">
                <a:ln>
                  <a:noFill/>
                </a:ln>
                <a:solidFill>
                  <a:srgbClr val="3C3C41"/>
                </a:solidFill>
                <a:effectLst/>
                <a:uLnTx/>
                <a:uFillTx/>
                <a:latin typeface="Segoe UI"/>
                <a:ea typeface="+mn-ea"/>
                <a:cs typeface="+mn-cs"/>
                <a:hlinkClick r:id="rId4"/>
              </a:rPr>
              <a:t>E - Management and Monitoring</a:t>
            </a:r>
            <a:endParaRPr kumimoji="0" lang="en-US" sz="2400" b="0" i="0" u="none" strike="noStrike" kern="1200" cap="none" spc="0" normalizeH="0" baseline="0" noProof="0">
              <a:ln>
                <a:noFill/>
              </a:ln>
              <a:solidFill>
                <a:srgbClr val="000000"/>
              </a:solidFill>
              <a:effectLst/>
              <a:uLnTx/>
              <a:uFillTx/>
              <a:latin typeface="Segoe UI Semibold"/>
              <a:ea typeface="Roboto Condensed Light" panose="02000000000000000000" pitchFamily="2" charset="0"/>
              <a:cs typeface="Segoe UI Light"/>
            </a:endParaRPr>
          </a:p>
        </p:txBody>
      </p:sp>
      <p:graphicFrame>
        <p:nvGraphicFramePr>
          <p:cNvPr id="36" name="Group 2059">
            <a:extLst>
              <a:ext uri="{FF2B5EF4-FFF2-40B4-BE49-F238E27FC236}">
                <a16:creationId xmlns:a16="http://schemas.microsoft.com/office/drawing/2014/main" id="{513A2023-CE02-4735-97E4-540C841C3F5D}"/>
              </a:ext>
            </a:extLst>
          </p:cNvPr>
          <p:cNvGraphicFramePr>
            <a:graphicFrameLocks noGrp="1"/>
          </p:cNvGraphicFramePr>
          <p:nvPr/>
        </p:nvGraphicFramePr>
        <p:xfrm>
          <a:off x="6934172" y="578497"/>
          <a:ext cx="5289335" cy="6675437"/>
        </p:xfrm>
        <a:graphic>
          <a:graphicData uri="http://schemas.openxmlformats.org/drawingml/2006/table">
            <a:tbl>
              <a:tblPr/>
              <a:tblGrid>
                <a:gridCol w="1317620">
                  <a:extLst>
                    <a:ext uri="{9D8B030D-6E8A-4147-A177-3AD203B41FA5}">
                      <a16:colId xmlns:a16="http://schemas.microsoft.com/office/drawing/2014/main" val="2700619767"/>
                    </a:ext>
                  </a:extLst>
                </a:gridCol>
                <a:gridCol w="3971715">
                  <a:extLst>
                    <a:ext uri="{9D8B030D-6E8A-4147-A177-3AD203B41FA5}">
                      <a16:colId xmlns:a16="http://schemas.microsoft.com/office/drawing/2014/main" val="2959152633"/>
                    </a:ext>
                  </a:extLst>
                </a:gridCol>
              </a:tblGrid>
              <a:tr h="445537">
                <a:tc gridSpan="2">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000" b="1" i="0" u="none" strike="noStrike" cap="none" normalizeH="0" baseline="0">
                          <a:ln>
                            <a:noFill/>
                          </a:ln>
                          <a:solidFill>
                            <a:schemeClr val="tx1"/>
                          </a:solidFill>
                          <a:effectLst/>
                          <a:latin typeface="Segoe UI"/>
                          <a:cs typeface="Segoe UI"/>
                        </a:rPr>
                        <a:t>Design Decision</a:t>
                      </a:r>
                    </a:p>
                  </a:txBody>
                  <a:tcPr marL="46623" marR="46623" marT="27974" marB="27974"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solidFill>
                      <a:srgbClr val="404040">
                        <a:lumMod val="20000"/>
                        <a:lumOff val="80000"/>
                        <a:alpha val="50195"/>
                      </a:srgbClr>
                    </a:solidFill>
                  </a:tcPr>
                </a:tc>
                <a:tc hMerge="1">
                  <a:txBody>
                    <a:bodyPr/>
                    <a:lstStyle/>
                    <a:p>
                      <a:endParaRPr lang="en-US"/>
                    </a:p>
                  </a:txBody>
                  <a:tcPr>
                    <a:lnL w="3175" cap="flat" cmpd="sng" algn="ctr">
                      <a:solidFill>
                        <a:schemeClr val="bg1">
                          <a:lumMod val="50000"/>
                        </a:schemeClr>
                      </a:solidFill>
                      <a:prstDash val="solid"/>
                      <a:round/>
                      <a:headEnd type="none" w="med" len="med"/>
                      <a:tailEnd type="none" w="med" len="med"/>
                    </a:lnL>
                  </a:tcPr>
                </a:tc>
                <a:extLst>
                  <a:ext uri="{0D108BD9-81ED-4DB2-BD59-A6C34878D82A}">
                    <a16:rowId xmlns:a16="http://schemas.microsoft.com/office/drawing/2014/main" val="3123151792"/>
                  </a:ext>
                </a:extLst>
              </a:tr>
              <a:tr h="553336">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800" b="0" i="0" u="none" strike="noStrike" cap="none" normalizeH="0" baseline="0">
                          <a:ln>
                            <a:noFill/>
                          </a:ln>
                          <a:solidFill>
                            <a:schemeClr val="tx1"/>
                          </a:solidFill>
                          <a:effectLst/>
                          <a:latin typeface="Segoe UI"/>
                          <a:cs typeface="Segoe UI"/>
                        </a:rPr>
                        <a:t>Use dedicated subscription for management, separated from app landing zones</a:t>
                      </a:r>
                    </a:p>
                  </a:txBody>
                  <a:tcPr marL="46623" marR="46623" marT="27974" marB="27974"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algn="l"/>
                      <a:r>
                        <a:rPr lang="en-US" sz="800">
                          <a:latin typeface="Segoe UI"/>
                          <a:cs typeface="Segoe UI"/>
                        </a:rPr>
                        <a:t>Subscription Name</a:t>
                      </a:r>
                    </a:p>
                  </a:txBody>
                  <a:tcPr marL="46623" marR="46623" marT="27974" marB="27974"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B w="3175"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98174313"/>
                  </a:ext>
                </a:extLst>
              </a:tr>
              <a:tr h="42898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800" b="0" i="0" u="none" strike="noStrike" cap="none" normalizeH="0" baseline="0">
                          <a:ln>
                            <a:noFill/>
                          </a:ln>
                          <a:solidFill>
                            <a:schemeClr val="tx1"/>
                          </a:solidFill>
                          <a:effectLst/>
                          <a:latin typeface="Segoe UI"/>
                          <a:cs typeface="Segoe UI"/>
                        </a:rPr>
                        <a:t>Use Azure native/first-party monitoring &amp; management services</a:t>
                      </a:r>
                    </a:p>
                  </a:txBody>
                  <a:tcPr marL="46623" marR="46623" marT="27974" marB="27974"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algn="l"/>
                      <a:r>
                        <a:rPr lang="nb-NO" sz="800">
                          <a:latin typeface="Segoe UI"/>
                          <a:cs typeface="Segoe UI"/>
                        </a:rPr>
                        <a:t>Yes</a:t>
                      </a:r>
                      <a:endParaRPr lang="en-US" sz="800">
                        <a:latin typeface="Segoe UI"/>
                        <a:cs typeface="Segoe UI"/>
                      </a:endParaRPr>
                    </a:p>
                  </a:txBody>
                  <a:tcPr marL="46623" marR="46623" marT="27974" marB="27974"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63862036"/>
                  </a:ext>
                </a:extLst>
              </a:tr>
              <a:tr h="38106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nb-NO" altLang="en-US" sz="800" b="0" i="0" u="none" strike="noStrike" cap="none" normalizeH="0" baseline="0">
                          <a:ln>
                            <a:noFill/>
                          </a:ln>
                          <a:solidFill>
                            <a:schemeClr val="tx1"/>
                          </a:solidFill>
                          <a:effectLst/>
                          <a:latin typeface="Segoe UI"/>
                          <a:cs typeface="Segoe UI"/>
                        </a:rPr>
                        <a:t>Data retention</a:t>
                      </a:r>
                      <a:endParaRPr kumimoji="0" lang="en-US" altLang="en-US" sz="800" b="0" i="0" u="none" strike="noStrike" cap="none" normalizeH="0" baseline="0">
                        <a:ln>
                          <a:noFill/>
                        </a:ln>
                        <a:solidFill>
                          <a:schemeClr val="tx1"/>
                        </a:solidFill>
                        <a:effectLst/>
                        <a:latin typeface="Segoe UI"/>
                        <a:cs typeface="Segoe UI"/>
                      </a:endParaRPr>
                    </a:p>
                  </a:txBody>
                  <a:tcPr marL="46623" marR="46623" marT="27974" marB="27974"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algn="l"/>
                      <a:r>
                        <a:rPr lang="nb-NO" sz="800">
                          <a:latin typeface="Segoe UI"/>
                          <a:cs typeface="Segoe UI"/>
                        </a:rPr>
                        <a:t>1 year</a:t>
                      </a:r>
                      <a:endParaRPr lang="en-US" sz="800">
                        <a:latin typeface="Segoe UI"/>
                        <a:cs typeface="Segoe UI"/>
                      </a:endParaRPr>
                    </a:p>
                  </a:txBody>
                  <a:tcPr marL="46623" marR="46623" marT="27974" marB="27974"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93842472"/>
                  </a:ext>
                </a:extLst>
              </a:tr>
              <a:tr h="367167">
                <a:tc>
                  <a:txBody>
                    <a:bodyPr/>
                    <a:lstStyle/>
                    <a:p>
                      <a:r>
                        <a:rPr lang="en-GB" sz="800"/>
                        <a:t>Log Workspace name</a:t>
                      </a:r>
                    </a:p>
                  </a:txBody>
                  <a:tcPr marL="46623" marR="46623" marT="27974" marB="27974"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algn="l"/>
                      <a:r>
                        <a:rPr kumimoji="0" lang="en-US" sz="800" b="0" i="0" u="none" strike="noStrike" kern="1200" cap="none" normalizeH="0" baseline="0">
                          <a:ln>
                            <a:noFill/>
                          </a:ln>
                          <a:solidFill>
                            <a:schemeClr val="tx1"/>
                          </a:solidFill>
                          <a:effectLst/>
                          <a:latin typeface="Segoe UI"/>
                          <a:ea typeface="+mn-ea"/>
                          <a:cs typeface="Segoe UI"/>
                        </a:rPr>
                        <a:t>Name of Log Analytics Workspace</a:t>
                      </a:r>
                    </a:p>
                  </a:txBody>
                  <a:tcPr marL="46623" marR="46623" marT="27974" marB="27974"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47652366"/>
                  </a:ext>
                </a:extLst>
              </a:tr>
              <a:tr h="367167">
                <a:tc>
                  <a:txBody>
                    <a:bodyPr/>
                    <a:lstStyle/>
                    <a:p>
                      <a:r>
                        <a:rPr lang="en-US" sz="800"/>
                        <a:t>Azure region for the Log Analytics workspace</a:t>
                      </a:r>
                      <a:endParaRPr lang="en-GB" sz="800"/>
                    </a:p>
                  </a:txBody>
                  <a:tcPr marL="46623" marR="46623" marT="27974" marB="27974"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algn="l"/>
                      <a:r>
                        <a:rPr kumimoji="0" lang="en-US" sz="800" b="0" i="0" u="none" strike="noStrike" kern="1200" cap="none" normalizeH="0" baseline="0">
                          <a:ln>
                            <a:noFill/>
                          </a:ln>
                          <a:solidFill>
                            <a:schemeClr val="tx1"/>
                          </a:solidFill>
                          <a:effectLst/>
                          <a:latin typeface="Segoe UI"/>
                          <a:ea typeface="+mn-ea"/>
                          <a:cs typeface="Segoe UI"/>
                        </a:rPr>
                        <a:t>Region</a:t>
                      </a:r>
                    </a:p>
                  </a:txBody>
                  <a:tcPr marL="46623" marR="46623" marT="27974" marB="27974"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31224655"/>
                  </a:ext>
                </a:extLst>
              </a:tr>
              <a:tr h="367167">
                <a:tc>
                  <a:txBody>
                    <a:bodyPr/>
                    <a:lstStyle/>
                    <a:p>
                      <a:r>
                        <a:rPr lang="en-US" sz="800"/>
                        <a:t>Automation account name</a:t>
                      </a:r>
                      <a:endParaRPr lang="en-GB" sz="800"/>
                    </a:p>
                  </a:txBody>
                  <a:tcPr marL="46623" marR="46623" marT="27974" marB="27974"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algn="l"/>
                      <a:r>
                        <a:rPr kumimoji="0" lang="en-US" sz="800" b="0" i="0" u="none" strike="noStrike" kern="1200" cap="none" normalizeH="0" baseline="0">
                          <a:ln>
                            <a:noFill/>
                          </a:ln>
                          <a:solidFill>
                            <a:schemeClr val="tx1"/>
                          </a:solidFill>
                          <a:effectLst/>
                          <a:latin typeface="Segoe UI"/>
                          <a:ea typeface="+mn-ea"/>
                          <a:cs typeface="Segoe UI"/>
                        </a:rPr>
                        <a:t>Name of automation account</a:t>
                      </a:r>
                    </a:p>
                  </a:txBody>
                  <a:tcPr marL="46623" marR="46623" marT="27974" marB="27974"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30080022"/>
                  </a:ext>
                </a:extLst>
              </a:tr>
              <a:tr h="367167">
                <a:tc>
                  <a:txBody>
                    <a:bodyPr/>
                    <a:lstStyle/>
                    <a:p>
                      <a:r>
                        <a:rPr lang="en-US" sz="800"/>
                        <a:t>Azure region for the automation account</a:t>
                      </a:r>
                      <a:endParaRPr lang="en-GB" sz="800"/>
                    </a:p>
                  </a:txBody>
                  <a:tcPr marL="46623" marR="46623" marT="27974" marB="27974"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algn="l"/>
                      <a:r>
                        <a:rPr kumimoji="0" lang="en-US" sz="800" b="0" i="0" u="none" strike="noStrike" kern="1200" cap="none" normalizeH="0" baseline="0">
                          <a:ln>
                            <a:noFill/>
                          </a:ln>
                          <a:solidFill>
                            <a:schemeClr val="tx1"/>
                          </a:solidFill>
                          <a:effectLst/>
                          <a:latin typeface="Segoe UI"/>
                          <a:ea typeface="+mn-ea"/>
                          <a:cs typeface="Segoe UI"/>
                        </a:rPr>
                        <a:t>Region</a:t>
                      </a:r>
                    </a:p>
                  </a:txBody>
                  <a:tcPr marL="46623" marR="46623" marT="27974" marB="27974"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69138211"/>
                  </a:ext>
                </a:extLst>
              </a:tr>
              <a:tr h="428989">
                <a:tc>
                  <a:txBody>
                    <a:bodyPr/>
                    <a:lstStyle/>
                    <a:p>
                      <a:r>
                        <a:rPr lang="en-US" sz="800"/>
                        <a:t>Solutions enabled for the workspace, such as Sentinel</a:t>
                      </a:r>
                      <a:endParaRPr lang="en-GB" sz="800"/>
                    </a:p>
                  </a:txBody>
                  <a:tcPr marL="46623" marR="46623" marT="27974" marB="27974"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algn="l"/>
                      <a:r>
                        <a:rPr kumimoji="0" lang="en-US" sz="800" b="0" i="0" u="none" strike="noStrike" kern="1200" cap="none" normalizeH="0" baseline="0">
                          <a:ln>
                            <a:noFill/>
                          </a:ln>
                          <a:solidFill>
                            <a:schemeClr val="tx1"/>
                          </a:solidFill>
                          <a:effectLst/>
                          <a:latin typeface="Segoe UI"/>
                          <a:ea typeface="+mn-ea"/>
                          <a:cs typeface="Segoe UI"/>
                        </a:rPr>
                        <a:t>List of Solutions</a:t>
                      </a:r>
                    </a:p>
                  </a:txBody>
                  <a:tcPr marL="46623" marR="46623" marT="27974" marB="27974"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43844487"/>
                  </a:ext>
                </a:extLst>
              </a:tr>
              <a:tr h="428989">
                <a:tc>
                  <a:txBody>
                    <a:bodyPr/>
                    <a:lstStyle/>
                    <a:p>
                      <a:r>
                        <a:rPr lang="en-US" sz="800"/>
                        <a:t>RBAC model for Workspace: Centric vs resource centric</a:t>
                      </a:r>
                      <a:endParaRPr lang="en-GB" sz="800"/>
                    </a:p>
                  </a:txBody>
                  <a:tcPr marL="46623" marR="46623" marT="27974" marB="27974"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algn="l"/>
                      <a:r>
                        <a:rPr kumimoji="0" lang="nb-NO" sz="800" b="0" i="0" u="none" strike="noStrike" kern="1200" cap="none" normalizeH="0" baseline="0">
                          <a:ln>
                            <a:noFill/>
                          </a:ln>
                          <a:solidFill>
                            <a:schemeClr val="tx1"/>
                          </a:solidFill>
                          <a:effectLst/>
                          <a:latin typeface="Segoe UI"/>
                          <a:ea typeface="+mn-ea"/>
                          <a:cs typeface="Segoe UI"/>
                        </a:rPr>
                        <a:t>Resource centric</a:t>
                      </a:r>
                      <a:endParaRPr kumimoji="0" lang="en-US" sz="800" b="0" i="0" u="none" strike="noStrike" kern="1200" cap="none" normalizeH="0" baseline="0">
                        <a:ln>
                          <a:noFill/>
                        </a:ln>
                        <a:solidFill>
                          <a:schemeClr val="tx1"/>
                        </a:solidFill>
                        <a:effectLst/>
                        <a:latin typeface="Segoe UI"/>
                        <a:ea typeface="+mn-ea"/>
                        <a:cs typeface="Segoe UI"/>
                      </a:endParaRPr>
                    </a:p>
                  </a:txBody>
                  <a:tcPr marL="46623" marR="46623" marT="27974" marB="27974"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30632635"/>
                  </a:ext>
                </a:extLst>
              </a:tr>
              <a:tr h="553336">
                <a:tc>
                  <a:txBody>
                    <a:bodyPr/>
                    <a:lstStyle/>
                    <a:p>
                      <a:r>
                        <a:rPr lang="en-US" sz="800"/>
                        <a:t>Azure Policies to ensure auditing, security, diagnostics and metrics from platform perspective</a:t>
                      </a:r>
                      <a:endParaRPr lang="en-GB" sz="800"/>
                    </a:p>
                  </a:txBody>
                  <a:tcPr marL="46623" marR="46623" marT="27974" marB="27974"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algn="l"/>
                      <a:r>
                        <a:rPr kumimoji="0" lang="nb-NO" sz="800" b="0" i="0" u="none" strike="noStrike" kern="1200" cap="none" normalizeH="0" baseline="0">
                          <a:ln>
                            <a:noFill/>
                          </a:ln>
                          <a:solidFill>
                            <a:schemeClr val="tx1"/>
                          </a:solidFill>
                          <a:effectLst/>
                          <a:latin typeface="Segoe UI"/>
                          <a:ea typeface="+mn-ea"/>
                          <a:cs typeface="Segoe UI"/>
                        </a:rPr>
                        <a:t>ASC monitoring, diangostics, activity logs, VM extension etc.</a:t>
                      </a:r>
                      <a:endParaRPr kumimoji="0" lang="en-US" sz="800" b="0" i="0" u="none" strike="noStrike" kern="1200" cap="none" normalizeH="0" baseline="0">
                        <a:ln>
                          <a:noFill/>
                        </a:ln>
                        <a:solidFill>
                          <a:schemeClr val="tx1"/>
                        </a:solidFill>
                        <a:effectLst/>
                        <a:latin typeface="Segoe UI"/>
                        <a:ea typeface="+mn-ea"/>
                        <a:cs typeface="Segoe UI"/>
                      </a:endParaRPr>
                    </a:p>
                  </a:txBody>
                  <a:tcPr marL="46623" marR="46623" marT="27974" marB="27974"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68270042"/>
                  </a:ext>
                </a:extLst>
              </a:tr>
              <a:tr h="428989">
                <a:tc>
                  <a:txBody>
                    <a:bodyPr/>
                    <a:lstStyle/>
                    <a:p>
                      <a:r>
                        <a:rPr lang="en-US" sz="800"/>
                        <a:t>Delegate update management to application owners</a:t>
                      </a:r>
                      <a:endParaRPr lang="en-GB" sz="800"/>
                    </a:p>
                  </a:txBody>
                  <a:tcPr marL="46623" marR="46623" marT="27974" marB="27974"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algn="l"/>
                      <a:r>
                        <a:rPr kumimoji="0" lang="nb-NO" sz="800" b="0" i="0" u="none" strike="noStrike" kern="1200" cap="none" normalizeH="0" baseline="0">
                          <a:ln>
                            <a:noFill/>
                          </a:ln>
                          <a:solidFill>
                            <a:schemeClr val="tx1"/>
                          </a:solidFill>
                          <a:effectLst/>
                          <a:latin typeface="Segoe UI"/>
                          <a:ea typeface="+mn-ea"/>
                          <a:cs typeface="Segoe UI"/>
                        </a:rPr>
                        <a:t>Yes</a:t>
                      </a:r>
                      <a:endParaRPr kumimoji="0" lang="en-US" sz="800" b="0" i="0" u="none" strike="noStrike" kern="1200" cap="none" normalizeH="0" baseline="0">
                        <a:ln>
                          <a:noFill/>
                        </a:ln>
                        <a:solidFill>
                          <a:schemeClr val="tx1"/>
                        </a:solidFill>
                        <a:effectLst/>
                        <a:latin typeface="Segoe UI"/>
                        <a:ea typeface="+mn-ea"/>
                        <a:cs typeface="Segoe UI"/>
                      </a:endParaRPr>
                    </a:p>
                  </a:txBody>
                  <a:tcPr marL="46623" marR="46623" marT="27974" marB="27974"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99531397"/>
                  </a:ext>
                </a:extLst>
              </a:tr>
              <a:tr h="1557537">
                <a:tc>
                  <a:txBody>
                    <a:bodyPr/>
                    <a:lstStyle/>
                    <a:p>
                      <a:r>
                        <a:rPr kumimoji="0" lang="en-US" altLang="en-US" sz="800" b="0" i="0" u="none" strike="noStrike" kern="1200" cap="none" normalizeH="0" baseline="0">
                          <a:ln>
                            <a:noFill/>
                          </a:ln>
                          <a:solidFill>
                            <a:schemeClr val="tx1"/>
                          </a:solidFill>
                          <a:effectLst/>
                          <a:latin typeface="Segoe UI"/>
                          <a:ea typeface="+mn-ea"/>
                          <a:cs typeface="Segoe UI"/>
                        </a:rPr>
                        <a:t>Notes</a:t>
                      </a:r>
                      <a:endParaRPr lang="en-GB" sz="800"/>
                    </a:p>
                  </a:txBody>
                  <a:tcPr marL="46623" marR="46623" marT="27974" marB="27974"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algn="l"/>
                      <a:endParaRPr kumimoji="0" lang="en-US" sz="800" b="0" i="0" u="none" strike="noStrike" kern="1200" cap="none" normalizeH="0" baseline="0">
                        <a:ln>
                          <a:noFill/>
                        </a:ln>
                        <a:solidFill>
                          <a:schemeClr val="tx1"/>
                        </a:solidFill>
                        <a:effectLst/>
                        <a:latin typeface="Segoe UI"/>
                        <a:ea typeface="+mn-ea"/>
                        <a:cs typeface="Segoe UI"/>
                      </a:endParaRPr>
                    </a:p>
                  </a:txBody>
                  <a:tcPr marL="46623" marR="46623" marT="27974" marB="27974"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10312527"/>
                  </a:ext>
                </a:extLst>
              </a:tr>
            </a:tbl>
          </a:graphicData>
        </a:graphic>
      </p:graphicFrame>
    </p:spTree>
    <p:custDataLst>
      <p:tags r:id="rId1"/>
    </p:custDataLst>
    <p:extLst>
      <p:ext uri="{BB962C8B-B14F-4D97-AF65-F5344CB8AC3E}">
        <p14:creationId xmlns:p14="http://schemas.microsoft.com/office/powerpoint/2010/main" val="166868020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Straight Connector 7"/>
          <p:cNvCxnSpPr/>
          <p:nvPr/>
        </p:nvCxnSpPr>
        <p:spPr>
          <a:xfrm>
            <a:off x="934983" y="3790315"/>
            <a:ext cx="0" cy="3064017"/>
          </a:xfrm>
          <a:prstGeom prst="line">
            <a:avLst/>
          </a:prstGeom>
          <a:ln>
            <a:noFill/>
          </a:ln>
        </p:spPr>
        <p:style>
          <a:lnRef idx="1">
            <a:schemeClr val="accent1"/>
          </a:lnRef>
          <a:fillRef idx="0">
            <a:schemeClr val="accent1"/>
          </a:fillRef>
          <a:effectRef idx="0">
            <a:schemeClr val="accent1"/>
          </a:effectRef>
          <a:fontRef idx="minor">
            <a:schemeClr val="tx1"/>
          </a:fontRef>
        </p:style>
      </p:cxnSp>
      <p:graphicFrame>
        <p:nvGraphicFramePr>
          <p:cNvPr id="44" name="Group 2020"/>
          <p:cNvGraphicFramePr>
            <a:graphicFrameLocks noGrp="1"/>
          </p:cNvGraphicFramePr>
          <p:nvPr/>
        </p:nvGraphicFramePr>
        <p:xfrm>
          <a:off x="173211" y="578501"/>
          <a:ext cx="6438182" cy="2903014"/>
        </p:xfrm>
        <a:graphic>
          <a:graphicData uri="http://schemas.openxmlformats.org/drawingml/2006/table">
            <a:tbl>
              <a:tblPr/>
              <a:tblGrid>
                <a:gridCol w="6438182">
                  <a:extLst>
                    <a:ext uri="{9D8B030D-6E8A-4147-A177-3AD203B41FA5}">
                      <a16:colId xmlns:a16="http://schemas.microsoft.com/office/drawing/2014/main" val="20000"/>
                    </a:ext>
                  </a:extLst>
                </a:gridCol>
              </a:tblGrid>
              <a:tr h="242473">
                <a:tc>
                  <a:txBody>
                    <a:bodyPr/>
                    <a:lstStyle>
                      <a:lvl1pPr marL="0" algn="l" defTabSz="457200" rtl="0" eaLnBrk="1" latinLnBrk="0" hangingPunct="1">
                        <a:defRPr sz="1800" kern="1200">
                          <a:solidFill>
                            <a:schemeClr val="tx1"/>
                          </a:solidFill>
                          <a:latin typeface="Franklin Gothic Book" panose="020B0503020102020204"/>
                        </a:defRPr>
                      </a:lvl1pPr>
                      <a:lvl2pPr marL="457200" algn="l" defTabSz="457200" rtl="0" eaLnBrk="1" latinLnBrk="0" hangingPunct="1">
                        <a:defRPr sz="1800" kern="1200">
                          <a:solidFill>
                            <a:schemeClr val="tx1"/>
                          </a:solidFill>
                          <a:latin typeface="Franklin Gothic Book" panose="020B0503020102020204"/>
                        </a:defRPr>
                      </a:lvl2pPr>
                      <a:lvl3pPr marL="914400" algn="l" defTabSz="457200" rtl="0" eaLnBrk="1" latinLnBrk="0" hangingPunct="1">
                        <a:defRPr sz="1800" kern="1200">
                          <a:solidFill>
                            <a:schemeClr val="tx1"/>
                          </a:solidFill>
                          <a:latin typeface="Franklin Gothic Book" panose="020B0503020102020204"/>
                        </a:defRPr>
                      </a:lvl3pPr>
                      <a:lvl4pPr marL="1371600" algn="l" defTabSz="457200" rtl="0" eaLnBrk="1" latinLnBrk="0" hangingPunct="1">
                        <a:defRPr sz="1800" kern="1200">
                          <a:solidFill>
                            <a:schemeClr val="tx1"/>
                          </a:solidFill>
                          <a:latin typeface="Franklin Gothic Book" panose="020B0503020102020204"/>
                        </a:defRPr>
                      </a:lvl4pPr>
                      <a:lvl5pPr marL="1828800" algn="l" defTabSz="457200" rtl="0" eaLnBrk="1" latinLnBrk="0" hangingPunct="1">
                        <a:defRPr sz="1800" kern="1200">
                          <a:solidFill>
                            <a:schemeClr val="tx1"/>
                          </a:solidFill>
                          <a:latin typeface="Franklin Gothic Book" panose="020B0503020102020204"/>
                        </a:defRPr>
                      </a:lvl5pPr>
                      <a:lvl6pPr marL="2286000" algn="l" defTabSz="457200" rtl="0" eaLnBrk="1" latinLnBrk="0" hangingPunct="1">
                        <a:defRPr sz="1800" kern="1200">
                          <a:solidFill>
                            <a:schemeClr val="tx1"/>
                          </a:solidFill>
                          <a:latin typeface="Franklin Gothic Book" panose="020B0503020102020204"/>
                        </a:defRPr>
                      </a:lvl6pPr>
                      <a:lvl7pPr marL="2743200" algn="l" defTabSz="457200" rtl="0" eaLnBrk="1" latinLnBrk="0" hangingPunct="1">
                        <a:defRPr sz="1800" kern="1200">
                          <a:solidFill>
                            <a:schemeClr val="tx1"/>
                          </a:solidFill>
                          <a:latin typeface="Franklin Gothic Book" panose="020B0503020102020204"/>
                        </a:defRPr>
                      </a:lvl7pPr>
                      <a:lvl8pPr marL="3200400" algn="l" defTabSz="457200" rtl="0" eaLnBrk="1" latinLnBrk="0" hangingPunct="1">
                        <a:defRPr sz="1800" kern="1200">
                          <a:solidFill>
                            <a:schemeClr val="tx1"/>
                          </a:solidFill>
                          <a:latin typeface="Franklin Gothic Book" panose="020B0503020102020204"/>
                        </a:defRPr>
                      </a:lvl8pPr>
                      <a:lvl9pPr marL="3657600" algn="l" defTabSz="457200" rtl="0" eaLnBrk="1" latinLnBrk="0" hangingPunct="1">
                        <a:defRPr sz="1800" kern="1200">
                          <a:solidFill>
                            <a:schemeClr val="tx1"/>
                          </a:solidFill>
                          <a:latin typeface="Franklin Gothic Book" panose="020B0503020102020204"/>
                        </a:defRPr>
                      </a:lvl9pPr>
                    </a:lstStyle>
                    <a:p>
                      <a:r>
                        <a:rPr lang="en-GB" sz="1200" b="1" i="0" kern="1200">
                          <a:solidFill>
                            <a:schemeClr val="tx1"/>
                          </a:solidFill>
                          <a:effectLst/>
                          <a:latin typeface="Segoe UI" panose="020B0502040204020203" pitchFamily="34" charset="0"/>
                          <a:ea typeface="+mn-ea"/>
                          <a:cs typeface="Segoe UI" panose="020B0502040204020203" pitchFamily="34" charset="0"/>
                        </a:rPr>
                        <a:t>1. Planning for Application Management and Monitoring</a:t>
                      </a:r>
                    </a:p>
                  </a:txBody>
                  <a:tcPr marL="93240" marR="93240" marT="27976" marB="27976"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solidFill>
                      <a:srgbClr val="404040">
                        <a:lumMod val="20000"/>
                        <a:lumOff val="80000"/>
                        <a:alpha val="50000"/>
                      </a:srgbClr>
                    </a:solidFill>
                  </a:tcPr>
                </a:tc>
                <a:extLst>
                  <a:ext uri="{0D108BD9-81ED-4DB2-BD59-A6C34878D82A}">
                    <a16:rowId xmlns:a16="http://schemas.microsoft.com/office/drawing/2014/main" val="10000"/>
                  </a:ext>
                </a:extLst>
              </a:tr>
              <a:tr h="2660541">
                <a:tc>
                  <a:txBody>
                    <a:bodyPr/>
                    <a:lstStyle>
                      <a:lvl1pPr marL="0" algn="l" defTabSz="457200" rtl="0" eaLnBrk="1" latinLnBrk="0" hangingPunct="1">
                        <a:defRPr sz="1800" kern="1200">
                          <a:solidFill>
                            <a:schemeClr val="tx1"/>
                          </a:solidFill>
                          <a:latin typeface="Franklin Gothic Book" panose="020B0503020102020204"/>
                        </a:defRPr>
                      </a:lvl1pPr>
                      <a:lvl2pPr marL="457200" algn="l" defTabSz="457200" rtl="0" eaLnBrk="1" latinLnBrk="0" hangingPunct="1">
                        <a:defRPr sz="1800" kern="1200">
                          <a:solidFill>
                            <a:schemeClr val="tx1"/>
                          </a:solidFill>
                          <a:latin typeface="Franklin Gothic Book" panose="020B0503020102020204"/>
                        </a:defRPr>
                      </a:lvl2pPr>
                      <a:lvl3pPr marL="914400" algn="l" defTabSz="457200" rtl="0" eaLnBrk="1" latinLnBrk="0" hangingPunct="1">
                        <a:defRPr sz="1800" kern="1200">
                          <a:solidFill>
                            <a:schemeClr val="tx1"/>
                          </a:solidFill>
                          <a:latin typeface="Franklin Gothic Book" panose="020B0503020102020204"/>
                        </a:defRPr>
                      </a:lvl3pPr>
                      <a:lvl4pPr marL="1371600" algn="l" defTabSz="457200" rtl="0" eaLnBrk="1" latinLnBrk="0" hangingPunct="1">
                        <a:defRPr sz="1800" kern="1200">
                          <a:solidFill>
                            <a:schemeClr val="tx1"/>
                          </a:solidFill>
                          <a:latin typeface="Franklin Gothic Book" panose="020B0503020102020204"/>
                        </a:defRPr>
                      </a:lvl4pPr>
                      <a:lvl5pPr marL="1828800" algn="l" defTabSz="457200" rtl="0" eaLnBrk="1" latinLnBrk="0" hangingPunct="1">
                        <a:defRPr sz="1800" kern="1200">
                          <a:solidFill>
                            <a:schemeClr val="tx1"/>
                          </a:solidFill>
                          <a:latin typeface="Franklin Gothic Book" panose="020B0503020102020204"/>
                        </a:defRPr>
                      </a:lvl5pPr>
                      <a:lvl6pPr marL="2286000" algn="l" defTabSz="457200" rtl="0" eaLnBrk="1" latinLnBrk="0" hangingPunct="1">
                        <a:defRPr sz="1800" kern="1200">
                          <a:solidFill>
                            <a:schemeClr val="tx1"/>
                          </a:solidFill>
                          <a:latin typeface="Franklin Gothic Book" panose="020B0503020102020204"/>
                        </a:defRPr>
                      </a:lvl6pPr>
                      <a:lvl7pPr marL="2743200" algn="l" defTabSz="457200" rtl="0" eaLnBrk="1" latinLnBrk="0" hangingPunct="1">
                        <a:defRPr sz="1800" kern="1200">
                          <a:solidFill>
                            <a:schemeClr val="tx1"/>
                          </a:solidFill>
                          <a:latin typeface="Franklin Gothic Book" panose="020B0503020102020204"/>
                        </a:defRPr>
                      </a:lvl7pPr>
                      <a:lvl8pPr marL="3200400" algn="l" defTabSz="457200" rtl="0" eaLnBrk="1" latinLnBrk="0" hangingPunct="1">
                        <a:defRPr sz="1800" kern="1200">
                          <a:solidFill>
                            <a:schemeClr val="tx1"/>
                          </a:solidFill>
                          <a:latin typeface="Franklin Gothic Book" panose="020B0503020102020204"/>
                        </a:defRPr>
                      </a:lvl8pPr>
                      <a:lvl9pPr marL="3657600" algn="l" defTabSz="457200" rtl="0" eaLnBrk="1" latinLnBrk="0" hangingPunct="1">
                        <a:defRPr sz="1800" kern="1200">
                          <a:solidFill>
                            <a:schemeClr val="tx1"/>
                          </a:solidFill>
                          <a:latin typeface="Franklin Gothic Book" panose="020B0503020102020204"/>
                        </a:defRPr>
                      </a:lvl9pPr>
                    </a:lstStyle>
                    <a:p>
                      <a:pPr marL="171450" indent="-171450">
                        <a:buFont typeface="Arial" panose="020B0604020202020204" pitchFamily="34" charset="0"/>
                        <a:buChar char="•"/>
                      </a:pPr>
                      <a:r>
                        <a:rPr lang="en-GB" sz="1200" b="0" i="0" kern="1200">
                          <a:solidFill>
                            <a:schemeClr val="tx1"/>
                          </a:solidFill>
                          <a:effectLst/>
                          <a:latin typeface="Franklin Gothic Book" panose="020B0503020102020204"/>
                          <a:ea typeface="+mn-ea"/>
                          <a:cs typeface="+mn-cs"/>
                        </a:rPr>
                        <a:t>Application monitoring can use dedicated Log Analytics workspaces.</a:t>
                      </a:r>
                    </a:p>
                    <a:p>
                      <a:pPr marL="171450" indent="-171450">
                        <a:buFont typeface="Arial" panose="020B0604020202020204" pitchFamily="34" charset="0"/>
                        <a:buChar char="•"/>
                      </a:pPr>
                      <a:r>
                        <a:rPr lang="en-GB" sz="1200" b="0" i="0" kern="1200">
                          <a:solidFill>
                            <a:schemeClr val="tx1"/>
                          </a:solidFill>
                          <a:effectLst/>
                          <a:latin typeface="Franklin Gothic Book" panose="020B0503020102020204"/>
                          <a:ea typeface="+mn-ea"/>
                          <a:cs typeface="+mn-cs"/>
                        </a:rPr>
                        <a:t>For applications that are deployed to virtual machines, logs should be stored centrally to the dedicated Log Analytics workspace from a platform perspective, and application teams can access the logs subject to the RBAC they have on their applications/virtual machines.</a:t>
                      </a:r>
                    </a:p>
                    <a:p>
                      <a:pPr marL="171450" indent="-171450">
                        <a:buFont typeface="Arial" panose="020B0604020202020204" pitchFamily="34" charset="0"/>
                        <a:buChar char="•"/>
                      </a:pPr>
                      <a:r>
                        <a:rPr lang="en-GB" sz="1200" b="0" i="0" kern="1200">
                          <a:solidFill>
                            <a:schemeClr val="tx1"/>
                          </a:solidFill>
                          <a:effectLst/>
                          <a:latin typeface="Franklin Gothic Book" panose="020B0503020102020204"/>
                          <a:ea typeface="+mn-ea"/>
                          <a:cs typeface="+mn-cs"/>
                        </a:rPr>
                        <a:t>Use </a:t>
                      </a:r>
                      <a:r>
                        <a:rPr lang="en-GB" sz="1200" b="0" i="0" u="none" strike="noStrike" kern="1200">
                          <a:solidFill>
                            <a:schemeClr val="tx1"/>
                          </a:solidFill>
                          <a:effectLst/>
                          <a:latin typeface="Franklin Gothic Book" panose="020B0503020102020204"/>
                          <a:ea typeface="+mn-ea"/>
                          <a:cs typeface="+mn-cs"/>
                        </a:rPr>
                        <a:t>Azure Monitor Metrics</a:t>
                      </a:r>
                      <a:r>
                        <a:rPr lang="en-GB" sz="1200" b="0" i="0" kern="1200">
                          <a:solidFill>
                            <a:schemeClr val="tx1"/>
                          </a:solidFill>
                          <a:effectLst/>
                          <a:latin typeface="Franklin Gothic Book" panose="020B0503020102020204"/>
                          <a:ea typeface="+mn-ea"/>
                          <a:cs typeface="+mn-cs"/>
                        </a:rPr>
                        <a:t> for time sensitive analysis.</a:t>
                      </a:r>
                    </a:p>
                    <a:p>
                      <a:pPr marL="171450" indent="-171450">
                        <a:buFont typeface="Arial" panose="020B0604020202020204" pitchFamily="34" charset="0"/>
                        <a:buChar char="•"/>
                      </a:pPr>
                      <a:r>
                        <a:rPr lang="en-GB" sz="1200" b="0" i="0" kern="1200">
                          <a:solidFill>
                            <a:schemeClr val="tx1"/>
                          </a:solidFill>
                          <a:effectLst/>
                          <a:latin typeface="Franklin Gothic Book" panose="020B0503020102020204"/>
                          <a:ea typeface="+mn-ea"/>
                          <a:cs typeface="+mn-cs"/>
                        </a:rPr>
                        <a:t>Use shared storage accounts within the "Landing Zone" for Azure Diagnostic Extension log storage when required.</a:t>
                      </a:r>
                    </a:p>
                    <a:p>
                      <a:pPr marL="171450" indent="-171450">
                        <a:buFont typeface="Arial" panose="020B0604020202020204" pitchFamily="34" charset="0"/>
                        <a:buChar char="•"/>
                      </a:pPr>
                      <a:r>
                        <a:rPr lang="en-GB" sz="1200" b="0" i="0" kern="1200">
                          <a:solidFill>
                            <a:schemeClr val="tx1"/>
                          </a:solidFill>
                          <a:effectLst/>
                          <a:latin typeface="Franklin Gothic Book" panose="020B0503020102020204"/>
                          <a:ea typeface="+mn-ea"/>
                          <a:cs typeface="+mn-cs"/>
                        </a:rPr>
                        <a:t>Leverage </a:t>
                      </a:r>
                      <a:r>
                        <a:rPr lang="en-GB" sz="1200" b="0" i="0" u="none" strike="noStrike" kern="1200">
                          <a:solidFill>
                            <a:schemeClr val="tx1"/>
                          </a:solidFill>
                          <a:effectLst/>
                          <a:latin typeface="Franklin Gothic Book" panose="020B0503020102020204"/>
                          <a:ea typeface="+mn-ea"/>
                          <a:cs typeface="+mn-cs"/>
                        </a:rPr>
                        <a:t>Azure Monitor Alerts</a:t>
                      </a:r>
                      <a:r>
                        <a:rPr lang="en-GB" sz="1200" b="0" i="0" kern="1200">
                          <a:solidFill>
                            <a:schemeClr val="tx1"/>
                          </a:solidFill>
                          <a:effectLst/>
                          <a:latin typeface="Franklin Gothic Book" panose="020B0503020102020204"/>
                          <a:ea typeface="+mn-ea"/>
                          <a:cs typeface="+mn-cs"/>
                        </a:rPr>
                        <a:t> for the generation of operational alerts.</a:t>
                      </a:r>
                    </a:p>
                    <a:p>
                      <a:endParaRPr lang="en-US" sz="1200" kern="1200">
                        <a:solidFill>
                          <a:schemeClr val="tx1"/>
                        </a:solidFill>
                        <a:latin typeface="Franklin Gothic Book" panose="020B0503020102020204"/>
                        <a:ea typeface="+mn-ea"/>
                        <a:cs typeface="+mn-cs"/>
                      </a:endParaRPr>
                    </a:p>
                  </a:txBody>
                  <a:tcPr marL="93240" marR="93240" marT="27976" marB="27976"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7" name="Rectangle 46">
            <a:extLst>
              <a:ext uri="{FF2B5EF4-FFF2-40B4-BE49-F238E27FC236}">
                <a16:creationId xmlns:a16="http://schemas.microsoft.com/office/drawing/2014/main" id="{76576872-715A-3747-A239-C54E3A95A122}"/>
              </a:ext>
            </a:extLst>
          </p:cNvPr>
          <p:cNvSpPr/>
          <p:nvPr/>
        </p:nvSpPr>
        <p:spPr>
          <a:xfrm>
            <a:off x="183629" y="60237"/>
            <a:ext cx="8351654" cy="1082967"/>
          </a:xfrm>
          <a:prstGeom prst="rect">
            <a:avLst/>
          </a:prstGeom>
        </p:spPr>
        <p:txBody>
          <a:bodyPr wrap="square" anchor="t">
            <a:spAutoFit/>
          </a:bodyPr>
          <a:lstStyle/>
          <a:p>
            <a:pPr marL="0" marR="0" lvl="0" indent="0" algn="l" defTabSz="932384" rtl="0" eaLnBrk="1" fontAlgn="auto" latinLnBrk="0" hangingPunct="1">
              <a:lnSpc>
                <a:spcPct val="100000"/>
              </a:lnSpc>
              <a:spcBef>
                <a:spcPts val="0"/>
              </a:spcBef>
              <a:spcAft>
                <a:spcPts val="1836"/>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panose="020B0502040204020203" pitchFamily="34" charset="0"/>
              <a:ea typeface="Roboto Condensed Light" panose="02000000000000000000" pitchFamily="2" charset="0"/>
              <a:cs typeface="Segoe UI" panose="020B0502040204020203" pitchFamily="34" charset="0"/>
            </a:endParaRPr>
          </a:p>
          <a:p>
            <a:pPr marL="0" marR="0" lvl="0" indent="0" algn="l" defTabSz="932384" rtl="0" eaLnBrk="1" fontAlgn="auto" latinLnBrk="0" hangingPunct="1">
              <a:lnSpc>
                <a:spcPct val="100000"/>
              </a:lnSpc>
              <a:spcBef>
                <a:spcPts val="0"/>
              </a:spcBef>
              <a:spcAft>
                <a:spcPts val="1836"/>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panose="020B0502040204020203" pitchFamily="34" charset="0"/>
              <a:ea typeface="Roboto Condensed Light" panose="02000000000000000000" pitchFamily="2" charset="0"/>
              <a:cs typeface="Segoe UI" panose="020B0502040204020203" pitchFamily="34" charset="0"/>
            </a:endParaRPr>
          </a:p>
        </p:txBody>
      </p:sp>
      <p:sp>
        <p:nvSpPr>
          <p:cNvPr id="2" name="Rectangle 1">
            <a:extLst>
              <a:ext uri="{FF2B5EF4-FFF2-40B4-BE49-F238E27FC236}">
                <a16:creationId xmlns:a16="http://schemas.microsoft.com/office/drawing/2014/main" id="{0D1AD3C6-55F7-437B-A8A4-723C72623FD0}"/>
              </a:ext>
            </a:extLst>
          </p:cNvPr>
          <p:cNvSpPr/>
          <p:nvPr/>
        </p:nvSpPr>
        <p:spPr>
          <a:xfrm>
            <a:off x="173211" y="112671"/>
            <a:ext cx="3670449" cy="382308"/>
          </a:xfrm>
          <a:prstGeom prst="rect">
            <a:avLst/>
          </a:prstGeom>
        </p:spPr>
        <p:txBody>
          <a:bodyPr wrap="none">
            <a:spAutoFit/>
          </a:bodyPr>
          <a:lstStyle/>
          <a:p>
            <a:pPr marL="0" marR="0" lvl="0" indent="0" algn="l" defTabSz="932384" rtl="0" eaLnBrk="1" fontAlgn="auto" latinLnBrk="0" hangingPunct="1">
              <a:lnSpc>
                <a:spcPct val="100000"/>
              </a:lnSpc>
              <a:spcBef>
                <a:spcPts val="0"/>
              </a:spcBef>
              <a:spcAft>
                <a:spcPts val="1836"/>
              </a:spcAft>
              <a:buClrTx/>
              <a:buSzTx/>
              <a:buFontTx/>
              <a:buNone/>
              <a:tabLst/>
              <a:defRPr/>
            </a:pPr>
            <a:r>
              <a:rPr kumimoji="0" lang="en-GB" sz="1836"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hlinkClick r:id="rId4"/>
              </a:rPr>
              <a:t>E - Management and Monitoring</a:t>
            </a:r>
            <a:endParaRPr kumimoji="0" lang="en-US" sz="2400" b="0" i="0" u="none" strike="noStrike" kern="1200" cap="none" spc="0" normalizeH="0" baseline="0" noProof="0">
              <a:ln>
                <a:noFill/>
              </a:ln>
              <a:solidFill>
                <a:srgbClr val="000000"/>
              </a:solidFill>
              <a:effectLst/>
              <a:uLnTx/>
              <a:uFillTx/>
              <a:latin typeface="Segoe UI" panose="020B0502040204020203" pitchFamily="34" charset="0"/>
              <a:ea typeface="Roboto Condensed Light" panose="02000000000000000000" pitchFamily="2" charset="0"/>
              <a:cs typeface="Segoe UI" panose="020B0502040204020203" pitchFamily="34" charset="0"/>
            </a:endParaRPr>
          </a:p>
        </p:txBody>
      </p:sp>
      <p:graphicFrame>
        <p:nvGraphicFramePr>
          <p:cNvPr id="35" name="Group 2059">
            <a:extLst>
              <a:ext uri="{FF2B5EF4-FFF2-40B4-BE49-F238E27FC236}">
                <a16:creationId xmlns:a16="http://schemas.microsoft.com/office/drawing/2014/main" id="{351B6B66-54D4-4FBA-965D-7C262206D589}"/>
              </a:ext>
            </a:extLst>
          </p:cNvPr>
          <p:cNvGraphicFramePr>
            <a:graphicFrameLocks noGrp="1"/>
          </p:cNvGraphicFramePr>
          <p:nvPr/>
        </p:nvGraphicFramePr>
        <p:xfrm>
          <a:off x="6934172" y="578497"/>
          <a:ext cx="5289335" cy="3109746"/>
        </p:xfrm>
        <a:graphic>
          <a:graphicData uri="http://schemas.openxmlformats.org/drawingml/2006/table">
            <a:tbl>
              <a:tblPr/>
              <a:tblGrid>
                <a:gridCol w="1317620">
                  <a:extLst>
                    <a:ext uri="{9D8B030D-6E8A-4147-A177-3AD203B41FA5}">
                      <a16:colId xmlns:a16="http://schemas.microsoft.com/office/drawing/2014/main" val="2700619767"/>
                    </a:ext>
                  </a:extLst>
                </a:gridCol>
                <a:gridCol w="3971715">
                  <a:extLst>
                    <a:ext uri="{9D8B030D-6E8A-4147-A177-3AD203B41FA5}">
                      <a16:colId xmlns:a16="http://schemas.microsoft.com/office/drawing/2014/main" val="2959152633"/>
                    </a:ext>
                  </a:extLst>
                </a:gridCol>
              </a:tblGrid>
              <a:tr h="445537">
                <a:tc gridSpan="2">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000" b="1" i="0" u="none" strike="noStrike" cap="none" normalizeH="0" baseline="0">
                          <a:ln>
                            <a:noFill/>
                          </a:ln>
                          <a:solidFill>
                            <a:schemeClr val="tx1"/>
                          </a:solidFill>
                          <a:effectLst/>
                          <a:latin typeface="Segoe UI"/>
                          <a:cs typeface="Segoe UI"/>
                        </a:rPr>
                        <a:t>Design Decision</a:t>
                      </a:r>
                    </a:p>
                  </a:txBody>
                  <a:tcPr marL="46623" marR="46623" marT="27974" marB="27974"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solidFill>
                      <a:srgbClr val="404040">
                        <a:lumMod val="20000"/>
                        <a:lumOff val="80000"/>
                        <a:alpha val="50195"/>
                      </a:srgbClr>
                    </a:solidFill>
                  </a:tcPr>
                </a:tc>
                <a:tc hMerge="1">
                  <a:txBody>
                    <a:bodyPr/>
                    <a:lstStyle/>
                    <a:p>
                      <a:endParaRPr lang="en-US"/>
                    </a:p>
                  </a:txBody>
                  <a:tcPr>
                    <a:lnL w="3175" cap="flat" cmpd="sng" algn="ctr">
                      <a:solidFill>
                        <a:schemeClr val="bg1">
                          <a:lumMod val="50000"/>
                        </a:schemeClr>
                      </a:solidFill>
                      <a:prstDash val="solid"/>
                      <a:round/>
                      <a:headEnd type="none" w="med" len="med"/>
                      <a:tailEnd type="none" w="med" len="med"/>
                    </a:lnL>
                  </a:tcPr>
                </a:tc>
                <a:extLst>
                  <a:ext uri="{0D108BD9-81ED-4DB2-BD59-A6C34878D82A}">
                    <a16:rowId xmlns:a16="http://schemas.microsoft.com/office/drawing/2014/main" val="3123151792"/>
                  </a:ext>
                </a:extLst>
              </a:tr>
              <a:tr h="553336">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800" b="0" i="0" u="none" strike="noStrike" cap="none" normalizeH="0" baseline="0">
                          <a:ln>
                            <a:noFill/>
                          </a:ln>
                          <a:solidFill>
                            <a:schemeClr val="tx1"/>
                          </a:solidFill>
                          <a:effectLst/>
                          <a:latin typeface="Segoe UI"/>
                          <a:cs typeface="Segoe UI"/>
                        </a:rPr>
                        <a:t>Allow app owners to create/use their own monitoring tools within the Landing Zone (RBAC)</a:t>
                      </a:r>
                    </a:p>
                  </a:txBody>
                  <a:tcPr marL="46623" marR="46623" marT="27974" marB="27974"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algn="l"/>
                      <a:r>
                        <a:rPr lang="nb-NO" sz="800">
                          <a:latin typeface="Segoe UI"/>
                          <a:cs typeface="Segoe UI"/>
                        </a:rPr>
                        <a:t>Yes, using Custom Roles</a:t>
                      </a:r>
                      <a:endParaRPr lang="en-US" sz="800">
                        <a:latin typeface="Segoe UI"/>
                        <a:cs typeface="Segoe UI"/>
                      </a:endParaRPr>
                    </a:p>
                  </a:txBody>
                  <a:tcPr marL="46623" marR="46623" marT="27974" marB="27974"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B w="3175"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98174313"/>
                  </a:ext>
                </a:extLst>
              </a:tr>
              <a:tr h="553336">
                <a:tc>
                  <a:txBody>
                    <a:bodyPr/>
                    <a:lstStyle/>
                    <a:p>
                      <a:r>
                        <a:rPr lang="en-US" sz="800">
                          <a:latin typeface="Segoe UI" panose="020B0502040204020203" pitchFamily="34" charset="0"/>
                          <a:cs typeface="Segoe UI" panose="020B0502040204020203" pitchFamily="34" charset="0"/>
                        </a:rPr>
                        <a:t>Azure Policies to provide built-in monitoring, security and auditing for applications</a:t>
                      </a:r>
                      <a:endParaRPr lang="en-GB" sz="800">
                        <a:latin typeface="Segoe UI" panose="020B0502040204020203" pitchFamily="34" charset="0"/>
                        <a:cs typeface="Segoe UI" panose="020B0502040204020203" pitchFamily="34" charset="0"/>
                      </a:endParaRPr>
                    </a:p>
                  </a:txBody>
                  <a:tcPr marL="46623" marR="46623" marT="27974" marB="27974"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algn="l"/>
                      <a:r>
                        <a:rPr kumimoji="0" lang="nb-NO" sz="800" b="0" i="0" u="none" strike="noStrike" kern="1200" cap="none" normalizeH="0" baseline="0">
                          <a:ln>
                            <a:noFill/>
                          </a:ln>
                          <a:solidFill>
                            <a:schemeClr val="tx1"/>
                          </a:solidFill>
                          <a:effectLst/>
                          <a:latin typeface="Segoe UI"/>
                          <a:ea typeface="+mn-ea"/>
                          <a:cs typeface="Segoe UI"/>
                        </a:rPr>
                        <a:t>Yes, providing baseline for resources within scope</a:t>
                      </a:r>
                      <a:endParaRPr kumimoji="0" lang="en-US" sz="800" b="0" i="0" u="none" strike="noStrike" kern="1200" cap="none" normalizeH="0" baseline="0">
                        <a:ln>
                          <a:noFill/>
                        </a:ln>
                        <a:solidFill>
                          <a:schemeClr val="tx1"/>
                        </a:solidFill>
                        <a:effectLst/>
                        <a:latin typeface="Segoe UI"/>
                        <a:ea typeface="+mn-ea"/>
                        <a:cs typeface="Segoe UI"/>
                      </a:endParaRPr>
                    </a:p>
                  </a:txBody>
                  <a:tcPr marL="46623" marR="46623" marT="27974" marB="27974"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68270042"/>
                  </a:ext>
                </a:extLst>
              </a:tr>
              <a:tr h="1557537">
                <a:tc>
                  <a:txBody>
                    <a:bodyPr/>
                    <a:lstStyle/>
                    <a:p>
                      <a:r>
                        <a:rPr kumimoji="0" lang="en-US" altLang="en-US" sz="800" b="0" i="0" u="none" strike="noStrike" kern="1200" cap="none" normalizeH="0" baseline="0">
                          <a:ln>
                            <a:noFill/>
                          </a:ln>
                          <a:solidFill>
                            <a:schemeClr val="tx1"/>
                          </a:solidFill>
                          <a:effectLst/>
                          <a:latin typeface="Segoe UI"/>
                          <a:ea typeface="+mn-ea"/>
                          <a:cs typeface="Segoe UI"/>
                        </a:rPr>
                        <a:t>Notes</a:t>
                      </a:r>
                      <a:endParaRPr lang="en-GB" sz="800"/>
                    </a:p>
                  </a:txBody>
                  <a:tcPr marL="46623" marR="46623" marT="27974" marB="27974"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algn="l"/>
                      <a:endParaRPr kumimoji="0" lang="en-US" sz="800" b="0" i="0" u="none" strike="noStrike" kern="1200" cap="none" normalizeH="0" baseline="0">
                        <a:ln>
                          <a:noFill/>
                        </a:ln>
                        <a:solidFill>
                          <a:schemeClr val="tx1"/>
                        </a:solidFill>
                        <a:effectLst/>
                        <a:latin typeface="Segoe UI"/>
                        <a:ea typeface="+mn-ea"/>
                        <a:cs typeface="Segoe UI"/>
                      </a:endParaRPr>
                    </a:p>
                  </a:txBody>
                  <a:tcPr marL="46623" marR="46623" marT="27974" marB="27974"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10312527"/>
                  </a:ext>
                </a:extLst>
              </a:tr>
            </a:tbl>
          </a:graphicData>
        </a:graphic>
      </p:graphicFrame>
    </p:spTree>
    <p:custDataLst>
      <p:tags r:id="rId1"/>
    </p:custDataLst>
    <p:extLst>
      <p:ext uri="{BB962C8B-B14F-4D97-AF65-F5344CB8AC3E}">
        <p14:creationId xmlns:p14="http://schemas.microsoft.com/office/powerpoint/2010/main" val="152347296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D5737B-C4DD-4834-BDED-D083D733D650}"/>
              </a:ext>
            </a:extLst>
          </p:cNvPr>
          <p:cNvSpPr>
            <a:spLocks noGrp="1"/>
          </p:cNvSpPr>
          <p:nvPr>
            <p:ph type="title"/>
          </p:nvPr>
        </p:nvSpPr>
        <p:spPr>
          <a:xfrm>
            <a:off x="465138" y="960438"/>
            <a:ext cx="7604124" cy="3629025"/>
          </a:xfrm>
        </p:spPr>
        <p:txBody>
          <a:bodyPr/>
          <a:lstStyle/>
          <a:p>
            <a:r>
              <a:rPr lang="en-US" dirty="0"/>
              <a:t>Photo layout 1</a:t>
            </a:r>
          </a:p>
        </p:txBody>
      </p:sp>
      <p:sp>
        <p:nvSpPr>
          <p:cNvPr id="4" name="Footer Placeholder 3">
            <a:extLst>
              <a:ext uri="{FF2B5EF4-FFF2-40B4-BE49-F238E27FC236}">
                <a16:creationId xmlns:a16="http://schemas.microsoft.com/office/drawing/2014/main" id="{294C7786-9F78-4D63-B7B8-AD0F1472F174}"/>
              </a:ext>
            </a:extLst>
          </p:cNvPr>
          <p:cNvSpPr>
            <a:spLocks noGrp="1"/>
          </p:cNvSpPr>
          <p:nvPr>
            <p:ph type="ftr" sz="quarter" idx="4294967295"/>
          </p:nvPr>
        </p:nvSpPr>
        <p:spPr>
          <a:xfrm>
            <a:off x="615950" y="6578600"/>
            <a:ext cx="11820525" cy="120650"/>
          </a:xfrm>
        </p:spPr>
        <p:txBody>
          <a:bodyPr/>
          <a:lstStyle/>
          <a:p>
            <a:r>
              <a:rPr lang="en-US"/>
              <a:t>© Microsoft Corporation                                                                                  								</a:t>
            </a:r>
            <a:endParaRPr lang="en-US" dirty="0"/>
          </a:p>
        </p:txBody>
      </p:sp>
      <p:pic>
        <p:nvPicPr>
          <p:cNvPr id="6" name="Grafik 5">
            <a:extLst>
              <a:ext uri="{FF2B5EF4-FFF2-40B4-BE49-F238E27FC236}">
                <a16:creationId xmlns:a16="http://schemas.microsoft.com/office/drawing/2014/main" id="{42B64995-48C9-4606-A83A-07D302D9B54B}"/>
              </a:ext>
            </a:extLst>
          </p:cNvPr>
          <p:cNvPicPr>
            <a:picLocks noChangeAspect="1"/>
          </p:cNvPicPr>
          <p:nvPr/>
        </p:nvPicPr>
        <p:blipFill rotWithShape="1">
          <a:blip r:embed="rId2"/>
          <a:srcRect r="57997"/>
          <a:stretch/>
        </p:blipFill>
        <p:spPr>
          <a:xfrm>
            <a:off x="-9526" y="-7937"/>
            <a:ext cx="5223641" cy="2176383"/>
          </a:xfrm>
          <a:prstGeom prst="rect">
            <a:avLst/>
          </a:prstGeom>
        </p:spPr>
      </p:pic>
      <p:sp>
        <p:nvSpPr>
          <p:cNvPr id="9" name="Text Placeholder 8">
            <a:extLst>
              <a:ext uri="{FF2B5EF4-FFF2-40B4-BE49-F238E27FC236}">
                <a16:creationId xmlns:a16="http://schemas.microsoft.com/office/drawing/2014/main" id="{B051C6F8-B021-4AE4-9CC8-B4C9600FE04E}"/>
              </a:ext>
            </a:extLst>
          </p:cNvPr>
          <p:cNvSpPr>
            <a:spLocks noGrp="1"/>
          </p:cNvSpPr>
          <p:nvPr>
            <p:ph type="body" sz="quarter" idx="4294967295"/>
          </p:nvPr>
        </p:nvSpPr>
        <p:spPr>
          <a:xfrm>
            <a:off x="0" y="3067372"/>
            <a:ext cx="12436475" cy="553998"/>
          </a:xfrm>
        </p:spPr>
        <p:txBody>
          <a:bodyPr/>
          <a:lstStyle/>
          <a:p>
            <a:pPr algn="ctr"/>
            <a:r>
              <a:rPr lang="en-US" dirty="0"/>
              <a:t>Network Topology and Connectivity</a:t>
            </a:r>
          </a:p>
        </p:txBody>
      </p:sp>
      <p:pic>
        <p:nvPicPr>
          <p:cNvPr id="14" name="Grafik 13">
            <a:extLst>
              <a:ext uri="{FF2B5EF4-FFF2-40B4-BE49-F238E27FC236}">
                <a16:creationId xmlns:a16="http://schemas.microsoft.com/office/drawing/2014/main" id="{F8B07B34-3BED-4A81-AC20-FE1DDC328EEC}"/>
              </a:ext>
            </a:extLst>
          </p:cNvPr>
          <p:cNvPicPr>
            <a:picLocks noChangeAspect="1"/>
          </p:cNvPicPr>
          <p:nvPr/>
        </p:nvPicPr>
        <p:blipFill rotWithShape="1">
          <a:blip r:embed="rId2"/>
          <a:srcRect l="63888" t="-1477" r="772" b="1477"/>
          <a:stretch/>
        </p:blipFill>
        <p:spPr>
          <a:xfrm>
            <a:off x="7953375" y="4402217"/>
            <a:ext cx="4394965" cy="2176383"/>
          </a:xfrm>
          <a:prstGeom prst="rect">
            <a:avLst/>
          </a:prstGeom>
        </p:spPr>
      </p:pic>
    </p:spTree>
    <p:extLst>
      <p:ext uri="{BB962C8B-B14F-4D97-AF65-F5344CB8AC3E}">
        <p14:creationId xmlns:p14="http://schemas.microsoft.com/office/powerpoint/2010/main" val="10909669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D5737B-C4DD-4834-BDED-D083D733D650}"/>
              </a:ext>
            </a:extLst>
          </p:cNvPr>
          <p:cNvSpPr>
            <a:spLocks noGrp="1"/>
          </p:cNvSpPr>
          <p:nvPr>
            <p:ph type="title"/>
          </p:nvPr>
        </p:nvSpPr>
        <p:spPr>
          <a:xfrm>
            <a:off x="482601" y="960437"/>
            <a:ext cx="7604124" cy="3629025"/>
          </a:xfrm>
        </p:spPr>
        <p:txBody>
          <a:bodyPr/>
          <a:lstStyle/>
          <a:p>
            <a:r>
              <a:rPr lang="en-US"/>
              <a:t>Photo layout 1</a:t>
            </a:r>
          </a:p>
        </p:txBody>
      </p:sp>
      <p:sp>
        <p:nvSpPr>
          <p:cNvPr id="4" name="Footer Placeholder 3">
            <a:extLst>
              <a:ext uri="{FF2B5EF4-FFF2-40B4-BE49-F238E27FC236}">
                <a16:creationId xmlns:a16="http://schemas.microsoft.com/office/drawing/2014/main" id="{294C7786-9F78-4D63-B7B8-AD0F1472F174}"/>
              </a:ext>
            </a:extLst>
          </p:cNvPr>
          <p:cNvSpPr>
            <a:spLocks noGrp="1"/>
          </p:cNvSpPr>
          <p:nvPr>
            <p:ph type="ftr" sz="quarter" idx="4294967295"/>
          </p:nvPr>
        </p:nvSpPr>
        <p:spPr>
          <a:xfrm>
            <a:off x="615950" y="6578600"/>
            <a:ext cx="11820525" cy="12065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tint val="75000"/>
                  </a:srgbClr>
                </a:solidFill>
                <a:effectLst/>
                <a:uLnTx/>
                <a:uFillTx/>
                <a:latin typeface="Segoe UI"/>
                <a:ea typeface="+mn-ea"/>
                <a:cs typeface="+mn-cs"/>
              </a:rPr>
              <a:t>© Microsoft Corporation                                                                                  								</a:t>
            </a:r>
          </a:p>
        </p:txBody>
      </p:sp>
      <p:sp>
        <p:nvSpPr>
          <p:cNvPr id="8" name="Text Placeholder 7">
            <a:extLst>
              <a:ext uri="{FF2B5EF4-FFF2-40B4-BE49-F238E27FC236}">
                <a16:creationId xmlns:a16="http://schemas.microsoft.com/office/drawing/2014/main" id="{047413F0-CDA5-48E0-BF29-699F552C27D6}"/>
              </a:ext>
            </a:extLst>
          </p:cNvPr>
          <p:cNvSpPr>
            <a:spLocks noGrp="1"/>
          </p:cNvSpPr>
          <p:nvPr>
            <p:ph type="body" sz="quarter" idx="4294967295"/>
          </p:nvPr>
        </p:nvSpPr>
        <p:spPr>
          <a:xfrm>
            <a:off x="4498200" y="3364032"/>
            <a:ext cx="5652657" cy="738664"/>
          </a:xfrm>
        </p:spPr>
        <p:txBody>
          <a:bodyPr/>
          <a:lstStyle/>
          <a:p>
            <a:r>
              <a:rPr lang="en-US" sz="3600"/>
              <a:t>Azure Monitor</a:t>
            </a:r>
          </a:p>
        </p:txBody>
      </p:sp>
      <p:pic>
        <p:nvPicPr>
          <p:cNvPr id="6" name="Grafik 5">
            <a:extLst>
              <a:ext uri="{FF2B5EF4-FFF2-40B4-BE49-F238E27FC236}">
                <a16:creationId xmlns:a16="http://schemas.microsoft.com/office/drawing/2014/main" id="{42B64995-48C9-4606-A83A-07D302D9B54B}"/>
              </a:ext>
            </a:extLst>
          </p:cNvPr>
          <p:cNvPicPr>
            <a:picLocks noChangeAspect="1"/>
          </p:cNvPicPr>
          <p:nvPr/>
        </p:nvPicPr>
        <p:blipFill rotWithShape="1">
          <a:blip r:embed="rId3"/>
          <a:srcRect r="57997"/>
          <a:stretch/>
        </p:blipFill>
        <p:spPr>
          <a:xfrm>
            <a:off x="-9526" y="-7937"/>
            <a:ext cx="5223641" cy="2176383"/>
          </a:xfrm>
          <a:prstGeom prst="rect">
            <a:avLst/>
          </a:prstGeom>
        </p:spPr>
      </p:pic>
      <p:pic>
        <p:nvPicPr>
          <p:cNvPr id="14" name="Grafik 13">
            <a:extLst>
              <a:ext uri="{FF2B5EF4-FFF2-40B4-BE49-F238E27FC236}">
                <a16:creationId xmlns:a16="http://schemas.microsoft.com/office/drawing/2014/main" id="{F8B07B34-3BED-4A81-AC20-FE1DDC328EEC}"/>
              </a:ext>
            </a:extLst>
          </p:cNvPr>
          <p:cNvPicPr>
            <a:picLocks noChangeAspect="1"/>
          </p:cNvPicPr>
          <p:nvPr/>
        </p:nvPicPr>
        <p:blipFill rotWithShape="1">
          <a:blip r:embed="rId3"/>
          <a:srcRect l="63888" t="-1477" r="772" b="1477"/>
          <a:stretch/>
        </p:blipFill>
        <p:spPr>
          <a:xfrm>
            <a:off x="7953375" y="4402217"/>
            <a:ext cx="4394965" cy="2176383"/>
          </a:xfrm>
          <a:prstGeom prst="rect">
            <a:avLst/>
          </a:prstGeom>
        </p:spPr>
      </p:pic>
      <p:pic>
        <p:nvPicPr>
          <p:cNvPr id="2" name="Picture 4" descr="Azure Monitor">
            <a:extLst>
              <a:ext uri="{FF2B5EF4-FFF2-40B4-BE49-F238E27FC236}">
                <a16:creationId xmlns:a16="http://schemas.microsoft.com/office/drawing/2014/main" id="{22811994-38BC-4EA7-A7E5-07FF0C3A2AF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344060" y="129939"/>
            <a:ext cx="983118" cy="983118"/>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29313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41ED43A-848B-468B-9FCF-A2C71E669C90}"/>
              </a:ext>
            </a:extLst>
          </p:cNvPr>
          <p:cNvGrpSpPr/>
          <p:nvPr/>
        </p:nvGrpSpPr>
        <p:grpSpPr>
          <a:xfrm>
            <a:off x="557847" y="655176"/>
            <a:ext cx="11449509" cy="6010078"/>
            <a:chOff x="557044" y="654773"/>
            <a:chExt cx="11451132" cy="6010930"/>
          </a:xfrm>
        </p:grpSpPr>
        <p:sp>
          <p:nvSpPr>
            <p:cNvPr id="114" name="Rectangle: Rounded Corners 113">
              <a:extLst>
                <a:ext uri="{FF2B5EF4-FFF2-40B4-BE49-F238E27FC236}">
                  <a16:creationId xmlns:a16="http://schemas.microsoft.com/office/drawing/2014/main" id="{BE365318-4570-4B31-B821-73CD4E6935D5}"/>
                </a:ext>
              </a:extLst>
            </p:cNvPr>
            <p:cNvSpPr/>
            <p:nvPr/>
          </p:nvSpPr>
          <p:spPr bwMode="auto">
            <a:xfrm>
              <a:off x="3551450" y="654773"/>
              <a:ext cx="8456726" cy="6010930"/>
            </a:xfrm>
            <a:prstGeom prst="roundRect">
              <a:avLst>
                <a:gd name="adj" fmla="val 1624"/>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D547190C-79D3-4AC3-A312-FE5A472473DA}"/>
                </a:ext>
              </a:extLst>
            </p:cNvPr>
            <p:cNvSpPr/>
            <p:nvPr/>
          </p:nvSpPr>
          <p:spPr bwMode="auto">
            <a:xfrm>
              <a:off x="3464159" y="3515718"/>
              <a:ext cx="174584" cy="147103"/>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Rounded Corners 115">
              <a:extLst>
                <a:ext uri="{FF2B5EF4-FFF2-40B4-BE49-F238E27FC236}">
                  <a16:creationId xmlns:a16="http://schemas.microsoft.com/office/drawing/2014/main" id="{8A923ADC-B956-4291-8127-9BDDD1224177}"/>
                </a:ext>
              </a:extLst>
            </p:cNvPr>
            <p:cNvSpPr/>
            <p:nvPr/>
          </p:nvSpPr>
          <p:spPr bwMode="auto">
            <a:xfrm>
              <a:off x="7407609" y="5436249"/>
              <a:ext cx="4289663" cy="1009049"/>
            </a:xfrm>
            <a:prstGeom prst="roundRect">
              <a:avLst>
                <a:gd name="adj" fmla="val 7706"/>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7" name="Rectangle: Rounded Corners 116">
              <a:extLst>
                <a:ext uri="{FF2B5EF4-FFF2-40B4-BE49-F238E27FC236}">
                  <a16:creationId xmlns:a16="http://schemas.microsoft.com/office/drawing/2014/main" id="{21ABF465-BC3E-4C13-A5E0-9245908A5B11}"/>
                </a:ext>
              </a:extLst>
            </p:cNvPr>
            <p:cNvSpPr/>
            <p:nvPr/>
          </p:nvSpPr>
          <p:spPr bwMode="auto">
            <a:xfrm>
              <a:off x="7407609" y="3152591"/>
              <a:ext cx="4289663" cy="1009049"/>
            </a:xfrm>
            <a:prstGeom prst="roundRect">
              <a:avLst>
                <a:gd name="adj" fmla="val 7706"/>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8" name="Rectangle: Rounded Corners 117">
              <a:extLst>
                <a:ext uri="{FF2B5EF4-FFF2-40B4-BE49-F238E27FC236}">
                  <a16:creationId xmlns:a16="http://schemas.microsoft.com/office/drawing/2014/main" id="{478B698C-8F14-4698-A6DC-CB91A78690DB}"/>
                </a:ext>
              </a:extLst>
            </p:cNvPr>
            <p:cNvSpPr/>
            <p:nvPr/>
          </p:nvSpPr>
          <p:spPr bwMode="auto">
            <a:xfrm>
              <a:off x="7407609" y="4294420"/>
              <a:ext cx="4289663" cy="1009049"/>
            </a:xfrm>
            <a:prstGeom prst="roundRect">
              <a:avLst>
                <a:gd name="adj" fmla="val 7706"/>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9" name="Rectangle: Rounded Corners 118">
              <a:extLst>
                <a:ext uri="{FF2B5EF4-FFF2-40B4-BE49-F238E27FC236}">
                  <a16:creationId xmlns:a16="http://schemas.microsoft.com/office/drawing/2014/main" id="{706DE21E-5D0B-4DBF-B119-4F914C2F9DA0}"/>
                </a:ext>
              </a:extLst>
            </p:cNvPr>
            <p:cNvSpPr/>
            <p:nvPr/>
          </p:nvSpPr>
          <p:spPr bwMode="auto">
            <a:xfrm>
              <a:off x="7407609" y="2010762"/>
              <a:ext cx="4289663" cy="1009049"/>
            </a:xfrm>
            <a:prstGeom prst="roundRect">
              <a:avLst>
                <a:gd name="adj" fmla="val 7706"/>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207" name="Rectangle: Rounded Corners 206">
              <a:extLst>
                <a:ext uri="{FF2B5EF4-FFF2-40B4-BE49-F238E27FC236}">
                  <a16:creationId xmlns:a16="http://schemas.microsoft.com/office/drawing/2014/main" id="{DFBFD77E-D803-48CB-86E1-797BB432DB08}"/>
                </a:ext>
              </a:extLst>
            </p:cNvPr>
            <p:cNvSpPr/>
            <p:nvPr/>
          </p:nvSpPr>
          <p:spPr bwMode="auto">
            <a:xfrm>
              <a:off x="4036870" y="2153980"/>
              <a:ext cx="1607947" cy="2725250"/>
            </a:xfrm>
            <a:prstGeom prst="roundRect">
              <a:avLst>
                <a:gd name="adj" fmla="val 5420"/>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121" name="Rectangle: Rounded Corners 120">
              <a:extLst>
                <a:ext uri="{FF2B5EF4-FFF2-40B4-BE49-F238E27FC236}">
                  <a16:creationId xmlns:a16="http://schemas.microsoft.com/office/drawing/2014/main" id="{2FA73AAB-823D-4BC6-A4CC-508E40849264}"/>
                </a:ext>
              </a:extLst>
            </p:cNvPr>
            <p:cNvSpPr/>
            <p:nvPr/>
          </p:nvSpPr>
          <p:spPr bwMode="auto">
            <a:xfrm>
              <a:off x="7407609" y="868932"/>
              <a:ext cx="4289663" cy="1009049"/>
            </a:xfrm>
            <a:prstGeom prst="roundRect">
              <a:avLst>
                <a:gd name="adj" fmla="val 7706"/>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nvGrpSpPr>
            <p:cNvPr id="122" name="Group 121">
              <a:extLst>
                <a:ext uri="{FF2B5EF4-FFF2-40B4-BE49-F238E27FC236}">
                  <a16:creationId xmlns:a16="http://schemas.microsoft.com/office/drawing/2014/main" id="{E05C82CD-FEBF-4395-8296-F81DCA63EFBB}"/>
                </a:ext>
              </a:extLst>
            </p:cNvPr>
            <p:cNvGrpSpPr/>
            <p:nvPr/>
          </p:nvGrpSpPr>
          <p:grpSpPr>
            <a:xfrm>
              <a:off x="7826443" y="995645"/>
              <a:ext cx="1005698" cy="747075"/>
              <a:chOff x="7595189" y="412152"/>
              <a:chExt cx="1005840" cy="747180"/>
            </a:xfrm>
          </p:grpSpPr>
          <p:pic>
            <p:nvPicPr>
              <p:cNvPr id="205" name="Graphic 204">
                <a:extLst>
                  <a:ext uri="{FF2B5EF4-FFF2-40B4-BE49-F238E27FC236}">
                    <a16:creationId xmlns:a16="http://schemas.microsoft.com/office/drawing/2014/main" id="{B272C3CA-62D1-4B52-8636-34D0F5D2D6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06422" y="412152"/>
                <a:ext cx="383374" cy="383374"/>
              </a:xfrm>
              <a:prstGeom prst="rect">
                <a:avLst/>
              </a:prstGeom>
            </p:spPr>
          </p:pic>
          <p:sp>
            <p:nvSpPr>
              <p:cNvPr id="206" name="TextBox 205">
                <a:extLst>
                  <a:ext uri="{FF2B5EF4-FFF2-40B4-BE49-F238E27FC236}">
                    <a16:creationId xmlns:a16="http://schemas.microsoft.com/office/drawing/2014/main" id="{D8282856-B075-4C63-A906-9462E484E559}"/>
                  </a:ext>
                </a:extLst>
              </p:cNvPr>
              <p:cNvSpPr txBox="1"/>
              <p:nvPr/>
            </p:nvSpPr>
            <p:spPr>
              <a:xfrm>
                <a:off x="7595189" y="808467"/>
                <a:ext cx="1005840" cy="350865"/>
              </a:xfrm>
              <a:prstGeom prst="rect">
                <a:avLst/>
              </a:prstGeom>
              <a:noFill/>
            </p:spPr>
            <p:txBody>
              <a:bodyPr wrap="square" lIns="91414" tIns="91414" rIns="91414" bIns="91414" rtlCol="0">
                <a:spAutoFit/>
              </a:bodyPr>
              <a:lstStyle/>
              <a:p>
                <a:pPr marL="0" marR="0" lvl="0" indent="0" algn="ctr" defTabSz="932330" rtl="0" eaLnBrk="1" fontAlgn="auto" latinLnBrk="0" hangingPunct="1">
                  <a:lnSpc>
                    <a:spcPct val="90000"/>
                  </a:lnSpc>
                  <a:spcBef>
                    <a:spcPts val="0"/>
                  </a:spcBef>
                  <a:spcAft>
                    <a:spcPts val="600"/>
                  </a:spcAft>
                  <a:buClrTx/>
                  <a:buSzTx/>
                  <a:buFontTx/>
                  <a:buNone/>
                  <a:tabLst/>
                  <a:defRPr/>
                </a:pPr>
                <a:r>
                  <a:rPr kumimoji="0" lang="en-US" sz="1198" b="0" i="0" u="none" strike="noStrike" kern="0" cap="none" spc="0" normalizeH="0" baseline="0" noProof="0">
                    <a:ln>
                      <a:noFill/>
                    </a:ln>
                    <a:solidFill>
                      <a:srgbClr val="000000"/>
                    </a:solidFill>
                    <a:effectLst/>
                    <a:uLnTx/>
                    <a:uFillTx/>
                    <a:latin typeface="Segoe UI Semibold"/>
                    <a:ea typeface="+mn-ea"/>
                    <a:cs typeface="+mn-cs"/>
                  </a:rPr>
                  <a:t>Application </a:t>
                </a:r>
              </a:p>
            </p:txBody>
          </p:sp>
        </p:grpSp>
        <p:grpSp>
          <p:nvGrpSpPr>
            <p:cNvPr id="123" name="Group 122">
              <a:extLst>
                <a:ext uri="{FF2B5EF4-FFF2-40B4-BE49-F238E27FC236}">
                  <a16:creationId xmlns:a16="http://schemas.microsoft.com/office/drawing/2014/main" id="{83DBC83B-08A0-4B88-8617-CC32686C72DA}"/>
                </a:ext>
              </a:extLst>
            </p:cNvPr>
            <p:cNvGrpSpPr/>
            <p:nvPr/>
          </p:nvGrpSpPr>
          <p:grpSpPr>
            <a:xfrm>
              <a:off x="8832150" y="951764"/>
              <a:ext cx="1005697" cy="790955"/>
              <a:chOff x="8601046" y="368265"/>
              <a:chExt cx="1005840" cy="791067"/>
            </a:xfrm>
          </p:grpSpPr>
          <p:pic>
            <p:nvPicPr>
              <p:cNvPr id="203" name="Graphic 202">
                <a:extLst>
                  <a:ext uri="{FF2B5EF4-FFF2-40B4-BE49-F238E27FC236}">
                    <a16:creationId xmlns:a16="http://schemas.microsoft.com/office/drawing/2014/main" id="{DC088F19-32D8-4F45-AF6D-3F06B575FD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68392" y="368265"/>
                <a:ext cx="471148" cy="471148"/>
              </a:xfrm>
              <a:prstGeom prst="rect">
                <a:avLst/>
              </a:prstGeom>
            </p:spPr>
          </p:pic>
          <p:sp>
            <p:nvSpPr>
              <p:cNvPr id="204" name="TextBox 203">
                <a:extLst>
                  <a:ext uri="{FF2B5EF4-FFF2-40B4-BE49-F238E27FC236}">
                    <a16:creationId xmlns:a16="http://schemas.microsoft.com/office/drawing/2014/main" id="{3063F77F-7559-4C24-9732-FCE0F0CAEB1D}"/>
                  </a:ext>
                </a:extLst>
              </p:cNvPr>
              <p:cNvSpPr txBox="1"/>
              <p:nvPr/>
            </p:nvSpPr>
            <p:spPr>
              <a:xfrm>
                <a:off x="8601046" y="808467"/>
                <a:ext cx="1005840" cy="350865"/>
              </a:xfrm>
              <a:prstGeom prst="rect">
                <a:avLst/>
              </a:prstGeom>
              <a:noFill/>
            </p:spPr>
            <p:txBody>
              <a:bodyPr wrap="square" lIns="91414" tIns="91414" rIns="91414" bIns="91414" rtlCol="0">
                <a:spAutoFit/>
              </a:bodyPr>
              <a:lstStyle/>
              <a:p>
                <a:pPr marL="0" marR="0" lvl="0" indent="0" algn="ctr" defTabSz="932330" rtl="0" eaLnBrk="1" fontAlgn="auto" latinLnBrk="0" hangingPunct="1">
                  <a:lnSpc>
                    <a:spcPct val="90000"/>
                  </a:lnSpc>
                  <a:spcBef>
                    <a:spcPts val="0"/>
                  </a:spcBef>
                  <a:spcAft>
                    <a:spcPts val="600"/>
                  </a:spcAft>
                  <a:buClrTx/>
                  <a:buSzTx/>
                  <a:buFontTx/>
                  <a:buNone/>
                  <a:tabLst/>
                  <a:defRPr/>
                </a:pPr>
                <a:r>
                  <a:rPr kumimoji="0" lang="en-US" sz="1198" b="0" i="0" u="none" strike="noStrike" kern="0" cap="none" spc="0" normalizeH="0" baseline="0" noProof="0">
                    <a:ln>
                      <a:noFill/>
                    </a:ln>
                    <a:solidFill>
                      <a:srgbClr val="000000"/>
                    </a:solidFill>
                    <a:effectLst/>
                    <a:uLnTx/>
                    <a:uFillTx/>
                    <a:latin typeface="Segoe UI Semibold"/>
                    <a:ea typeface="+mn-ea"/>
                    <a:cs typeface="+mn-cs"/>
                  </a:rPr>
                  <a:t>Container</a:t>
                </a:r>
              </a:p>
            </p:txBody>
          </p:sp>
        </p:grpSp>
        <p:grpSp>
          <p:nvGrpSpPr>
            <p:cNvPr id="124" name="Group 123">
              <a:extLst>
                <a:ext uri="{FF2B5EF4-FFF2-40B4-BE49-F238E27FC236}">
                  <a16:creationId xmlns:a16="http://schemas.microsoft.com/office/drawing/2014/main" id="{A8745517-D791-48AA-8ED6-C3A64897BAE7}"/>
                </a:ext>
              </a:extLst>
            </p:cNvPr>
            <p:cNvGrpSpPr/>
            <p:nvPr/>
          </p:nvGrpSpPr>
          <p:grpSpPr>
            <a:xfrm>
              <a:off x="9837864" y="951764"/>
              <a:ext cx="807527" cy="790955"/>
              <a:chOff x="9606903" y="368265"/>
              <a:chExt cx="807642" cy="791067"/>
            </a:xfrm>
          </p:grpSpPr>
          <p:pic>
            <p:nvPicPr>
              <p:cNvPr id="201" name="Graphic 200">
                <a:extLst>
                  <a:ext uri="{FF2B5EF4-FFF2-40B4-BE49-F238E27FC236}">
                    <a16:creationId xmlns:a16="http://schemas.microsoft.com/office/drawing/2014/main" id="{27786AC2-BDEB-4369-9B2F-EA44183E024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75150" y="368265"/>
                <a:ext cx="471148" cy="471148"/>
              </a:xfrm>
              <a:prstGeom prst="rect">
                <a:avLst/>
              </a:prstGeom>
            </p:spPr>
          </p:pic>
          <p:sp>
            <p:nvSpPr>
              <p:cNvPr id="202" name="TextBox 201">
                <a:extLst>
                  <a:ext uri="{FF2B5EF4-FFF2-40B4-BE49-F238E27FC236}">
                    <a16:creationId xmlns:a16="http://schemas.microsoft.com/office/drawing/2014/main" id="{CD921616-595A-4B83-AD1A-DB45265C2D95}"/>
                  </a:ext>
                </a:extLst>
              </p:cNvPr>
              <p:cNvSpPr txBox="1"/>
              <p:nvPr/>
            </p:nvSpPr>
            <p:spPr>
              <a:xfrm>
                <a:off x="9606903" y="808467"/>
                <a:ext cx="807642" cy="350865"/>
              </a:xfrm>
              <a:prstGeom prst="rect">
                <a:avLst/>
              </a:prstGeom>
              <a:noFill/>
            </p:spPr>
            <p:txBody>
              <a:bodyPr wrap="square" lIns="91414" tIns="91414" rIns="91414" bIns="91414" rtlCol="0">
                <a:spAutoFit/>
              </a:bodyPr>
              <a:lstStyle/>
              <a:p>
                <a:pPr marL="0" marR="0" lvl="0" indent="0" algn="ctr" defTabSz="932330" rtl="0" eaLnBrk="1" fontAlgn="auto" latinLnBrk="0" hangingPunct="1">
                  <a:lnSpc>
                    <a:spcPct val="90000"/>
                  </a:lnSpc>
                  <a:spcBef>
                    <a:spcPts val="0"/>
                  </a:spcBef>
                  <a:spcAft>
                    <a:spcPts val="600"/>
                  </a:spcAft>
                  <a:buClrTx/>
                  <a:buSzTx/>
                  <a:buFontTx/>
                  <a:buNone/>
                  <a:tabLst/>
                  <a:defRPr/>
                </a:pPr>
                <a:r>
                  <a:rPr kumimoji="0" lang="en-US" sz="1198" b="0" i="0" u="none" strike="noStrike" kern="0" cap="none" spc="0" normalizeH="0" baseline="0" noProof="0">
                    <a:ln>
                      <a:noFill/>
                    </a:ln>
                    <a:solidFill>
                      <a:srgbClr val="000000"/>
                    </a:solidFill>
                    <a:effectLst/>
                    <a:uLnTx/>
                    <a:uFillTx/>
                    <a:latin typeface="Segoe UI Semibold"/>
                    <a:ea typeface="+mn-ea"/>
                    <a:cs typeface="+mn-cs"/>
                  </a:rPr>
                  <a:t>VM</a:t>
                </a:r>
              </a:p>
            </p:txBody>
          </p:sp>
        </p:grpSp>
        <p:grpSp>
          <p:nvGrpSpPr>
            <p:cNvPr id="125" name="Group 124">
              <a:extLst>
                <a:ext uri="{FF2B5EF4-FFF2-40B4-BE49-F238E27FC236}">
                  <a16:creationId xmlns:a16="http://schemas.microsoft.com/office/drawing/2014/main" id="{4AF6E16F-588B-4269-830A-05A7C2FEA38C}"/>
                </a:ext>
              </a:extLst>
            </p:cNvPr>
            <p:cNvGrpSpPr/>
            <p:nvPr/>
          </p:nvGrpSpPr>
          <p:grpSpPr>
            <a:xfrm>
              <a:off x="10645407" y="951764"/>
              <a:ext cx="1005697" cy="963532"/>
              <a:chOff x="10414561" y="368265"/>
              <a:chExt cx="1005840" cy="963669"/>
            </a:xfrm>
          </p:grpSpPr>
          <p:pic>
            <p:nvPicPr>
              <p:cNvPr id="199" name="Graphic 198">
                <a:extLst>
                  <a:ext uri="{FF2B5EF4-FFF2-40B4-BE49-F238E27FC236}">
                    <a16:creationId xmlns:a16="http://schemas.microsoft.com/office/drawing/2014/main" id="{1844193D-4BBC-458E-8CEF-6D259364852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81907" y="368265"/>
                <a:ext cx="471148" cy="471148"/>
              </a:xfrm>
              <a:prstGeom prst="rect">
                <a:avLst/>
              </a:prstGeom>
            </p:spPr>
          </p:pic>
          <p:sp>
            <p:nvSpPr>
              <p:cNvPr id="200" name="TextBox 199">
                <a:extLst>
                  <a:ext uri="{FF2B5EF4-FFF2-40B4-BE49-F238E27FC236}">
                    <a16:creationId xmlns:a16="http://schemas.microsoft.com/office/drawing/2014/main" id="{EFCA7163-D0F5-4A52-99D9-9384D248F60C}"/>
                  </a:ext>
                </a:extLst>
              </p:cNvPr>
              <p:cNvSpPr txBox="1"/>
              <p:nvPr/>
            </p:nvSpPr>
            <p:spPr>
              <a:xfrm>
                <a:off x="10414561" y="808467"/>
                <a:ext cx="1005840" cy="523467"/>
              </a:xfrm>
              <a:prstGeom prst="rect">
                <a:avLst/>
              </a:prstGeom>
              <a:noFill/>
            </p:spPr>
            <p:txBody>
              <a:bodyPr wrap="square" lIns="91414" tIns="91414" rIns="91414" bIns="91414" rtlCol="0">
                <a:spAutoFit/>
              </a:bodyPr>
              <a:lstStyle/>
              <a:p>
                <a:pPr marL="0" marR="0" lvl="0" indent="0" algn="ctr" defTabSz="932330" rtl="0" eaLnBrk="1" fontAlgn="auto" latinLnBrk="0" hangingPunct="1">
                  <a:lnSpc>
                    <a:spcPct val="90000"/>
                  </a:lnSpc>
                  <a:spcBef>
                    <a:spcPts val="0"/>
                  </a:spcBef>
                  <a:spcAft>
                    <a:spcPts val="600"/>
                  </a:spcAft>
                  <a:buClrTx/>
                  <a:buSzTx/>
                  <a:buFontTx/>
                  <a:buNone/>
                  <a:tabLst/>
                  <a:defRPr/>
                </a:pPr>
                <a:r>
                  <a:rPr kumimoji="0" lang="en-US" sz="1198" b="0" i="0" u="none" strike="noStrike" kern="0" cap="none" spc="0" normalizeH="0" baseline="0" noProof="0">
                    <a:ln>
                      <a:noFill/>
                    </a:ln>
                    <a:solidFill>
                      <a:srgbClr val="000000"/>
                    </a:solidFill>
                    <a:effectLst/>
                    <a:uLnTx/>
                    <a:uFillTx/>
                    <a:latin typeface="Segoe UI Semibold"/>
                    <a:ea typeface="+mn-ea"/>
                    <a:cs typeface="+mn-cs"/>
                  </a:rPr>
                  <a:t>Monitoring Solutions</a:t>
                </a:r>
              </a:p>
            </p:txBody>
          </p:sp>
        </p:grpSp>
        <p:sp>
          <p:nvSpPr>
            <p:cNvPr id="126" name="TextBox 125">
              <a:extLst>
                <a:ext uri="{FF2B5EF4-FFF2-40B4-BE49-F238E27FC236}">
                  <a16:creationId xmlns:a16="http://schemas.microsoft.com/office/drawing/2014/main" id="{B7BD43A2-BE40-4940-8826-FD74027258D3}"/>
                </a:ext>
              </a:extLst>
            </p:cNvPr>
            <p:cNvSpPr txBox="1"/>
            <p:nvPr/>
          </p:nvSpPr>
          <p:spPr>
            <a:xfrm>
              <a:off x="7031552" y="1230361"/>
              <a:ext cx="738111" cy="289947"/>
            </a:xfrm>
            <a:prstGeom prst="rect">
              <a:avLst/>
            </a:prstGeom>
            <a:solidFill>
              <a:schemeClr val="bg2"/>
            </a:solidFill>
          </p:spPr>
          <p:txBody>
            <a:bodyPr wrap="none" lIns="45706" tIns="45706" rIns="45706" bIns="45706" rtlCol="0">
              <a:spAutoFit/>
            </a:bodyPr>
            <a:lstStyle/>
            <a:p>
              <a:pPr marL="0" marR="0" lvl="0" indent="0" algn="l" defTabSz="932330" rtl="0" eaLnBrk="1" fontAlgn="auto" latinLnBrk="0" hangingPunct="1">
                <a:lnSpc>
                  <a:spcPct val="90000"/>
                </a:lnSpc>
                <a:spcBef>
                  <a:spcPts val="0"/>
                </a:spcBef>
                <a:spcAft>
                  <a:spcPts val="600"/>
                </a:spcAft>
                <a:buClrTx/>
                <a:buSzTx/>
                <a:buFontTx/>
                <a:buNone/>
                <a:tabLst/>
                <a:defRPr/>
              </a:pPr>
              <a:r>
                <a:rPr kumimoji="0" lang="en-US" sz="1398" b="0" i="0" u="none" strike="noStrike" kern="0" cap="none" spc="0" normalizeH="0" baseline="0" noProof="0">
                  <a:ln>
                    <a:noFill/>
                  </a:ln>
                  <a:solidFill>
                    <a:srgbClr val="0078D7"/>
                  </a:solidFill>
                  <a:effectLst/>
                  <a:uLnTx/>
                  <a:uFillTx/>
                  <a:latin typeface="Segoe UI Semibold"/>
                  <a:ea typeface="+mn-ea"/>
                  <a:cs typeface="+mn-cs"/>
                </a:rPr>
                <a:t>Insights</a:t>
              </a:r>
            </a:p>
          </p:txBody>
        </p:sp>
        <p:grpSp>
          <p:nvGrpSpPr>
            <p:cNvPr id="127" name="Group 126">
              <a:extLst>
                <a:ext uri="{FF2B5EF4-FFF2-40B4-BE49-F238E27FC236}">
                  <a16:creationId xmlns:a16="http://schemas.microsoft.com/office/drawing/2014/main" id="{EC922D05-41A9-40A2-9208-17768612FEA2}"/>
                </a:ext>
              </a:extLst>
            </p:cNvPr>
            <p:cNvGrpSpPr/>
            <p:nvPr/>
          </p:nvGrpSpPr>
          <p:grpSpPr>
            <a:xfrm>
              <a:off x="7031547" y="2120066"/>
              <a:ext cx="4619551" cy="820460"/>
              <a:chOff x="7031667" y="1956872"/>
              <a:chExt cx="4620208" cy="820577"/>
            </a:xfrm>
          </p:grpSpPr>
          <p:grpSp>
            <p:nvGrpSpPr>
              <p:cNvPr id="186" name="Group 185">
                <a:extLst>
                  <a:ext uri="{FF2B5EF4-FFF2-40B4-BE49-F238E27FC236}">
                    <a16:creationId xmlns:a16="http://schemas.microsoft.com/office/drawing/2014/main" id="{C3F88CBB-B2C7-48F9-80AB-69DF7E4EB1C1}"/>
                  </a:ext>
                </a:extLst>
              </p:cNvPr>
              <p:cNvGrpSpPr/>
              <p:nvPr/>
            </p:nvGrpSpPr>
            <p:grpSpPr>
              <a:xfrm>
                <a:off x="7826663" y="1956872"/>
                <a:ext cx="1005840" cy="820368"/>
                <a:chOff x="7800981" y="1749888"/>
                <a:chExt cx="1005840" cy="820368"/>
              </a:xfrm>
            </p:grpSpPr>
            <p:pic>
              <p:nvPicPr>
                <p:cNvPr id="197" name="Graphic 196">
                  <a:extLst>
                    <a:ext uri="{FF2B5EF4-FFF2-40B4-BE49-F238E27FC236}">
                      <a16:creationId xmlns:a16="http://schemas.microsoft.com/office/drawing/2014/main" id="{BCE00207-C53C-461E-8D8B-CFC8CC26199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068327" y="1749888"/>
                  <a:ext cx="471148" cy="471148"/>
                </a:xfrm>
                <a:prstGeom prst="rect">
                  <a:avLst/>
                </a:prstGeom>
              </p:spPr>
            </p:pic>
            <p:sp>
              <p:nvSpPr>
                <p:cNvPr id="198" name="TextBox 197">
                  <a:extLst>
                    <a:ext uri="{FF2B5EF4-FFF2-40B4-BE49-F238E27FC236}">
                      <a16:creationId xmlns:a16="http://schemas.microsoft.com/office/drawing/2014/main" id="{A0C63D1B-AA04-4B78-A233-54AB5CAD38BD}"/>
                    </a:ext>
                  </a:extLst>
                </p:cNvPr>
                <p:cNvSpPr txBox="1"/>
                <p:nvPr/>
              </p:nvSpPr>
              <p:spPr>
                <a:xfrm>
                  <a:off x="7800981" y="2219600"/>
                  <a:ext cx="1005840" cy="350656"/>
                </a:xfrm>
                <a:prstGeom prst="rect">
                  <a:avLst/>
                </a:prstGeom>
                <a:noFill/>
              </p:spPr>
              <p:txBody>
                <a:bodyPr wrap="square" lIns="91414" tIns="91414" rIns="91414" bIns="91414" rtlCol="0">
                  <a:spAutoFit/>
                </a:bodyPr>
                <a:lstStyle/>
                <a:p>
                  <a:pPr marL="0" marR="0" lvl="0" indent="0" algn="ctr" defTabSz="932330" rtl="0" eaLnBrk="1" fontAlgn="auto" latinLnBrk="0" hangingPunct="1">
                    <a:lnSpc>
                      <a:spcPct val="90000"/>
                    </a:lnSpc>
                    <a:spcBef>
                      <a:spcPts val="0"/>
                    </a:spcBef>
                    <a:spcAft>
                      <a:spcPts val="600"/>
                    </a:spcAft>
                    <a:buClrTx/>
                    <a:buSzTx/>
                    <a:buFontTx/>
                    <a:buNone/>
                    <a:tabLst/>
                    <a:defRPr/>
                  </a:pPr>
                  <a:r>
                    <a:rPr kumimoji="0" lang="en-US" sz="1198" b="0" i="0" u="none" strike="noStrike" kern="0" cap="none" spc="0" normalizeH="0" baseline="0" noProof="0">
                      <a:ln>
                        <a:noFill/>
                      </a:ln>
                      <a:solidFill>
                        <a:srgbClr val="000000"/>
                      </a:solidFill>
                      <a:effectLst/>
                      <a:uLnTx/>
                      <a:uFillTx/>
                      <a:latin typeface="Segoe UI Semibold"/>
                      <a:ea typeface="+mn-ea"/>
                      <a:cs typeface="+mn-cs"/>
                    </a:rPr>
                    <a:t>Dashboards</a:t>
                  </a:r>
                </a:p>
              </p:txBody>
            </p:sp>
          </p:grpSp>
          <p:grpSp>
            <p:nvGrpSpPr>
              <p:cNvPr id="187" name="Group 186">
                <a:extLst>
                  <a:ext uri="{FF2B5EF4-FFF2-40B4-BE49-F238E27FC236}">
                    <a16:creationId xmlns:a16="http://schemas.microsoft.com/office/drawing/2014/main" id="{548F44B5-498A-44BC-BA59-A7549E51FD9D}"/>
                  </a:ext>
                </a:extLst>
              </p:cNvPr>
              <p:cNvGrpSpPr/>
              <p:nvPr/>
            </p:nvGrpSpPr>
            <p:grpSpPr>
              <a:xfrm>
                <a:off x="8832520" y="1956872"/>
                <a:ext cx="1005840" cy="820577"/>
                <a:chOff x="8591257" y="1749888"/>
                <a:chExt cx="1005840" cy="820577"/>
              </a:xfrm>
            </p:grpSpPr>
            <p:pic>
              <p:nvPicPr>
                <p:cNvPr id="195" name="Graphic 194">
                  <a:extLst>
                    <a:ext uri="{FF2B5EF4-FFF2-40B4-BE49-F238E27FC236}">
                      <a16:creationId xmlns:a16="http://schemas.microsoft.com/office/drawing/2014/main" id="{5BE715F2-4A5B-4315-AB1E-11D0F2FCB07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858603" y="1749888"/>
                  <a:ext cx="471148" cy="471148"/>
                </a:xfrm>
                <a:prstGeom prst="rect">
                  <a:avLst/>
                </a:prstGeom>
              </p:spPr>
            </p:pic>
            <p:sp>
              <p:nvSpPr>
                <p:cNvPr id="196" name="TextBox 195">
                  <a:extLst>
                    <a:ext uri="{FF2B5EF4-FFF2-40B4-BE49-F238E27FC236}">
                      <a16:creationId xmlns:a16="http://schemas.microsoft.com/office/drawing/2014/main" id="{BB4BF4B8-9B31-4EFB-809C-31F9FCBFF16D}"/>
                    </a:ext>
                  </a:extLst>
                </p:cNvPr>
                <p:cNvSpPr txBox="1"/>
                <p:nvPr/>
              </p:nvSpPr>
              <p:spPr>
                <a:xfrm>
                  <a:off x="8591257" y="2219600"/>
                  <a:ext cx="1005840" cy="350865"/>
                </a:xfrm>
                <a:prstGeom prst="rect">
                  <a:avLst/>
                </a:prstGeom>
                <a:noFill/>
              </p:spPr>
              <p:txBody>
                <a:bodyPr wrap="square" lIns="91414" tIns="91414" rIns="91414" bIns="91414" rtlCol="0">
                  <a:spAutoFit/>
                </a:bodyPr>
                <a:lstStyle/>
                <a:p>
                  <a:pPr marL="0" marR="0" lvl="0" indent="0" algn="ctr" defTabSz="932330" rtl="0" eaLnBrk="1" fontAlgn="auto" latinLnBrk="0" hangingPunct="1">
                    <a:lnSpc>
                      <a:spcPct val="90000"/>
                    </a:lnSpc>
                    <a:spcBef>
                      <a:spcPts val="0"/>
                    </a:spcBef>
                    <a:spcAft>
                      <a:spcPts val="600"/>
                    </a:spcAft>
                    <a:buClrTx/>
                    <a:buSzTx/>
                    <a:buFontTx/>
                    <a:buNone/>
                    <a:tabLst/>
                    <a:defRPr/>
                  </a:pPr>
                  <a:r>
                    <a:rPr kumimoji="0" lang="en-US" sz="1198" b="0" i="0" u="none" strike="noStrike" kern="0" cap="none" spc="0" normalizeH="0" baseline="0" noProof="0">
                      <a:ln>
                        <a:noFill/>
                      </a:ln>
                      <a:solidFill>
                        <a:srgbClr val="000000"/>
                      </a:solidFill>
                      <a:effectLst/>
                      <a:uLnTx/>
                      <a:uFillTx/>
                      <a:latin typeface="Segoe UI Semibold"/>
                      <a:ea typeface="+mn-ea"/>
                      <a:cs typeface="+mn-cs"/>
                    </a:rPr>
                    <a:t>Views</a:t>
                  </a:r>
                </a:p>
              </p:txBody>
            </p:sp>
          </p:grpSp>
          <p:grpSp>
            <p:nvGrpSpPr>
              <p:cNvPr id="188" name="Group 187">
                <a:extLst>
                  <a:ext uri="{FF2B5EF4-FFF2-40B4-BE49-F238E27FC236}">
                    <a16:creationId xmlns:a16="http://schemas.microsoft.com/office/drawing/2014/main" id="{F5A5FB9E-52B6-4775-84D9-09CDB193BEB8}"/>
                  </a:ext>
                </a:extLst>
              </p:cNvPr>
              <p:cNvGrpSpPr/>
              <p:nvPr/>
            </p:nvGrpSpPr>
            <p:grpSpPr>
              <a:xfrm>
                <a:off x="9838377" y="1956872"/>
                <a:ext cx="807642" cy="820577"/>
                <a:chOff x="9497397" y="1749888"/>
                <a:chExt cx="807642" cy="820577"/>
              </a:xfrm>
            </p:grpSpPr>
            <p:pic>
              <p:nvPicPr>
                <p:cNvPr id="193" name="Graphic 192">
                  <a:extLst>
                    <a:ext uri="{FF2B5EF4-FFF2-40B4-BE49-F238E27FC236}">
                      <a16:creationId xmlns:a16="http://schemas.microsoft.com/office/drawing/2014/main" id="{2BC22E2E-FB74-4BCA-A782-5A6FD6CDD18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665644" y="1749888"/>
                  <a:ext cx="471148" cy="471148"/>
                </a:xfrm>
                <a:prstGeom prst="rect">
                  <a:avLst/>
                </a:prstGeom>
              </p:spPr>
            </p:pic>
            <p:sp>
              <p:nvSpPr>
                <p:cNvPr id="194" name="TextBox 193">
                  <a:extLst>
                    <a:ext uri="{FF2B5EF4-FFF2-40B4-BE49-F238E27FC236}">
                      <a16:creationId xmlns:a16="http://schemas.microsoft.com/office/drawing/2014/main" id="{280A5F75-0D03-4507-8FB8-E8A8733C8670}"/>
                    </a:ext>
                  </a:extLst>
                </p:cNvPr>
                <p:cNvSpPr txBox="1"/>
                <p:nvPr/>
              </p:nvSpPr>
              <p:spPr>
                <a:xfrm>
                  <a:off x="9497397" y="2219600"/>
                  <a:ext cx="807642" cy="350865"/>
                </a:xfrm>
                <a:prstGeom prst="rect">
                  <a:avLst/>
                </a:prstGeom>
                <a:noFill/>
              </p:spPr>
              <p:txBody>
                <a:bodyPr wrap="square" lIns="91414" tIns="91414" rIns="91414" bIns="91414" rtlCol="0">
                  <a:spAutoFit/>
                </a:bodyPr>
                <a:lstStyle/>
                <a:p>
                  <a:pPr marL="0" marR="0" lvl="0" indent="0" algn="ctr" defTabSz="932330" rtl="0" eaLnBrk="1" fontAlgn="auto" latinLnBrk="0" hangingPunct="1">
                    <a:lnSpc>
                      <a:spcPct val="90000"/>
                    </a:lnSpc>
                    <a:spcBef>
                      <a:spcPts val="0"/>
                    </a:spcBef>
                    <a:spcAft>
                      <a:spcPts val="600"/>
                    </a:spcAft>
                    <a:buClrTx/>
                    <a:buSzTx/>
                    <a:buFontTx/>
                    <a:buNone/>
                    <a:tabLst/>
                    <a:defRPr/>
                  </a:pPr>
                  <a:r>
                    <a:rPr kumimoji="0" lang="en-US" sz="1198" b="0" i="0" u="none" strike="noStrike" kern="0" cap="none" spc="0" normalizeH="0" baseline="0" noProof="0">
                      <a:ln>
                        <a:noFill/>
                      </a:ln>
                      <a:solidFill>
                        <a:srgbClr val="000000"/>
                      </a:solidFill>
                      <a:effectLst/>
                      <a:uLnTx/>
                      <a:uFillTx/>
                      <a:latin typeface="Segoe UI Semibold"/>
                      <a:ea typeface="+mn-ea"/>
                      <a:cs typeface="+mn-cs"/>
                    </a:rPr>
                    <a:t>Power BI</a:t>
                  </a:r>
                </a:p>
              </p:txBody>
            </p:sp>
          </p:grpSp>
          <p:grpSp>
            <p:nvGrpSpPr>
              <p:cNvPr id="189" name="Group 188">
                <a:extLst>
                  <a:ext uri="{FF2B5EF4-FFF2-40B4-BE49-F238E27FC236}">
                    <a16:creationId xmlns:a16="http://schemas.microsoft.com/office/drawing/2014/main" id="{F5275D87-1344-40A3-AD6B-C25191274848}"/>
                  </a:ext>
                </a:extLst>
              </p:cNvPr>
              <p:cNvGrpSpPr/>
              <p:nvPr/>
            </p:nvGrpSpPr>
            <p:grpSpPr>
              <a:xfrm>
                <a:off x="10646035" y="1956872"/>
                <a:ext cx="1005840" cy="820577"/>
                <a:chOff x="10325683" y="1749888"/>
                <a:chExt cx="1005840" cy="820577"/>
              </a:xfrm>
            </p:grpSpPr>
            <p:pic>
              <p:nvPicPr>
                <p:cNvPr id="191" name="Graphic 190">
                  <a:extLst>
                    <a:ext uri="{FF2B5EF4-FFF2-40B4-BE49-F238E27FC236}">
                      <a16:creationId xmlns:a16="http://schemas.microsoft.com/office/drawing/2014/main" id="{188D525C-E891-457E-BB92-A4C547B67DC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93029" y="1749888"/>
                  <a:ext cx="471148" cy="471148"/>
                </a:xfrm>
                <a:prstGeom prst="rect">
                  <a:avLst/>
                </a:prstGeom>
              </p:spPr>
            </p:pic>
            <p:sp>
              <p:nvSpPr>
                <p:cNvPr id="192" name="TextBox 191">
                  <a:extLst>
                    <a:ext uri="{FF2B5EF4-FFF2-40B4-BE49-F238E27FC236}">
                      <a16:creationId xmlns:a16="http://schemas.microsoft.com/office/drawing/2014/main" id="{6411D6FF-9960-4792-85DE-959065ECC868}"/>
                    </a:ext>
                  </a:extLst>
                </p:cNvPr>
                <p:cNvSpPr txBox="1"/>
                <p:nvPr/>
              </p:nvSpPr>
              <p:spPr>
                <a:xfrm>
                  <a:off x="10325683" y="2219600"/>
                  <a:ext cx="1005840" cy="350865"/>
                </a:xfrm>
                <a:prstGeom prst="rect">
                  <a:avLst/>
                </a:prstGeom>
                <a:noFill/>
              </p:spPr>
              <p:txBody>
                <a:bodyPr wrap="square" lIns="91414" tIns="91414" rIns="91414" bIns="91414" rtlCol="0">
                  <a:spAutoFit/>
                </a:bodyPr>
                <a:lstStyle/>
                <a:p>
                  <a:pPr marL="0" marR="0" lvl="0" indent="0" algn="ctr" defTabSz="932330" rtl="0" eaLnBrk="1" fontAlgn="auto" latinLnBrk="0" hangingPunct="1">
                    <a:lnSpc>
                      <a:spcPct val="90000"/>
                    </a:lnSpc>
                    <a:spcBef>
                      <a:spcPts val="0"/>
                    </a:spcBef>
                    <a:spcAft>
                      <a:spcPts val="600"/>
                    </a:spcAft>
                    <a:buClrTx/>
                    <a:buSzTx/>
                    <a:buFontTx/>
                    <a:buNone/>
                    <a:tabLst/>
                    <a:defRPr/>
                  </a:pPr>
                  <a:r>
                    <a:rPr kumimoji="0" lang="en-US" sz="1198" b="0" i="0" u="none" strike="noStrike" kern="0" cap="none" spc="0" normalizeH="0" baseline="0" noProof="0">
                      <a:ln>
                        <a:noFill/>
                      </a:ln>
                      <a:solidFill>
                        <a:srgbClr val="000000"/>
                      </a:solidFill>
                      <a:effectLst/>
                      <a:uLnTx/>
                      <a:uFillTx/>
                      <a:latin typeface="Segoe UI Semibold"/>
                      <a:ea typeface="+mn-ea"/>
                      <a:cs typeface="+mn-cs"/>
                    </a:rPr>
                    <a:t>Workbooks</a:t>
                  </a:r>
                </a:p>
              </p:txBody>
            </p:sp>
          </p:grpSp>
          <p:sp>
            <p:nvSpPr>
              <p:cNvPr id="190" name="TextBox 189">
                <a:extLst>
                  <a:ext uri="{FF2B5EF4-FFF2-40B4-BE49-F238E27FC236}">
                    <a16:creationId xmlns:a16="http://schemas.microsoft.com/office/drawing/2014/main" id="{F32CCCCD-84C8-46DE-8E3B-B840B5D17F0C}"/>
                  </a:ext>
                </a:extLst>
              </p:cNvPr>
              <p:cNvSpPr txBox="1"/>
              <p:nvPr/>
            </p:nvSpPr>
            <p:spPr>
              <a:xfrm>
                <a:off x="7031667" y="2199759"/>
                <a:ext cx="813433" cy="289989"/>
              </a:xfrm>
              <a:prstGeom prst="rect">
                <a:avLst/>
              </a:prstGeom>
              <a:solidFill>
                <a:schemeClr val="bg2"/>
              </a:solidFill>
            </p:spPr>
            <p:txBody>
              <a:bodyPr wrap="none" lIns="45706" tIns="45706" rIns="45706" bIns="45706" rtlCol="0">
                <a:spAutoFit/>
              </a:bodyPr>
              <a:lstStyle/>
              <a:p>
                <a:pPr marL="0" marR="0" lvl="0" indent="0" algn="l" defTabSz="932330" rtl="0" eaLnBrk="1" fontAlgn="auto" latinLnBrk="0" hangingPunct="1">
                  <a:lnSpc>
                    <a:spcPct val="90000"/>
                  </a:lnSpc>
                  <a:spcBef>
                    <a:spcPts val="0"/>
                  </a:spcBef>
                  <a:spcAft>
                    <a:spcPts val="600"/>
                  </a:spcAft>
                  <a:buClrTx/>
                  <a:buSzTx/>
                  <a:buFontTx/>
                  <a:buNone/>
                  <a:tabLst/>
                  <a:defRPr/>
                </a:pPr>
                <a:r>
                  <a:rPr kumimoji="0" lang="en-US" sz="1398" b="0" i="0" u="none" strike="noStrike" kern="0" cap="none" spc="0" normalizeH="0" baseline="0" noProof="0">
                    <a:ln>
                      <a:noFill/>
                    </a:ln>
                    <a:solidFill>
                      <a:srgbClr val="0078D7"/>
                    </a:solidFill>
                    <a:effectLst/>
                    <a:uLnTx/>
                    <a:uFillTx/>
                    <a:latin typeface="Segoe UI Semibold"/>
                    <a:ea typeface="+mn-ea"/>
                    <a:cs typeface="+mn-cs"/>
                  </a:rPr>
                  <a:t>Visualize</a:t>
                </a:r>
              </a:p>
            </p:txBody>
          </p:sp>
        </p:grpSp>
        <p:grpSp>
          <p:nvGrpSpPr>
            <p:cNvPr id="128" name="Group 127">
              <a:extLst>
                <a:ext uri="{FF2B5EF4-FFF2-40B4-BE49-F238E27FC236}">
                  <a16:creationId xmlns:a16="http://schemas.microsoft.com/office/drawing/2014/main" id="{48C35181-8FED-4D45-99B6-21740B8D2220}"/>
                </a:ext>
              </a:extLst>
            </p:cNvPr>
            <p:cNvGrpSpPr/>
            <p:nvPr/>
          </p:nvGrpSpPr>
          <p:grpSpPr>
            <a:xfrm>
              <a:off x="7031550" y="3254494"/>
              <a:ext cx="3916084" cy="803458"/>
              <a:chOff x="7031667" y="3091461"/>
              <a:chExt cx="3916641" cy="803572"/>
            </a:xfrm>
          </p:grpSpPr>
          <p:grpSp>
            <p:nvGrpSpPr>
              <p:cNvPr id="179" name="Group 178">
                <a:extLst>
                  <a:ext uri="{FF2B5EF4-FFF2-40B4-BE49-F238E27FC236}">
                    <a16:creationId xmlns:a16="http://schemas.microsoft.com/office/drawing/2014/main" id="{E09A6DED-0F1A-4460-A1FF-58AEBC6CB22B}"/>
                  </a:ext>
                </a:extLst>
              </p:cNvPr>
              <p:cNvGrpSpPr/>
              <p:nvPr/>
            </p:nvGrpSpPr>
            <p:grpSpPr>
              <a:xfrm>
                <a:off x="8227358" y="3091461"/>
                <a:ext cx="1428296" cy="803572"/>
                <a:chOff x="8433984" y="2998661"/>
                <a:chExt cx="1428296" cy="803572"/>
              </a:xfrm>
            </p:grpSpPr>
            <p:pic>
              <p:nvPicPr>
                <p:cNvPr id="184" name="Graphic 183">
                  <a:extLst>
                    <a:ext uri="{FF2B5EF4-FFF2-40B4-BE49-F238E27FC236}">
                      <a16:creationId xmlns:a16="http://schemas.microsoft.com/office/drawing/2014/main" id="{B613084D-A55D-4854-9C21-94986875EFC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912557" y="2998661"/>
                  <a:ext cx="471148" cy="471148"/>
                </a:xfrm>
                <a:prstGeom prst="rect">
                  <a:avLst/>
                </a:prstGeom>
              </p:spPr>
            </p:pic>
            <p:sp>
              <p:nvSpPr>
                <p:cNvPr id="185" name="TextBox 184">
                  <a:extLst>
                    <a:ext uri="{FF2B5EF4-FFF2-40B4-BE49-F238E27FC236}">
                      <a16:creationId xmlns:a16="http://schemas.microsoft.com/office/drawing/2014/main" id="{FFEA9419-C8D6-4CC2-9769-F87C83945C1B}"/>
                    </a:ext>
                  </a:extLst>
                </p:cNvPr>
                <p:cNvSpPr txBox="1"/>
                <p:nvPr/>
              </p:nvSpPr>
              <p:spPr>
                <a:xfrm>
                  <a:off x="8433984" y="3451368"/>
                  <a:ext cx="1428296" cy="350865"/>
                </a:xfrm>
                <a:prstGeom prst="rect">
                  <a:avLst/>
                </a:prstGeom>
                <a:noFill/>
              </p:spPr>
              <p:txBody>
                <a:bodyPr wrap="square" lIns="91414" tIns="91414" rIns="91414" bIns="91414" rtlCol="0">
                  <a:spAutoFit/>
                </a:bodyPr>
                <a:lstStyle/>
                <a:p>
                  <a:pPr marL="0" marR="0" lvl="0" indent="0" algn="ctr" defTabSz="932330" rtl="0" eaLnBrk="1" fontAlgn="auto" latinLnBrk="0" hangingPunct="1">
                    <a:lnSpc>
                      <a:spcPct val="90000"/>
                    </a:lnSpc>
                    <a:spcBef>
                      <a:spcPts val="0"/>
                    </a:spcBef>
                    <a:spcAft>
                      <a:spcPts val="600"/>
                    </a:spcAft>
                    <a:buClrTx/>
                    <a:buSzTx/>
                    <a:buFontTx/>
                    <a:buNone/>
                    <a:tabLst/>
                    <a:defRPr/>
                  </a:pPr>
                  <a:r>
                    <a:rPr kumimoji="0" lang="en-US" sz="1198" b="0" i="0" u="none" strike="noStrike" kern="0" cap="none" spc="0" normalizeH="0" baseline="0" noProof="0">
                      <a:ln>
                        <a:noFill/>
                      </a:ln>
                      <a:solidFill>
                        <a:srgbClr val="000000"/>
                      </a:solidFill>
                      <a:effectLst/>
                      <a:uLnTx/>
                      <a:uFillTx/>
                      <a:latin typeface="Segoe UI Semibold"/>
                      <a:ea typeface="+mn-ea"/>
                      <a:cs typeface="+mn-cs"/>
                    </a:rPr>
                    <a:t>Metrics Explorer</a:t>
                  </a:r>
                </a:p>
              </p:txBody>
            </p:sp>
          </p:grpSp>
          <p:grpSp>
            <p:nvGrpSpPr>
              <p:cNvPr id="180" name="Group 179">
                <a:extLst>
                  <a:ext uri="{FF2B5EF4-FFF2-40B4-BE49-F238E27FC236}">
                    <a16:creationId xmlns:a16="http://schemas.microsoft.com/office/drawing/2014/main" id="{00CB0759-A204-4918-9B57-E2E2BF6DA652}"/>
                  </a:ext>
                </a:extLst>
              </p:cNvPr>
              <p:cNvGrpSpPr/>
              <p:nvPr/>
            </p:nvGrpSpPr>
            <p:grpSpPr>
              <a:xfrm>
                <a:off x="9801454" y="3091461"/>
                <a:ext cx="1146854" cy="803572"/>
                <a:chOff x="9711646" y="2998661"/>
                <a:chExt cx="1146854" cy="803572"/>
              </a:xfrm>
            </p:grpSpPr>
            <p:pic>
              <p:nvPicPr>
                <p:cNvPr id="182" name="Graphic 181">
                  <a:extLst>
                    <a:ext uri="{FF2B5EF4-FFF2-40B4-BE49-F238E27FC236}">
                      <a16:creationId xmlns:a16="http://schemas.microsoft.com/office/drawing/2014/main" id="{FF3B2499-E5A0-4321-9CCE-CF4CE904438C}"/>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049499" y="2998661"/>
                  <a:ext cx="471148" cy="471148"/>
                </a:xfrm>
                <a:prstGeom prst="rect">
                  <a:avLst/>
                </a:prstGeom>
              </p:spPr>
            </p:pic>
            <p:sp>
              <p:nvSpPr>
                <p:cNvPr id="183" name="TextBox 182">
                  <a:extLst>
                    <a:ext uri="{FF2B5EF4-FFF2-40B4-BE49-F238E27FC236}">
                      <a16:creationId xmlns:a16="http://schemas.microsoft.com/office/drawing/2014/main" id="{A57A9515-F7C5-4915-AF54-D801A396286E}"/>
                    </a:ext>
                  </a:extLst>
                </p:cNvPr>
                <p:cNvSpPr txBox="1"/>
                <p:nvPr/>
              </p:nvSpPr>
              <p:spPr>
                <a:xfrm>
                  <a:off x="9711646" y="3451368"/>
                  <a:ext cx="1146854" cy="350865"/>
                </a:xfrm>
                <a:prstGeom prst="rect">
                  <a:avLst/>
                </a:prstGeom>
                <a:noFill/>
              </p:spPr>
              <p:txBody>
                <a:bodyPr wrap="square" lIns="91414" tIns="91414" rIns="91414" bIns="91414" rtlCol="0">
                  <a:spAutoFit/>
                </a:bodyPr>
                <a:lstStyle/>
                <a:p>
                  <a:pPr marL="0" marR="0" lvl="0" indent="0" algn="ctr" defTabSz="932330" rtl="0" eaLnBrk="1" fontAlgn="auto" latinLnBrk="0" hangingPunct="1">
                    <a:lnSpc>
                      <a:spcPct val="90000"/>
                    </a:lnSpc>
                    <a:spcBef>
                      <a:spcPts val="0"/>
                    </a:spcBef>
                    <a:spcAft>
                      <a:spcPts val="600"/>
                    </a:spcAft>
                    <a:buClrTx/>
                    <a:buSzTx/>
                    <a:buFontTx/>
                    <a:buNone/>
                    <a:tabLst/>
                    <a:defRPr/>
                  </a:pPr>
                  <a:r>
                    <a:rPr kumimoji="0" lang="en-US" sz="1198" b="0" i="0" u="none" strike="noStrike" kern="0" cap="none" spc="0" normalizeH="0" baseline="0" noProof="0">
                      <a:ln>
                        <a:noFill/>
                      </a:ln>
                      <a:solidFill>
                        <a:srgbClr val="000000"/>
                      </a:solidFill>
                      <a:effectLst/>
                      <a:uLnTx/>
                      <a:uFillTx/>
                      <a:latin typeface="Segoe UI Semibold"/>
                      <a:ea typeface="+mn-ea"/>
                      <a:cs typeface="+mn-cs"/>
                    </a:rPr>
                    <a:t>Log Analytics</a:t>
                  </a:r>
                </a:p>
              </p:txBody>
            </p:sp>
          </p:grpSp>
          <p:sp>
            <p:nvSpPr>
              <p:cNvPr id="181" name="TextBox 180">
                <a:extLst>
                  <a:ext uri="{FF2B5EF4-FFF2-40B4-BE49-F238E27FC236}">
                    <a16:creationId xmlns:a16="http://schemas.microsoft.com/office/drawing/2014/main" id="{35DD7B00-9298-40A8-9E33-63C2164BC7A4}"/>
                  </a:ext>
                </a:extLst>
              </p:cNvPr>
              <p:cNvSpPr txBox="1"/>
              <p:nvPr/>
            </p:nvSpPr>
            <p:spPr>
              <a:xfrm>
                <a:off x="7031667" y="3350131"/>
                <a:ext cx="738216" cy="289989"/>
              </a:xfrm>
              <a:prstGeom prst="rect">
                <a:avLst/>
              </a:prstGeom>
              <a:solidFill>
                <a:schemeClr val="bg2"/>
              </a:solidFill>
            </p:spPr>
            <p:txBody>
              <a:bodyPr wrap="none" lIns="45706" tIns="45706" rIns="45706" bIns="45706" rtlCol="0">
                <a:spAutoFit/>
              </a:bodyPr>
              <a:lstStyle/>
              <a:p>
                <a:pPr marL="0" marR="0" lvl="0" indent="0" algn="l" defTabSz="932330" rtl="0" eaLnBrk="1" fontAlgn="auto" latinLnBrk="0" hangingPunct="1">
                  <a:lnSpc>
                    <a:spcPct val="90000"/>
                  </a:lnSpc>
                  <a:spcBef>
                    <a:spcPts val="0"/>
                  </a:spcBef>
                  <a:spcAft>
                    <a:spcPts val="600"/>
                  </a:spcAft>
                  <a:buClrTx/>
                  <a:buSzTx/>
                  <a:buFontTx/>
                  <a:buNone/>
                  <a:tabLst/>
                  <a:defRPr/>
                </a:pPr>
                <a:r>
                  <a:rPr kumimoji="0" lang="en-US" sz="1398" b="0" i="0" u="none" strike="noStrike" kern="0" cap="none" spc="0" normalizeH="0" baseline="0" noProof="0">
                    <a:ln>
                      <a:noFill/>
                    </a:ln>
                    <a:solidFill>
                      <a:srgbClr val="0078D7"/>
                    </a:solidFill>
                    <a:effectLst/>
                    <a:uLnTx/>
                    <a:uFillTx/>
                    <a:latin typeface="Segoe UI Semibold"/>
                    <a:ea typeface="+mn-ea"/>
                    <a:cs typeface="+mn-cs"/>
                  </a:rPr>
                  <a:t>Analyze</a:t>
                </a:r>
              </a:p>
            </p:txBody>
          </p:sp>
        </p:grpSp>
        <p:grpSp>
          <p:nvGrpSpPr>
            <p:cNvPr id="129" name="Group 128">
              <a:extLst>
                <a:ext uri="{FF2B5EF4-FFF2-40B4-BE49-F238E27FC236}">
                  <a16:creationId xmlns:a16="http://schemas.microsoft.com/office/drawing/2014/main" id="{5CFAC11E-FB91-4EF6-AFF8-783F4B7F333F}"/>
                </a:ext>
              </a:extLst>
            </p:cNvPr>
            <p:cNvGrpSpPr/>
            <p:nvPr/>
          </p:nvGrpSpPr>
          <p:grpSpPr>
            <a:xfrm>
              <a:off x="7031550" y="4409492"/>
              <a:ext cx="3797399" cy="789723"/>
              <a:chOff x="7031667" y="4246623"/>
              <a:chExt cx="3797939" cy="789834"/>
            </a:xfrm>
          </p:grpSpPr>
          <p:grpSp>
            <p:nvGrpSpPr>
              <p:cNvPr id="172" name="Group 171">
                <a:extLst>
                  <a:ext uri="{FF2B5EF4-FFF2-40B4-BE49-F238E27FC236}">
                    <a16:creationId xmlns:a16="http://schemas.microsoft.com/office/drawing/2014/main" id="{F21609FA-9789-46C3-8817-3C8B254A007C}"/>
                  </a:ext>
                </a:extLst>
              </p:cNvPr>
              <p:cNvGrpSpPr/>
              <p:nvPr/>
            </p:nvGrpSpPr>
            <p:grpSpPr>
              <a:xfrm>
                <a:off x="8438585" y="4288920"/>
                <a:ext cx="1005840" cy="747537"/>
                <a:chOff x="8571481" y="4442358"/>
                <a:chExt cx="1005840" cy="747537"/>
              </a:xfrm>
            </p:grpSpPr>
            <p:pic>
              <p:nvPicPr>
                <p:cNvPr id="177" name="Graphic 176">
                  <a:extLst>
                    <a:ext uri="{FF2B5EF4-FFF2-40B4-BE49-F238E27FC236}">
                      <a16:creationId xmlns:a16="http://schemas.microsoft.com/office/drawing/2014/main" id="{7D8E274B-8A42-45B9-9E27-23CCCC410132}"/>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881124" y="4442358"/>
                  <a:ext cx="386554" cy="386554"/>
                </a:xfrm>
                <a:prstGeom prst="rect">
                  <a:avLst/>
                </a:prstGeom>
              </p:spPr>
            </p:pic>
            <p:sp>
              <p:nvSpPr>
                <p:cNvPr id="178" name="TextBox 177">
                  <a:extLst>
                    <a:ext uri="{FF2B5EF4-FFF2-40B4-BE49-F238E27FC236}">
                      <a16:creationId xmlns:a16="http://schemas.microsoft.com/office/drawing/2014/main" id="{7F775F3D-9922-46A5-850B-E9303677DC03}"/>
                    </a:ext>
                  </a:extLst>
                </p:cNvPr>
                <p:cNvSpPr txBox="1"/>
                <p:nvPr/>
              </p:nvSpPr>
              <p:spPr>
                <a:xfrm>
                  <a:off x="8571481" y="4839030"/>
                  <a:ext cx="1005840" cy="350865"/>
                </a:xfrm>
                <a:prstGeom prst="rect">
                  <a:avLst/>
                </a:prstGeom>
                <a:noFill/>
              </p:spPr>
              <p:txBody>
                <a:bodyPr wrap="square" lIns="91414" tIns="91414" rIns="91414" bIns="91414" rtlCol="0">
                  <a:spAutoFit/>
                </a:bodyPr>
                <a:lstStyle/>
                <a:p>
                  <a:pPr marL="0" marR="0" lvl="0" indent="0" algn="ctr" defTabSz="932330" rtl="0" eaLnBrk="1" fontAlgn="auto" latinLnBrk="0" hangingPunct="1">
                    <a:lnSpc>
                      <a:spcPct val="90000"/>
                    </a:lnSpc>
                    <a:spcBef>
                      <a:spcPts val="0"/>
                    </a:spcBef>
                    <a:spcAft>
                      <a:spcPts val="600"/>
                    </a:spcAft>
                    <a:buClrTx/>
                    <a:buSzTx/>
                    <a:buFontTx/>
                    <a:buNone/>
                    <a:tabLst/>
                    <a:defRPr/>
                  </a:pPr>
                  <a:r>
                    <a:rPr kumimoji="0" lang="en-US" sz="1198" b="0" i="0" u="none" strike="noStrike" kern="0" cap="none" spc="0" normalizeH="0" baseline="0" noProof="0">
                      <a:ln>
                        <a:noFill/>
                      </a:ln>
                      <a:solidFill>
                        <a:srgbClr val="000000"/>
                      </a:solidFill>
                      <a:effectLst/>
                      <a:uLnTx/>
                      <a:uFillTx/>
                      <a:latin typeface="Segoe UI Semibold"/>
                      <a:ea typeface="+mn-ea"/>
                      <a:cs typeface="+mn-cs"/>
                    </a:rPr>
                    <a:t>Alerts</a:t>
                  </a:r>
                </a:p>
              </p:txBody>
            </p:sp>
          </p:grpSp>
          <p:grpSp>
            <p:nvGrpSpPr>
              <p:cNvPr id="173" name="Group 172">
                <a:extLst>
                  <a:ext uri="{FF2B5EF4-FFF2-40B4-BE49-F238E27FC236}">
                    <a16:creationId xmlns:a16="http://schemas.microsoft.com/office/drawing/2014/main" id="{92F3F154-8966-4978-A32F-7085EC40B90C}"/>
                  </a:ext>
                </a:extLst>
              </p:cNvPr>
              <p:cNvGrpSpPr/>
              <p:nvPr/>
            </p:nvGrpSpPr>
            <p:grpSpPr>
              <a:xfrm>
                <a:off x="9920155" y="4246623"/>
                <a:ext cx="909451" cy="789834"/>
                <a:chOff x="9549685" y="4400061"/>
                <a:chExt cx="909451" cy="789834"/>
              </a:xfrm>
            </p:grpSpPr>
            <p:pic>
              <p:nvPicPr>
                <p:cNvPr id="175" name="Graphic 174">
                  <a:extLst>
                    <a:ext uri="{FF2B5EF4-FFF2-40B4-BE49-F238E27FC236}">
                      <a16:creationId xmlns:a16="http://schemas.microsoft.com/office/drawing/2014/main" id="{69386EB0-BDAD-43AD-A7AE-B6CF8EE693DA}"/>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768836" y="4400061"/>
                  <a:ext cx="471148" cy="471148"/>
                </a:xfrm>
                <a:prstGeom prst="rect">
                  <a:avLst/>
                </a:prstGeom>
              </p:spPr>
            </p:pic>
            <p:sp>
              <p:nvSpPr>
                <p:cNvPr id="176" name="TextBox 175">
                  <a:extLst>
                    <a:ext uri="{FF2B5EF4-FFF2-40B4-BE49-F238E27FC236}">
                      <a16:creationId xmlns:a16="http://schemas.microsoft.com/office/drawing/2014/main" id="{FC67EE85-45F3-485E-8DE0-AC5E690F7478}"/>
                    </a:ext>
                  </a:extLst>
                </p:cNvPr>
                <p:cNvSpPr txBox="1"/>
                <p:nvPr/>
              </p:nvSpPr>
              <p:spPr>
                <a:xfrm>
                  <a:off x="9549685" y="4839030"/>
                  <a:ext cx="909451" cy="350865"/>
                </a:xfrm>
                <a:prstGeom prst="rect">
                  <a:avLst/>
                </a:prstGeom>
                <a:noFill/>
              </p:spPr>
              <p:txBody>
                <a:bodyPr wrap="square" lIns="91414" tIns="91414" rIns="91414" bIns="91414" rtlCol="0">
                  <a:spAutoFit/>
                </a:bodyPr>
                <a:lstStyle/>
                <a:p>
                  <a:pPr marL="0" marR="0" lvl="0" indent="0" algn="ctr" defTabSz="932330" rtl="0" eaLnBrk="1" fontAlgn="auto" latinLnBrk="0" hangingPunct="1">
                    <a:lnSpc>
                      <a:spcPct val="90000"/>
                    </a:lnSpc>
                    <a:spcBef>
                      <a:spcPts val="0"/>
                    </a:spcBef>
                    <a:spcAft>
                      <a:spcPts val="600"/>
                    </a:spcAft>
                    <a:buClrTx/>
                    <a:buSzTx/>
                    <a:buFontTx/>
                    <a:buNone/>
                    <a:tabLst/>
                    <a:defRPr/>
                  </a:pPr>
                  <a:r>
                    <a:rPr kumimoji="0" lang="en-US" sz="1198" b="0" i="0" u="none" strike="noStrike" kern="0" cap="none" spc="0" normalizeH="0" baseline="0" noProof="0">
                      <a:ln>
                        <a:noFill/>
                      </a:ln>
                      <a:solidFill>
                        <a:srgbClr val="000000"/>
                      </a:solidFill>
                      <a:effectLst/>
                      <a:uLnTx/>
                      <a:uFillTx/>
                      <a:latin typeface="Segoe UI Semibold"/>
                      <a:ea typeface="+mn-ea"/>
                      <a:cs typeface="+mn-cs"/>
                    </a:rPr>
                    <a:t>Autoscale</a:t>
                  </a:r>
                </a:p>
              </p:txBody>
            </p:sp>
          </p:grpSp>
          <p:sp>
            <p:nvSpPr>
              <p:cNvPr id="174" name="TextBox 173">
                <a:extLst>
                  <a:ext uri="{FF2B5EF4-FFF2-40B4-BE49-F238E27FC236}">
                    <a16:creationId xmlns:a16="http://schemas.microsoft.com/office/drawing/2014/main" id="{E458ECB2-F752-47BE-8153-7B7659D1B030}"/>
                  </a:ext>
                </a:extLst>
              </p:cNvPr>
              <p:cNvSpPr txBox="1"/>
              <p:nvPr/>
            </p:nvSpPr>
            <p:spPr>
              <a:xfrm>
                <a:off x="7031667" y="4491676"/>
                <a:ext cx="816703" cy="289988"/>
              </a:xfrm>
              <a:prstGeom prst="rect">
                <a:avLst/>
              </a:prstGeom>
              <a:solidFill>
                <a:schemeClr val="bg2"/>
              </a:solidFill>
            </p:spPr>
            <p:txBody>
              <a:bodyPr wrap="none" lIns="45706" tIns="45706" rIns="45706" bIns="45706" rtlCol="0">
                <a:spAutoFit/>
              </a:bodyPr>
              <a:lstStyle/>
              <a:p>
                <a:pPr marL="0" marR="0" lvl="0" indent="0" algn="l" defTabSz="932330" rtl="0" eaLnBrk="1" fontAlgn="auto" latinLnBrk="0" hangingPunct="1">
                  <a:lnSpc>
                    <a:spcPct val="90000"/>
                  </a:lnSpc>
                  <a:spcBef>
                    <a:spcPts val="0"/>
                  </a:spcBef>
                  <a:spcAft>
                    <a:spcPts val="600"/>
                  </a:spcAft>
                  <a:buClrTx/>
                  <a:buSzTx/>
                  <a:buFontTx/>
                  <a:buNone/>
                  <a:tabLst/>
                  <a:defRPr/>
                </a:pPr>
                <a:r>
                  <a:rPr kumimoji="0" lang="en-US" sz="1398" b="0" i="0" u="none" strike="noStrike" kern="0" cap="none" spc="0" normalizeH="0" baseline="0" noProof="0">
                    <a:ln>
                      <a:noFill/>
                    </a:ln>
                    <a:solidFill>
                      <a:srgbClr val="0078D7"/>
                    </a:solidFill>
                    <a:effectLst/>
                    <a:uLnTx/>
                    <a:uFillTx/>
                    <a:latin typeface="Segoe UI Semibold"/>
                    <a:ea typeface="+mn-ea"/>
                    <a:cs typeface="+mn-cs"/>
                  </a:rPr>
                  <a:t>Respond</a:t>
                </a:r>
              </a:p>
            </p:txBody>
          </p:sp>
        </p:grpSp>
        <p:grpSp>
          <p:nvGrpSpPr>
            <p:cNvPr id="130" name="Group 129">
              <a:extLst>
                <a:ext uri="{FF2B5EF4-FFF2-40B4-BE49-F238E27FC236}">
                  <a16:creationId xmlns:a16="http://schemas.microsoft.com/office/drawing/2014/main" id="{2A669597-C4AB-4B8A-A516-30D3DC24F811}"/>
                </a:ext>
              </a:extLst>
            </p:cNvPr>
            <p:cNvGrpSpPr/>
            <p:nvPr/>
          </p:nvGrpSpPr>
          <p:grpSpPr>
            <a:xfrm>
              <a:off x="7031553" y="5501244"/>
              <a:ext cx="4316668" cy="956705"/>
              <a:chOff x="7031667" y="5338525"/>
              <a:chExt cx="4317281" cy="956840"/>
            </a:xfrm>
          </p:grpSpPr>
          <p:grpSp>
            <p:nvGrpSpPr>
              <p:cNvPr id="162" name="Group 161">
                <a:extLst>
                  <a:ext uri="{FF2B5EF4-FFF2-40B4-BE49-F238E27FC236}">
                    <a16:creationId xmlns:a16="http://schemas.microsoft.com/office/drawing/2014/main" id="{153C838E-D820-4FBA-B993-04CF2C9A2A28}"/>
                  </a:ext>
                </a:extLst>
              </p:cNvPr>
              <p:cNvGrpSpPr/>
              <p:nvPr/>
            </p:nvGrpSpPr>
            <p:grpSpPr>
              <a:xfrm>
                <a:off x="8011892" y="5338525"/>
                <a:ext cx="1005840" cy="784238"/>
                <a:chOff x="8101273" y="5698577"/>
                <a:chExt cx="1005840" cy="784238"/>
              </a:xfrm>
            </p:grpSpPr>
            <p:pic>
              <p:nvPicPr>
                <p:cNvPr id="170" name="Graphic 169">
                  <a:extLst>
                    <a:ext uri="{FF2B5EF4-FFF2-40B4-BE49-F238E27FC236}">
                      <a16:creationId xmlns:a16="http://schemas.microsoft.com/office/drawing/2014/main" id="{F55F27E1-B36A-4D6D-9D83-A15C9EFEFBC6}"/>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8368619" y="5698577"/>
                  <a:ext cx="471148" cy="471148"/>
                </a:xfrm>
                <a:prstGeom prst="rect">
                  <a:avLst/>
                </a:prstGeom>
              </p:spPr>
            </p:pic>
            <p:sp>
              <p:nvSpPr>
                <p:cNvPr id="171" name="TextBox 170">
                  <a:extLst>
                    <a:ext uri="{FF2B5EF4-FFF2-40B4-BE49-F238E27FC236}">
                      <a16:creationId xmlns:a16="http://schemas.microsoft.com/office/drawing/2014/main" id="{656B7F58-C54F-4DD2-9CC5-1E414F18A00B}"/>
                    </a:ext>
                  </a:extLst>
                </p:cNvPr>
                <p:cNvSpPr txBox="1"/>
                <p:nvPr/>
              </p:nvSpPr>
              <p:spPr>
                <a:xfrm>
                  <a:off x="8101273" y="6131950"/>
                  <a:ext cx="1005840" cy="350865"/>
                </a:xfrm>
                <a:prstGeom prst="rect">
                  <a:avLst/>
                </a:prstGeom>
                <a:noFill/>
              </p:spPr>
              <p:txBody>
                <a:bodyPr wrap="square" lIns="91414" tIns="91414" rIns="91414" bIns="91414" rtlCol="0">
                  <a:spAutoFit/>
                </a:bodyPr>
                <a:lstStyle/>
                <a:p>
                  <a:pPr marL="0" marR="0" lvl="0" indent="0" algn="ctr" defTabSz="932330" rtl="0" eaLnBrk="1" fontAlgn="auto" latinLnBrk="0" hangingPunct="1">
                    <a:lnSpc>
                      <a:spcPct val="90000"/>
                    </a:lnSpc>
                    <a:spcBef>
                      <a:spcPts val="0"/>
                    </a:spcBef>
                    <a:spcAft>
                      <a:spcPts val="600"/>
                    </a:spcAft>
                    <a:buClrTx/>
                    <a:buSzTx/>
                    <a:buFontTx/>
                    <a:buNone/>
                    <a:tabLst/>
                    <a:defRPr/>
                  </a:pPr>
                  <a:r>
                    <a:rPr kumimoji="0" lang="en-US" sz="1198" b="0" i="0" u="none" strike="noStrike" kern="0" cap="none" spc="0" normalizeH="0" baseline="0" noProof="0">
                      <a:ln>
                        <a:noFill/>
                      </a:ln>
                      <a:solidFill>
                        <a:srgbClr val="000000"/>
                      </a:solidFill>
                      <a:effectLst/>
                      <a:uLnTx/>
                      <a:uFillTx/>
                      <a:latin typeface="Segoe UI Semibold"/>
                      <a:ea typeface="+mn-ea"/>
                      <a:cs typeface="+mn-cs"/>
                    </a:rPr>
                    <a:t>Event Hubs</a:t>
                  </a:r>
                </a:p>
              </p:txBody>
            </p:sp>
          </p:grpSp>
          <p:grpSp>
            <p:nvGrpSpPr>
              <p:cNvPr id="163" name="Group 162">
                <a:extLst>
                  <a:ext uri="{FF2B5EF4-FFF2-40B4-BE49-F238E27FC236}">
                    <a16:creationId xmlns:a16="http://schemas.microsoft.com/office/drawing/2014/main" id="{6B4EF8D4-7280-42C3-827A-3320AC86680F}"/>
                  </a:ext>
                </a:extLst>
              </p:cNvPr>
              <p:cNvGrpSpPr/>
              <p:nvPr/>
            </p:nvGrpSpPr>
            <p:grpSpPr>
              <a:xfrm>
                <a:off x="10343108" y="5338525"/>
                <a:ext cx="1005840" cy="956840"/>
                <a:chOff x="9857130" y="5698577"/>
                <a:chExt cx="1005840" cy="956840"/>
              </a:xfrm>
            </p:grpSpPr>
            <p:pic>
              <p:nvPicPr>
                <p:cNvPr id="168" name="Graphic 167">
                  <a:extLst>
                    <a:ext uri="{FF2B5EF4-FFF2-40B4-BE49-F238E27FC236}">
                      <a16:creationId xmlns:a16="http://schemas.microsoft.com/office/drawing/2014/main" id="{266E0238-DB23-49A4-B903-6D913BD9BE65}"/>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0124476" y="5698577"/>
                  <a:ext cx="471148" cy="471148"/>
                </a:xfrm>
                <a:prstGeom prst="rect">
                  <a:avLst/>
                </a:prstGeom>
              </p:spPr>
            </p:pic>
            <p:sp>
              <p:nvSpPr>
                <p:cNvPr id="169" name="TextBox 168">
                  <a:extLst>
                    <a:ext uri="{FF2B5EF4-FFF2-40B4-BE49-F238E27FC236}">
                      <a16:creationId xmlns:a16="http://schemas.microsoft.com/office/drawing/2014/main" id="{36BDE176-7C84-47B7-9424-7A873204E109}"/>
                    </a:ext>
                  </a:extLst>
                </p:cNvPr>
                <p:cNvSpPr txBox="1"/>
                <p:nvPr/>
              </p:nvSpPr>
              <p:spPr>
                <a:xfrm>
                  <a:off x="9857130" y="6131950"/>
                  <a:ext cx="1005840" cy="523467"/>
                </a:xfrm>
                <a:prstGeom prst="rect">
                  <a:avLst/>
                </a:prstGeom>
                <a:noFill/>
              </p:spPr>
              <p:txBody>
                <a:bodyPr wrap="square" lIns="91414" tIns="91414" rIns="91414" bIns="91414" rtlCol="0">
                  <a:spAutoFit/>
                </a:bodyPr>
                <a:lstStyle/>
                <a:p>
                  <a:pPr marL="0" marR="0" lvl="0" indent="0" algn="ctr" defTabSz="932330" rtl="0" eaLnBrk="1" fontAlgn="auto" latinLnBrk="0" hangingPunct="1">
                    <a:lnSpc>
                      <a:spcPct val="90000"/>
                    </a:lnSpc>
                    <a:spcBef>
                      <a:spcPts val="0"/>
                    </a:spcBef>
                    <a:spcAft>
                      <a:spcPts val="600"/>
                    </a:spcAft>
                    <a:buClrTx/>
                    <a:buSzTx/>
                    <a:buFontTx/>
                    <a:buNone/>
                    <a:tabLst/>
                    <a:defRPr/>
                  </a:pPr>
                  <a:r>
                    <a:rPr kumimoji="0" lang="en-US" sz="1198" b="0" i="0" u="none" strike="noStrike" kern="0" cap="none" spc="0" normalizeH="0" baseline="0" noProof="0">
                      <a:ln>
                        <a:noFill/>
                      </a:ln>
                      <a:solidFill>
                        <a:srgbClr val="000000"/>
                      </a:solidFill>
                      <a:effectLst/>
                      <a:uLnTx/>
                      <a:uFillTx/>
                      <a:latin typeface="Segoe UI Semibold"/>
                      <a:ea typeface="+mn-ea"/>
                      <a:cs typeface="+mn-cs"/>
                    </a:rPr>
                    <a:t>Ingest &amp; Export APIs</a:t>
                  </a:r>
                </a:p>
              </p:txBody>
            </p:sp>
          </p:grpSp>
          <p:grpSp>
            <p:nvGrpSpPr>
              <p:cNvPr id="164" name="Group 163">
                <a:extLst>
                  <a:ext uri="{FF2B5EF4-FFF2-40B4-BE49-F238E27FC236}">
                    <a16:creationId xmlns:a16="http://schemas.microsoft.com/office/drawing/2014/main" id="{52681D19-1A17-4383-BEE1-E605C43CF293}"/>
                  </a:ext>
                </a:extLst>
              </p:cNvPr>
              <p:cNvGrpSpPr/>
              <p:nvPr/>
            </p:nvGrpSpPr>
            <p:grpSpPr>
              <a:xfrm>
                <a:off x="9217316" y="5338525"/>
                <a:ext cx="995659" cy="784238"/>
                <a:chOff x="8945500" y="5698577"/>
                <a:chExt cx="995659" cy="784238"/>
              </a:xfrm>
            </p:grpSpPr>
            <p:pic>
              <p:nvPicPr>
                <p:cNvPr id="166" name="Graphic 165">
                  <a:extLst>
                    <a:ext uri="{FF2B5EF4-FFF2-40B4-BE49-F238E27FC236}">
                      <a16:creationId xmlns:a16="http://schemas.microsoft.com/office/drawing/2014/main" id="{2F485847-11F6-4A55-8557-1D3DC615B81A}"/>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9207755" y="5698577"/>
                  <a:ext cx="471148" cy="471148"/>
                </a:xfrm>
                <a:prstGeom prst="rect">
                  <a:avLst/>
                </a:prstGeom>
              </p:spPr>
            </p:pic>
            <p:sp>
              <p:nvSpPr>
                <p:cNvPr id="167" name="TextBox 166">
                  <a:extLst>
                    <a:ext uri="{FF2B5EF4-FFF2-40B4-BE49-F238E27FC236}">
                      <a16:creationId xmlns:a16="http://schemas.microsoft.com/office/drawing/2014/main" id="{0C07CCAC-8727-488A-B779-3964A36D5358}"/>
                    </a:ext>
                  </a:extLst>
                </p:cNvPr>
                <p:cNvSpPr txBox="1"/>
                <p:nvPr/>
              </p:nvSpPr>
              <p:spPr>
                <a:xfrm>
                  <a:off x="8945500" y="6131950"/>
                  <a:ext cx="995659" cy="350865"/>
                </a:xfrm>
                <a:prstGeom prst="rect">
                  <a:avLst/>
                </a:prstGeom>
                <a:noFill/>
              </p:spPr>
              <p:txBody>
                <a:bodyPr wrap="square" lIns="91414" tIns="91414" rIns="91414" bIns="91414" rtlCol="0">
                  <a:spAutoFit/>
                </a:bodyPr>
                <a:lstStyle/>
                <a:p>
                  <a:pPr marL="0" marR="0" lvl="0" indent="0" algn="ctr" defTabSz="932330" rtl="0" eaLnBrk="1" fontAlgn="auto" latinLnBrk="0" hangingPunct="1">
                    <a:lnSpc>
                      <a:spcPct val="90000"/>
                    </a:lnSpc>
                    <a:spcBef>
                      <a:spcPts val="0"/>
                    </a:spcBef>
                    <a:spcAft>
                      <a:spcPts val="600"/>
                    </a:spcAft>
                    <a:buClrTx/>
                    <a:buSzTx/>
                    <a:buFontTx/>
                    <a:buNone/>
                    <a:tabLst/>
                    <a:defRPr/>
                  </a:pPr>
                  <a:r>
                    <a:rPr kumimoji="0" lang="en-US" sz="1198" b="0" i="0" u="none" strike="noStrike" kern="0" cap="none" spc="0" normalizeH="0" baseline="0" noProof="0">
                      <a:ln>
                        <a:noFill/>
                      </a:ln>
                      <a:solidFill>
                        <a:srgbClr val="000000"/>
                      </a:solidFill>
                      <a:effectLst/>
                      <a:uLnTx/>
                      <a:uFillTx/>
                      <a:latin typeface="Segoe UI Semibold"/>
                      <a:ea typeface="+mn-ea"/>
                      <a:cs typeface="+mn-cs"/>
                    </a:rPr>
                    <a:t>Logic Apps</a:t>
                  </a:r>
                </a:p>
              </p:txBody>
            </p:sp>
          </p:grpSp>
          <p:sp>
            <p:nvSpPr>
              <p:cNvPr id="165" name="TextBox 164">
                <a:extLst>
                  <a:ext uri="{FF2B5EF4-FFF2-40B4-BE49-F238E27FC236}">
                    <a16:creationId xmlns:a16="http://schemas.microsoft.com/office/drawing/2014/main" id="{FE1E666F-8FE9-4E3D-B331-8A49AC9F41F3}"/>
                  </a:ext>
                </a:extLst>
              </p:cNvPr>
              <p:cNvSpPr txBox="1"/>
              <p:nvPr/>
            </p:nvSpPr>
            <p:spPr>
              <a:xfrm>
                <a:off x="7031667" y="5628173"/>
                <a:ext cx="980225" cy="289989"/>
              </a:xfrm>
              <a:prstGeom prst="rect">
                <a:avLst/>
              </a:prstGeom>
              <a:solidFill>
                <a:schemeClr val="bg2"/>
              </a:solidFill>
            </p:spPr>
            <p:txBody>
              <a:bodyPr wrap="square" lIns="45706" tIns="45706" rIns="45706" bIns="45706" rtlCol="0">
                <a:spAutoFit/>
              </a:bodyPr>
              <a:lstStyle/>
              <a:p>
                <a:pPr marL="0" marR="0" lvl="0" indent="0" algn="l" defTabSz="932330" rtl="0" eaLnBrk="1" fontAlgn="auto" latinLnBrk="0" hangingPunct="1">
                  <a:lnSpc>
                    <a:spcPct val="90000"/>
                  </a:lnSpc>
                  <a:spcBef>
                    <a:spcPts val="0"/>
                  </a:spcBef>
                  <a:spcAft>
                    <a:spcPts val="600"/>
                  </a:spcAft>
                  <a:buClrTx/>
                  <a:buSzTx/>
                  <a:buFontTx/>
                  <a:buNone/>
                  <a:tabLst/>
                  <a:defRPr/>
                </a:pPr>
                <a:r>
                  <a:rPr kumimoji="0" lang="en-US" sz="1398" b="0" i="0" u="none" strike="noStrike" kern="0" cap="none" spc="0" normalizeH="0" baseline="0" noProof="0">
                    <a:ln>
                      <a:noFill/>
                    </a:ln>
                    <a:solidFill>
                      <a:srgbClr val="0078D7"/>
                    </a:solidFill>
                    <a:effectLst/>
                    <a:uLnTx/>
                    <a:uFillTx/>
                    <a:latin typeface="Segoe UI Semibold"/>
                    <a:ea typeface="+mn-ea"/>
                    <a:cs typeface="+mn-cs"/>
                  </a:rPr>
                  <a:t>Integrate</a:t>
                </a:r>
              </a:p>
            </p:txBody>
          </p:sp>
        </p:grpSp>
        <p:cxnSp>
          <p:nvCxnSpPr>
            <p:cNvPr id="132" name="Straight Arrow Connector 131">
              <a:extLst>
                <a:ext uri="{FF2B5EF4-FFF2-40B4-BE49-F238E27FC236}">
                  <a16:creationId xmlns:a16="http://schemas.microsoft.com/office/drawing/2014/main" id="{83FC59DD-2372-45F0-8C36-C316C82EF19E}"/>
                </a:ext>
              </a:extLst>
            </p:cNvPr>
            <p:cNvCxnSpPr>
              <a:cxnSpLocks/>
            </p:cNvCxnSpPr>
            <p:nvPr/>
          </p:nvCxnSpPr>
          <p:spPr>
            <a:xfrm>
              <a:off x="5644818" y="3595970"/>
              <a:ext cx="1089827" cy="0"/>
            </a:xfrm>
            <a:prstGeom prst="straightConnector1">
              <a:avLst/>
            </a:prstGeom>
            <a:noFill/>
            <a:ln w="19050" cap="flat" cmpd="sng" algn="ctr">
              <a:solidFill>
                <a:srgbClr val="FFFFFF">
                  <a:lumMod val="65000"/>
                </a:srgbClr>
              </a:solidFill>
              <a:prstDash val="solid"/>
              <a:headEnd type="none"/>
              <a:tailEnd type="arrow"/>
            </a:ln>
            <a:effectLst/>
          </p:spPr>
        </p:cxnSp>
        <p:sp>
          <p:nvSpPr>
            <p:cNvPr id="133" name="Right Bracket 132">
              <a:extLst>
                <a:ext uri="{FF2B5EF4-FFF2-40B4-BE49-F238E27FC236}">
                  <a16:creationId xmlns:a16="http://schemas.microsoft.com/office/drawing/2014/main" id="{32FD6C51-6274-41F1-8253-A82773F8B935}"/>
                </a:ext>
              </a:extLst>
            </p:cNvPr>
            <p:cNvSpPr/>
            <p:nvPr/>
          </p:nvSpPr>
          <p:spPr>
            <a:xfrm flipH="1">
              <a:off x="6734646" y="825844"/>
              <a:ext cx="199460" cy="5697332"/>
            </a:xfrm>
            <a:prstGeom prst="rightBracket">
              <a:avLst>
                <a:gd name="adj" fmla="val 85370"/>
              </a:avLst>
            </a:prstGeom>
            <a:noFill/>
            <a:ln w="19050" cap="flat" cmpd="sng" algn="ctr">
              <a:solidFill>
                <a:srgbClr val="FFFFFF">
                  <a:lumMod val="65000"/>
                </a:srgbClr>
              </a:solidFill>
              <a:prstDash val="solid"/>
              <a:headEnd type="none" w="med" len="med"/>
              <a:tailEnd type="none" w="med" len="med"/>
            </a:ln>
            <a:effectLst/>
          </p:spPr>
          <p:txBody>
            <a:bodyPr rtlCol="0" anchor="ctr"/>
            <a:lstStyle/>
            <a:p>
              <a:pPr marL="0" marR="0" lvl="0" indent="0" algn="ctr" defTabSz="93233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a typeface="+mn-ea"/>
                <a:cs typeface="+mn-cs"/>
              </a:endParaRPr>
            </a:p>
          </p:txBody>
        </p:sp>
        <p:cxnSp>
          <p:nvCxnSpPr>
            <p:cNvPr id="134" name="Straight Arrow Connector 133">
              <a:extLst>
                <a:ext uri="{FF2B5EF4-FFF2-40B4-BE49-F238E27FC236}">
                  <a16:creationId xmlns:a16="http://schemas.microsoft.com/office/drawing/2014/main" id="{A3CBDC61-ABCC-49C5-BD45-A405062BB354}"/>
                </a:ext>
              </a:extLst>
            </p:cNvPr>
            <p:cNvCxnSpPr>
              <a:cxnSpLocks/>
              <a:stCxn id="135" idx="2"/>
            </p:cNvCxnSpPr>
            <p:nvPr/>
          </p:nvCxnSpPr>
          <p:spPr>
            <a:xfrm>
              <a:off x="3366714" y="3587715"/>
              <a:ext cx="670157" cy="1144"/>
            </a:xfrm>
            <a:prstGeom prst="straightConnector1">
              <a:avLst/>
            </a:prstGeom>
            <a:noFill/>
            <a:ln w="19050" cap="flat" cmpd="sng" algn="ctr">
              <a:solidFill>
                <a:srgbClr val="FFFFFF">
                  <a:lumMod val="65000"/>
                </a:srgbClr>
              </a:solidFill>
              <a:prstDash val="solid"/>
              <a:headEnd type="none"/>
              <a:tailEnd type="arrow"/>
            </a:ln>
            <a:effectLst/>
          </p:spPr>
        </p:cxnSp>
        <p:sp>
          <p:nvSpPr>
            <p:cNvPr id="135" name="Right Bracket 134">
              <a:extLst>
                <a:ext uri="{FF2B5EF4-FFF2-40B4-BE49-F238E27FC236}">
                  <a16:creationId xmlns:a16="http://schemas.microsoft.com/office/drawing/2014/main" id="{ADB39A3B-38F4-4984-82D7-A8D3057FD56E}"/>
                </a:ext>
              </a:extLst>
            </p:cNvPr>
            <p:cNvSpPr/>
            <p:nvPr/>
          </p:nvSpPr>
          <p:spPr>
            <a:xfrm>
              <a:off x="3251852" y="1798950"/>
              <a:ext cx="114862" cy="3577527"/>
            </a:xfrm>
            <a:prstGeom prst="rightBracket">
              <a:avLst>
                <a:gd name="adj" fmla="val 95959"/>
              </a:avLst>
            </a:prstGeom>
            <a:noFill/>
            <a:ln w="19050" cap="flat" cmpd="sng" algn="ctr">
              <a:solidFill>
                <a:srgbClr val="FFFFFF">
                  <a:lumMod val="65000"/>
                </a:srgbClr>
              </a:solidFill>
              <a:prstDash val="solid"/>
              <a:headEnd type="none" w="med" len="med"/>
              <a:tailEnd type="none" w="med" len="med"/>
            </a:ln>
            <a:effectLst/>
          </p:spPr>
          <p:txBody>
            <a:bodyPr rtlCol="0" anchor="ctr"/>
            <a:lstStyle/>
            <a:p>
              <a:pPr marL="0" marR="0" lvl="0" indent="0" algn="ctr" defTabSz="93233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a typeface="+mn-ea"/>
                <a:cs typeface="+mn-cs"/>
              </a:endParaRPr>
            </a:p>
          </p:txBody>
        </p:sp>
        <p:grpSp>
          <p:nvGrpSpPr>
            <p:cNvPr id="136" name="Group 135">
              <a:extLst>
                <a:ext uri="{FF2B5EF4-FFF2-40B4-BE49-F238E27FC236}">
                  <a16:creationId xmlns:a16="http://schemas.microsoft.com/office/drawing/2014/main" id="{298FA747-1683-4CAE-A3FD-9D8827272A60}"/>
                </a:ext>
              </a:extLst>
            </p:cNvPr>
            <p:cNvGrpSpPr/>
            <p:nvPr/>
          </p:nvGrpSpPr>
          <p:grpSpPr>
            <a:xfrm>
              <a:off x="557045" y="4879227"/>
              <a:ext cx="2630635" cy="411738"/>
              <a:chOff x="556242" y="4352782"/>
              <a:chExt cx="2631008" cy="411796"/>
            </a:xfrm>
            <a:noFill/>
          </p:grpSpPr>
          <p:sp>
            <p:nvSpPr>
              <p:cNvPr id="156" name="Rectangle: Rounded Corners 155">
                <a:extLst>
                  <a:ext uri="{FF2B5EF4-FFF2-40B4-BE49-F238E27FC236}">
                    <a16:creationId xmlns:a16="http://schemas.microsoft.com/office/drawing/2014/main" id="{4FFCC745-0A7C-4359-A1C3-DD4636B3C3E2}"/>
                  </a:ext>
                </a:extLst>
              </p:cNvPr>
              <p:cNvSpPr/>
              <p:nvPr/>
            </p:nvSpPr>
            <p:spPr bwMode="auto">
              <a:xfrm>
                <a:off x="556242" y="4352782"/>
                <a:ext cx="2631008" cy="408702"/>
              </a:xfrm>
              <a:prstGeom prst="roundRect">
                <a:avLst/>
              </a:prstGeom>
              <a:grpFill/>
              <a:ln w="28575"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57" name="TextBox 156">
                <a:extLst>
                  <a:ext uri="{FF2B5EF4-FFF2-40B4-BE49-F238E27FC236}">
                    <a16:creationId xmlns:a16="http://schemas.microsoft.com/office/drawing/2014/main" id="{BC463721-6557-48E0-B799-C5ADA73F63B3}"/>
                  </a:ext>
                </a:extLst>
              </p:cNvPr>
              <p:cNvSpPr txBox="1"/>
              <p:nvPr/>
            </p:nvSpPr>
            <p:spPr>
              <a:xfrm>
                <a:off x="618086" y="4354001"/>
                <a:ext cx="1705352" cy="410577"/>
              </a:xfrm>
              <a:prstGeom prst="rect">
                <a:avLst/>
              </a:prstGeom>
              <a:grpFill/>
              <a:ln w="28575">
                <a:noFill/>
              </a:ln>
            </p:spPr>
            <p:txBody>
              <a:bodyPr wrap="none" lIns="91414" tIns="91414" rIns="91414" bIns="91414" rtlCol="0">
                <a:spAutoFit/>
              </a:bodyPr>
              <a:lstStyle/>
              <a:p>
                <a:pPr marL="0" marR="0" lvl="0" indent="0" algn="l" defTabSz="932330" rtl="0" eaLnBrk="1" fontAlgn="auto" latinLnBrk="0" hangingPunct="1">
                  <a:lnSpc>
                    <a:spcPct val="90000"/>
                  </a:lnSpc>
                  <a:spcBef>
                    <a:spcPts val="0"/>
                  </a:spcBef>
                  <a:spcAft>
                    <a:spcPts val="600"/>
                  </a:spcAft>
                  <a:buClrTx/>
                  <a:buSzTx/>
                  <a:buFontTx/>
                  <a:buNone/>
                  <a:tabLst/>
                  <a:defRPr/>
                </a:pPr>
                <a:r>
                  <a:rPr kumimoji="0" lang="en-US" sz="1598" b="0" i="0" u="none" strike="noStrike" kern="0" cap="none" spc="0" normalizeH="0" baseline="0" noProof="0">
                    <a:ln>
                      <a:noFill/>
                    </a:ln>
                    <a:solidFill>
                      <a:srgbClr val="000000"/>
                    </a:solidFill>
                    <a:effectLst/>
                    <a:uLnTx/>
                    <a:uFillTx/>
                    <a:latin typeface="Segoe UI Semibold"/>
                    <a:ea typeface="+mn-ea"/>
                    <a:cs typeface="+mn-cs"/>
                  </a:rPr>
                  <a:t>Custom Sources</a:t>
                </a:r>
              </a:p>
            </p:txBody>
          </p:sp>
        </p:grpSp>
        <p:grpSp>
          <p:nvGrpSpPr>
            <p:cNvPr id="137" name="Group 136">
              <a:extLst>
                <a:ext uri="{FF2B5EF4-FFF2-40B4-BE49-F238E27FC236}">
                  <a16:creationId xmlns:a16="http://schemas.microsoft.com/office/drawing/2014/main" id="{BD830EDC-597A-4CA4-A36E-B68A6442A2DD}"/>
                </a:ext>
              </a:extLst>
            </p:cNvPr>
            <p:cNvGrpSpPr/>
            <p:nvPr/>
          </p:nvGrpSpPr>
          <p:grpSpPr>
            <a:xfrm>
              <a:off x="557044" y="1890955"/>
              <a:ext cx="2630634" cy="414403"/>
              <a:chOff x="556241" y="2073340"/>
              <a:chExt cx="2631007" cy="414462"/>
            </a:xfrm>
            <a:solidFill>
              <a:schemeClr val="bg1">
                <a:lumMod val="75000"/>
              </a:schemeClr>
            </a:solidFill>
          </p:grpSpPr>
          <p:sp>
            <p:nvSpPr>
              <p:cNvPr id="154" name="Rectangle: Rounded Corners 153">
                <a:extLst>
                  <a:ext uri="{FF2B5EF4-FFF2-40B4-BE49-F238E27FC236}">
                    <a16:creationId xmlns:a16="http://schemas.microsoft.com/office/drawing/2014/main" id="{8E55774E-3A62-4710-91BA-4E918BA1FCB0}"/>
                  </a:ext>
                </a:extLst>
              </p:cNvPr>
              <p:cNvSpPr/>
              <p:nvPr/>
            </p:nvSpPr>
            <p:spPr bwMode="auto">
              <a:xfrm>
                <a:off x="556241" y="2073340"/>
                <a:ext cx="2631007" cy="408702"/>
              </a:xfrm>
              <a:prstGeom prst="round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55" name="TextBox 154">
                <a:extLst>
                  <a:ext uri="{FF2B5EF4-FFF2-40B4-BE49-F238E27FC236}">
                    <a16:creationId xmlns:a16="http://schemas.microsoft.com/office/drawing/2014/main" id="{26CF6F05-48AE-4367-BAA0-8F7DE11DAD1B}"/>
                  </a:ext>
                </a:extLst>
              </p:cNvPr>
              <p:cNvSpPr txBox="1"/>
              <p:nvPr/>
            </p:nvSpPr>
            <p:spPr>
              <a:xfrm>
                <a:off x="618086" y="2077225"/>
                <a:ext cx="1268767" cy="410577"/>
              </a:xfrm>
              <a:prstGeom prst="rect">
                <a:avLst/>
              </a:prstGeom>
              <a:noFill/>
            </p:spPr>
            <p:txBody>
              <a:bodyPr wrap="none" lIns="91414" tIns="91414" rIns="91414" bIns="91414" rtlCol="0">
                <a:spAutoFit/>
              </a:bodyPr>
              <a:lstStyle/>
              <a:p>
                <a:pPr marL="0" marR="0" lvl="0" indent="0" algn="l" defTabSz="932330" rtl="0" eaLnBrk="1" fontAlgn="auto" latinLnBrk="0" hangingPunct="1">
                  <a:lnSpc>
                    <a:spcPct val="90000"/>
                  </a:lnSpc>
                  <a:spcBef>
                    <a:spcPts val="0"/>
                  </a:spcBef>
                  <a:spcAft>
                    <a:spcPts val="600"/>
                  </a:spcAft>
                  <a:buClrTx/>
                  <a:buSzTx/>
                  <a:buFontTx/>
                  <a:buNone/>
                  <a:tabLst/>
                  <a:defRPr/>
                </a:pPr>
                <a:r>
                  <a:rPr kumimoji="0" lang="en-US" sz="1598" b="0" i="0" u="none" strike="noStrike" kern="0" cap="none" spc="0" normalizeH="0" baseline="0" noProof="0">
                    <a:ln>
                      <a:noFill/>
                    </a:ln>
                    <a:solidFill>
                      <a:srgbClr val="000000"/>
                    </a:solidFill>
                    <a:effectLst/>
                    <a:uLnTx/>
                    <a:uFillTx/>
                    <a:latin typeface="Segoe UI Semibold"/>
                    <a:ea typeface="+mn-ea"/>
                    <a:cs typeface="+mn-cs"/>
                  </a:rPr>
                  <a:t>Application</a:t>
                </a:r>
              </a:p>
            </p:txBody>
          </p:sp>
        </p:grpSp>
        <p:grpSp>
          <p:nvGrpSpPr>
            <p:cNvPr id="138" name="Group 137">
              <a:extLst>
                <a:ext uri="{FF2B5EF4-FFF2-40B4-BE49-F238E27FC236}">
                  <a16:creationId xmlns:a16="http://schemas.microsoft.com/office/drawing/2014/main" id="{8F3F9E5C-EF5A-4608-9158-8B83690F4548}"/>
                </a:ext>
              </a:extLst>
            </p:cNvPr>
            <p:cNvGrpSpPr/>
            <p:nvPr/>
          </p:nvGrpSpPr>
          <p:grpSpPr>
            <a:xfrm>
              <a:off x="557045" y="2474222"/>
              <a:ext cx="2630635" cy="411738"/>
              <a:chOff x="556242" y="2656689"/>
              <a:chExt cx="2631008" cy="411796"/>
            </a:xfrm>
            <a:solidFill>
              <a:schemeClr val="bg1">
                <a:lumMod val="75000"/>
              </a:schemeClr>
            </a:solidFill>
          </p:grpSpPr>
          <p:sp>
            <p:nvSpPr>
              <p:cNvPr id="152" name="Rectangle: Rounded Corners 151">
                <a:extLst>
                  <a:ext uri="{FF2B5EF4-FFF2-40B4-BE49-F238E27FC236}">
                    <a16:creationId xmlns:a16="http://schemas.microsoft.com/office/drawing/2014/main" id="{E1E79554-AF06-4FF1-8AB0-790E8C699DF0}"/>
                  </a:ext>
                </a:extLst>
              </p:cNvPr>
              <p:cNvSpPr/>
              <p:nvPr/>
            </p:nvSpPr>
            <p:spPr bwMode="auto">
              <a:xfrm>
                <a:off x="556242" y="2656689"/>
                <a:ext cx="2631008" cy="408702"/>
              </a:xfrm>
              <a:prstGeom prst="round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53" name="TextBox 152">
                <a:extLst>
                  <a:ext uri="{FF2B5EF4-FFF2-40B4-BE49-F238E27FC236}">
                    <a16:creationId xmlns:a16="http://schemas.microsoft.com/office/drawing/2014/main" id="{C1D2AFED-D6ED-4EFA-A19F-F3E5241924FF}"/>
                  </a:ext>
                </a:extLst>
              </p:cNvPr>
              <p:cNvSpPr txBox="1"/>
              <p:nvPr/>
            </p:nvSpPr>
            <p:spPr>
              <a:xfrm>
                <a:off x="618086" y="2657908"/>
                <a:ext cx="1883582" cy="410577"/>
              </a:xfrm>
              <a:prstGeom prst="rect">
                <a:avLst/>
              </a:prstGeom>
              <a:noFill/>
            </p:spPr>
            <p:txBody>
              <a:bodyPr wrap="none" lIns="91414" tIns="91414" rIns="91414" bIns="91414" rtlCol="0">
                <a:spAutoFit/>
              </a:bodyPr>
              <a:lstStyle/>
              <a:p>
                <a:pPr marL="0" marR="0" lvl="0" indent="0" algn="l" defTabSz="932330" rtl="0" eaLnBrk="1" fontAlgn="auto" latinLnBrk="0" hangingPunct="1">
                  <a:lnSpc>
                    <a:spcPct val="90000"/>
                  </a:lnSpc>
                  <a:spcBef>
                    <a:spcPts val="0"/>
                  </a:spcBef>
                  <a:spcAft>
                    <a:spcPts val="600"/>
                  </a:spcAft>
                  <a:buClrTx/>
                  <a:buSzTx/>
                  <a:buFontTx/>
                  <a:buNone/>
                  <a:tabLst/>
                  <a:defRPr/>
                </a:pPr>
                <a:r>
                  <a:rPr kumimoji="0" lang="en-US" sz="1598" b="0" i="0" u="none" strike="noStrike" kern="0" cap="none" spc="0" normalizeH="0" baseline="0" noProof="0">
                    <a:ln>
                      <a:noFill/>
                    </a:ln>
                    <a:solidFill>
                      <a:srgbClr val="000000"/>
                    </a:solidFill>
                    <a:effectLst/>
                    <a:uLnTx/>
                    <a:uFillTx/>
                    <a:latin typeface="Segoe UI Semibold"/>
                    <a:ea typeface="+mn-ea"/>
                    <a:cs typeface="+mn-cs"/>
                  </a:rPr>
                  <a:t>Operating System</a:t>
                </a:r>
              </a:p>
            </p:txBody>
          </p:sp>
        </p:grpSp>
        <p:grpSp>
          <p:nvGrpSpPr>
            <p:cNvPr id="139" name="Group 138">
              <a:extLst>
                <a:ext uri="{FF2B5EF4-FFF2-40B4-BE49-F238E27FC236}">
                  <a16:creationId xmlns:a16="http://schemas.microsoft.com/office/drawing/2014/main" id="{F5E26169-FADF-42ED-901B-DB1AF723408A}"/>
                </a:ext>
              </a:extLst>
            </p:cNvPr>
            <p:cNvGrpSpPr/>
            <p:nvPr/>
          </p:nvGrpSpPr>
          <p:grpSpPr>
            <a:xfrm>
              <a:off x="557045" y="3039506"/>
              <a:ext cx="2630637" cy="411738"/>
              <a:chOff x="556242" y="3222053"/>
              <a:chExt cx="2631010" cy="411796"/>
            </a:xfrm>
            <a:solidFill>
              <a:schemeClr val="bg1">
                <a:lumMod val="75000"/>
              </a:schemeClr>
            </a:solidFill>
          </p:grpSpPr>
          <p:sp>
            <p:nvSpPr>
              <p:cNvPr id="150" name="Rectangle: Rounded Corners 149">
                <a:extLst>
                  <a:ext uri="{FF2B5EF4-FFF2-40B4-BE49-F238E27FC236}">
                    <a16:creationId xmlns:a16="http://schemas.microsoft.com/office/drawing/2014/main" id="{896CC66F-B64B-4E3A-8D3D-FBBB3DDE3C92}"/>
                  </a:ext>
                </a:extLst>
              </p:cNvPr>
              <p:cNvSpPr/>
              <p:nvPr/>
            </p:nvSpPr>
            <p:spPr bwMode="auto">
              <a:xfrm>
                <a:off x="556242" y="3222053"/>
                <a:ext cx="2631010" cy="408702"/>
              </a:xfrm>
              <a:prstGeom prst="round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51" name="TextBox 150">
                <a:extLst>
                  <a:ext uri="{FF2B5EF4-FFF2-40B4-BE49-F238E27FC236}">
                    <a16:creationId xmlns:a16="http://schemas.microsoft.com/office/drawing/2014/main" id="{6BEA9480-ED6B-4B73-81BC-54928158E941}"/>
                  </a:ext>
                </a:extLst>
              </p:cNvPr>
              <p:cNvSpPr txBox="1"/>
              <p:nvPr/>
            </p:nvSpPr>
            <p:spPr>
              <a:xfrm>
                <a:off x="618086" y="3223272"/>
                <a:ext cx="1744595" cy="410577"/>
              </a:xfrm>
              <a:prstGeom prst="rect">
                <a:avLst/>
              </a:prstGeom>
              <a:noFill/>
            </p:spPr>
            <p:txBody>
              <a:bodyPr wrap="none" lIns="91414" tIns="91414" rIns="91414" bIns="91414" rtlCol="0">
                <a:spAutoFit/>
              </a:bodyPr>
              <a:lstStyle/>
              <a:p>
                <a:pPr marL="0" marR="0" lvl="0" indent="0" algn="l" defTabSz="932330" rtl="0" eaLnBrk="1" fontAlgn="auto" latinLnBrk="0" hangingPunct="1">
                  <a:lnSpc>
                    <a:spcPct val="90000"/>
                  </a:lnSpc>
                  <a:spcBef>
                    <a:spcPts val="0"/>
                  </a:spcBef>
                  <a:spcAft>
                    <a:spcPts val="600"/>
                  </a:spcAft>
                  <a:buClrTx/>
                  <a:buSzTx/>
                  <a:buFontTx/>
                  <a:buNone/>
                  <a:tabLst/>
                  <a:defRPr/>
                </a:pPr>
                <a:r>
                  <a:rPr kumimoji="0" lang="en-US" sz="1598" b="0" i="0" u="none" strike="noStrike" kern="0" cap="none" spc="0" normalizeH="0" baseline="0" noProof="0">
                    <a:ln>
                      <a:noFill/>
                    </a:ln>
                    <a:solidFill>
                      <a:srgbClr val="000000"/>
                    </a:solidFill>
                    <a:effectLst/>
                    <a:uLnTx/>
                    <a:uFillTx/>
                    <a:latin typeface="Segoe UI Semibold"/>
                    <a:ea typeface="+mn-ea"/>
                    <a:cs typeface="+mn-cs"/>
                  </a:rPr>
                  <a:t>Azure Resources</a:t>
                </a:r>
              </a:p>
            </p:txBody>
          </p:sp>
        </p:grpSp>
        <p:grpSp>
          <p:nvGrpSpPr>
            <p:cNvPr id="140" name="Group 139">
              <a:extLst>
                <a:ext uri="{FF2B5EF4-FFF2-40B4-BE49-F238E27FC236}">
                  <a16:creationId xmlns:a16="http://schemas.microsoft.com/office/drawing/2014/main" id="{EB374720-6697-4D5B-A5E3-2B5DDEBA02B4}"/>
                </a:ext>
              </a:extLst>
            </p:cNvPr>
            <p:cNvGrpSpPr/>
            <p:nvPr/>
          </p:nvGrpSpPr>
          <p:grpSpPr>
            <a:xfrm>
              <a:off x="557044" y="3604788"/>
              <a:ext cx="2630636" cy="411738"/>
              <a:chOff x="556241" y="3787417"/>
              <a:chExt cx="2631009" cy="411796"/>
            </a:xfrm>
            <a:solidFill>
              <a:schemeClr val="bg1">
                <a:lumMod val="75000"/>
              </a:schemeClr>
            </a:solidFill>
          </p:grpSpPr>
          <p:sp>
            <p:nvSpPr>
              <p:cNvPr id="148" name="Rectangle: Rounded Corners 147">
                <a:extLst>
                  <a:ext uri="{FF2B5EF4-FFF2-40B4-BE49-F238E27FC236}">
                    <a16:creationId xmlns:a16="http://schemas.microsoft.com/office/drawing/2014/main" id="{7F06902A-1C92-4A46-B955-B1DAAD28A14A}"/>
                  </a:ext>
                </a:extLst>
              </p:cNvPr>
              <p:cNvSpPr/>
              <p:nvPr/>
            </p:nvSpPr>
            <p:spPr bwMode="auto">
              <a:xfrm>
                <a:off x="556241" y="3787417"/>
                <a:ext cx="2631009" cy="408702"/>
              </a:xfrm>
              <a:prstGeom prst="round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49" name="TextBox 148">
                <a:extLst>
                  <a:ext uri="{FF2B5EF4-FFF2-40B4-BE49-F238E27FC236}">
                    <a16:creationId xmlns:a16="http://schemas.microsoft.com/office/drawing/2014/main" id="{0DD99A8D-BF55-489A-8A1E-EF8C8EAC8378}"/>
                  </a:ext>
                </a:extLst>
              </p:cNvPr>
              <p:cNvSpPr txBox="1"/>
              <p:nvPr/>
            </p:nvSpPr>
            <p:spPr>
              <a:xfrm>
                <a:off x="618086" y="3788636"/>
                <a:ext cx="1973515" cy="410577"/>
              </a:xfrm>
              <a:prstGeom prst="rect">
                <a:avLst/>
              </a:prstGeom>
              <a:noFill/>
            </p:spPr>
            <p:txBody>
              <a:bodyPr wrap="none" lIns="91414" tIns="91414" rIns="91414" bIns="91414" rtlCol="0">
                <a:spAutoFit/>
              </a:bodyPr>
              <a:lstStyle/>
              <a:p>
                <a:pPr marL="0" marR="0" lvl="0" indent="0" algn="l" defTabSz="932330" rtl="0" eaLnBrk="1" fontAlgn="auto" latinLnBrk="0" hangingPunct="1">
                  <a:lnSpc>
                    <a:spcPct val="90000"/>
                  </a:lnSpc>
                  <a:spcBef>
                    <a:spcPts val="0"/>
                  </a:spcBef>
                  <a:spcAft>
                    <a:spcPts val="600"/>
                  </a:spcAft>
                  <a:buClrTx/>
                  <a:buSzTx/>
                  <a:buFontTx/>
                  <a:buNone/>
                  <a:tabLst/>
                  <a:defRPr/>
                </a:pPr>
                <a:r>
                  <a:rPr kumimoji="0" lang="en-US" sz="1598" b="0" i="0" u="none" strike="noStrike" kern="0" cap="none" spc="0" normalizeH="0" baseline="0" noProof="0">
                    <a:ln>
                      <a:noFill/>
                    </a:ln>
                    <a:solidFill>
                      <a:srgbClr val="000000"/>
                    </a:solidFill>
                    <a:effectLst/>
                    <a:uLnTx/>
                    <a:uFillTx/>
                    <a:latin typeface="Segoe UI Semibold"/>
                    <a:ea typeface="+mn-ea"/>
                    <a:cs typeface="+mn-cs"/>
                  </a:rPr>
                  <a:t>Azure Subscription</a:t>
                </a:r>
              </a:p>
            </p:txBody>
          </p:sp>
        </p:grpSp>
        <p:grpSp>
          <p:nvGrpSpPr>
            <p:cNvPr id="141" name="Group 140">
              <a:extLst>
                <a:ext uri="{FF2B5EF4-FFF2-40B4-BE49-F238E27FC236}">
                  <a16:creationId xmlns:a16="http://schemas.microsoft.com/office/drawing/2014/main" id="{DA0D7EB4-6F5B-43A4-9398-1A0B6441B690}"/>
                </a:ext>
              </a:extLst>
            </p:cNvPr>
            <p:cNvGrpSpPr/>
            <p:nvPr/>
          </p:nvGrpSpPr>
          <p:grpSpPr>
            <a:xfrm>
              <a:off x="557045" y="4170073"/>
              <a:ext cx="2630635" cy="411738"/>
              <a:chOff x="556242" y="4352782"/>
              <a:chExt cx="2631008" cy="411796"/>
            </a:xfrm>
            <a:solidFill>
              <a:schemeClr val="bg1">
                <a:lumMod val="75000"/>
              </a:schemeClr>
            </a:solidFill>
          </p:grpSpPr>
          <p:sp>
            <p:nvSpPr>
              <p:cNvPr id="146" name="Rectangle: Rounded Corners 145">
                <a:extLst>
                  <a:ext uri="{FF2B5EF4-FFF2-40B4-BE49-F238E27FC236}">
                    <a16:creationId xmlns:a16="http://schemas.microsoft.com/office/drawing/2014/main" id="{0B8F76EE-6085-4182-BF57-A997E23C56F1}"/>
                  </a:ext>
                </a:extLst>
              </p:cNvPr>
              <p:cNvSpPr/>
              <p:nvPr/>
            </p:nvSpPr>
            <p:spPr bwMode="auto">
              <a:xfrm>
                <a:off x="556242" y="4352782"/>
                <a:ext cx="2631008" cy="408702"/>
              </a:xfrm>
              <a:prstGeom prst="round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47" name="TextBox 146">
                <a:extLst>
                  <a:ext uri="{FF2B5EF4-FFF2-40B4-BE49-F238E27FC236}">
                    <a16:creationId xmlns:a16="http://schemas.microsoft.com/office/drawing/2014/main" id="{F0AB10D6-6EC9-40FD-BC8D-32172D9AC36E}"/>
                  </a:ext>
                </a:extLst>
              </p:cNvPr>
              <p:cNvSpPr txBox="1"/>
              <p:nvPr/>
            </p:nvSpPr>
            <p:spPr>
              <a:xfrm>
                <a:off x="618086" y="4354001"/>
                <a:ext cx="1446998" cy="410577"/>
              </a:xfrm>
              <a:prstGeom prst="rect">
                <a:avLst/>
              </a:prstGeom>
              <a:noFill/>
            </p:spPr>
            <p:txBody>
              <a:bodyPr wrap="none" lIns="91414" tIns="91414" rIns="91414" bIns="91414" rtlCol="0">
                <a:spAutoFit/>
              </a:bodyPr>
              <a:lstStyle/>
              <a:p>
                <a:pPr marL="0" marR="0" lvl="0" indent="0" algn="l" defTabSz="932330" rtl="0" eaLnBrk="1" fontAlgn="auto" latinLnBrk="0" hangingPunct="1">
                  <a:lnSpc>
                    <a:spcPct val="90000"/>
                  </a:lnSpc>
                  <a:spcBef>
                    <a:spcPts val="0"/>
                  </a:spcBef>
                  <a:spcAft>
                    <a:spcPts val="600"/>
                  </a:spcAft>
                  <a:buClrTx/>
                  <a:buSzTx/>
                  <a:buFontTx/>
                  <a:buNone/>
                  <a:tabLst/>
                  <a:defRPr/>
                </a:pPr>
                <a:r>
                  <a:rPr kumimoji="0" lang="en-US" sz="1598" b="0" i="0" u="none" strike="noStrike" kern="0" cap="none" spc="0" normalizeH="0" baseline="0" noProof="0">
                    <a:ln>
                      <a:noFill/>
                    </a:ln>
                    <a:solidFill>
                      <a:srgbClr val="000000"/>
                    </a:solidFill>
                    <a:effectLst/>
                    <a:uLnTx/>
                    <a:uFillTx/>
                    <a:latin typeface="Segoe UI Semibold"/>
                    <a:ea typeface="+mn-ea"/>
                    <a:cs typeface="+mn-cs"/>
                  </a:rPr>
                  <a:t>Azure Tenant</a:t>
                </a:r>
              </a:p>
            </p:txBody>
          </p:sp>
        </p:grpSp>
        <p:cxnSp>
          <p:nvCxnSpPr>
            <p:cNvPr id="142" name="Straight Connector 141">
              <a:extLst>
                <a:ext uri="{FF2B5EF4-FFF2-40B4-BE49-F238E27FC236}">
                  <a16:creationId xmlns:a16="http://schemas.microsoft.com/office/drawing/2014/main" id="{FC5B6CFE-88B4-440D-982F-AA2EDFD5C175}"/>
                </a:ext>
              </a:extLst>
            </p:cNvPr>
            <p:cNvCxnSpPr>
              <a:cxnSpLocks/>
            </p:cNvCxnSpPr>
            <p:nvPr/>
          </p:nvCxnSpPr>
          <p:spPr>
            <a:xfrm>
              <a:off x="776025" y="2272752"/>
              <a:ext cx="0" cy="208665"/>
            </a:xfrm>
            <a:prstGeom prst="line">
              <a:avLst/>
            </a:prstGeom>
            <a:noFill/>
            <a:ln w="28575" cap="flat" cmpd="sng" algn="ctr">
              <a:solidFill>
                <a:schemeClr val="bg1">
                  <a:lumMod val="95000"/>
                </a:schemeClr>
              </a:solidFill>
              <a:prstDash val="solid"/>
              <a:headEnd type="none"/>
              <a:tailEnd type="none"/>
            </a:ln>
            <a:effectLst/>
          </p:spPr>
        </p:cxnSp>
        <p:cxnSp>
          <p:nvCxnSpPr>
            <p:cNvPr id="143" name="Straight Connector 142">
              <a:extLst>
                <a:ext uri="{FF2B5EF4-FFF2-40B4-BE49-F238E27FC236}">
                  <a16:creationId xmlns:a16="http://schemas.microsoft.com/office/drawing/2014/main" id="{98ACF559-3C2F-4DDF-8078-89CFA7442B3C}"/>
                </a:ext>
              </a:extLst>
            </p:cNvPr>
            <p:cNvCxnSpPr/>
            <p:nvPr/>
          </p:nvCxnSpPr>
          <p:spPr>
            <a:xfrm>
              <a:off x="776025" y="2867981"/>
              <a:ext cx="0" cy="181816"/>
            </a:xfrm>
            <a:prstGeom prst="line">
              <a:avLst/>
            </a:prstGeom>
            <a:noFill/>
            <a:ln w="28575" cap="flat" cmpd="sng" algn="ctr">
              <a:solidFill>
                <a:schemeClr val="bg1">
                  <a:lumMod val="95000"/>
                </a:schemeClr>
              </a:solidFill>
              <a:prstDash val="solid"/>
              <a:headEnd type="none"/>
              <a:tailEnd type="none"/>
            </a:ln>
            <a:effectLst/>
          </p:spPr>
        </p:cxnSp>
        <p:cxnSp>
          <p:nvCxnSpPr>
            <p:cNvPr id="144" name="Straight Connector 143">
              <a:extLst>
                <a:ext uri="{FF2B5EF4-FFF2-40B4-BE49-F238E27FC236}">
                  <a16:creationId xmlns:a16="http://schemas.microsoft.com/office/drawing/2014/main" id="{00550504-5585-4566-AA73-3F22A6D5789A}"/>
                </a:ext>
              </a:extLst>
            </p:cNvPr>
            <p:cNvCxnSpPr/>
            <p:nvPr/>
          </p:nvCxnSpPr>
          <p:spPr>
            <a:xfrm>
              <a:off x="776025" y="3428924"/>
              <a:ext cx="0" cy="181816"/>
            </a:xfrm>
            <a:prstGeom prst="line">
              <a:avLst/>
            </a:prstGeom>
            <a:noFill/>
            <a:ln w="28575" cap="flat" cmpd="sng" algn="ctr">
              <a:solidFill>
                <a:schemeClr val="bg1">
                  <a:lumMod val="95000"/>
                </a:schemeClr>
              </a:solidFill>
              <a:prstDash val="solid"/>
              <a:headEnd type="none"/>
              <a:tailEnd type="none"/>
            </a:ln>
            <a:effectLst/>
          </p:spPr>
        </p:cxnSp>
        <p:cxnSp>
          <p:nvCxnSpPr>
            <p:cNvPr id="145" name="Straight Connector 144">
              <a:extLst>
                <a:ext uri="{FF2B5EF4-FFF2-40B4-BE49-F238E27FC236}">
                  <a16:creationId xmlns:a16="http://schemas.microsoft.com/office/drawing/2014/main" id="{1BDFF8EA-A05C-4689-95F2-17029021E60F}"/>
                </a:ext>
              </a:extLst>
            </p:cNvPr>
            <p:cNvCxnSpPr/>
            <p:nvPr/>
          </p:nvCxnSpPr>
          <p:spPr>
            <a:xfrm>
              <a:off x="776025" y="4012217"/>
              <a:ext cx="0" cy="181816"/>
            </a:xfrm>
            <a:prstGeom prst="line">
              <a:avLst/>
            </a:prstGeom>
            <a:noFill/>
            <a:ln w="28575" cap="flat" cmpd="sng" algn="ctr">
              <a:solidFill>
                <a:schemeClr val="bg1">
                  <a:lumMod val="95000"/>
                </a:schemeClr>
              </a:solidFill>
              <a:prstDash val="solid"/>
              <a:headEnd type="none"/>
              <a:tailEnd type="none"/>
            </a:ln>
            <a:effectLst/>
          </p:spPr>
        </p:cxnSp>
        <p:grpSp>
          <p:nvGrpSpPr>
            <p:cNvPr id="5" name="Group 4">
              <a:extLst>
                <a:ext uri="{FF2B5EF4-FFF2-40B4-BE49-F238E27FC236}">
                  <a16:creationId xmlns:a16="http://schemas.microsoft.com/office/drawing/2014/main" id="{6DD26E8D-6898-43FA-BAB3-4BC6620D5599}"/>
                </a:ext>
              </a:extLst>
            </p:cNvPr>
            <p:cNvGrpSpPr/>
            <p:nvPr/>
          </p:nvGrpSpPr>
          <p:grpSpPr>
            <a:xfrm>
              <a:off x="4473453" y="2435586"/>
              <a:ext cx="734781" cy="2162039"/>
              <a:chOff x="4343441" y="2428470"/>
              <a:chExt cx="734781" cy="2162039"/>
            </a:xfrm>
          </p:grpSpPr>
          <p:sp>
            <p:nvSpPr>
              <p:cNvPr id="210" name="Cylinder 209">
                <a:extLst>
                  <a:ext uri="{FF2B5EF4-FFF2-40B4-BE49-F238E27FC236}">
                    <a16:creationId xmlns:a16="http://schemas.microsoft.com/office/drawing/2014/main" id="{78224567-32C9-466B-BF46-DDA8C9CE99BB}"/>
                  </a:ext>
                </a:extLst>
              </p:cNvPr>
              <p:cNvSpPr/>
              <p:nvPr/>
            </p:nvSpPr>
            <p:spPr bwMode="auto">
              <a:xfrm>
                <a:off x="4343441" y="2428470"/>
                <a:ext cx="734781" cy="948412"/>
              </a:xfrm>
              <a:prstGeom prst="can">
                <a:avLst/>
              </a:prstGeom>
              <a:solidFill>
                <a:schemeClr val="tx2"/>
              </a:solidFill>
              <a:ln w="28575" cap="flat" cmpd="sng" algn="ctr">
                <a:solidFill>
                  <a:srgbClr val="F2F2F2"/>
                </a:solid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219" name="TextBox 218">
                <a:extLst>
                  <a:ext uri="{FF2B5EF4-FFF2-40B4-BE49-F238E27FC236}">
                    <a16:creationId xmlns:a16="http://schemas.microsoft.com/office/drawing/2014/main" id="{21619580-F3AC-4811-B37A-696B94ED2B4D}"/>
                  </a:ext>
                </a:extLst>
              </p:cNvPr>
              <p:cNvSpPr txBox="1"/>
              <p:nvPr/>
            </p:nvSpPr>
            <p:spPr>
              <a:xfrm>
                <a:off x="4355240" y="2607841"/>
                <a:ext cx="711183" cy="354066"/>
              </a:xfrm>
              <a:prstGeom prst="rect">
                <a:avLst/>
              </a:prstGeom>
              <a:noFill/>
            </p:spPr>
            <p:txBody>
              <a:bodyPr wrap="none" lIns="91427" tIns="91427" rIns="91427" bIns="91427" rtlCol="0">
                <a:spAutoFit/>
              </a:bodyPr>
              <a:lstStyle/>
              <a:p>
                <a:pPr marL="0" marR="0" lvl="0" indent="0" algn="ctr" defTabSz="932509" rtl="0" eaLnBrk="1" fontAlgn="auto" latinLnBrk="0" hangingPunct="1">
                  <a:lnSpc>
                    <a:spcPct val="90000"/>
                  </a:lnSpc>
                  <a:spcBef>
                    <a:spcPts val="0"/>
                  </a:spcBef>
                  <a:spcAft>
                    <a:spcPts val="600"/>
                  </a:spcAft>
                  <a:buClrTx/>
                  <a:buSzTx/>
                  <a:buFontTx/>
                  <a:buNone/>
                  <a:tabLst/>
                  <a:defRPr/>
                </a:pPr>
                <a:r>
                  <a:rPr kumimoji="0" lang="en-US" sz="1199" b="0" i="0" u="none" strike="noStrike" kern="0" cap="none" spc="0" normalizeH="0" baseline="0" noProof="0">
                    <a:ln>
                      <a:noFill/>
                    </a:ln>
                    <a:solidFill>
                      <a:srgbClr val="FFFFFF"/>
                    </a:solidFill>
                    <a:effectLst/>
                    <a:uLnTx/>
                    <a:uFillTx/>
                    <a:latin typeface="Segoe UI Semibold"/>
                    <a:ea typeface="+mn-ea"/>
                    <a:cs typeface="+mn-cs"/>
                  </a:rPr>
                  <a:t>Metrics</a:t>
                </a:r>
              </a:p>
            </p:txBody>
          </p:sp>
          <p:pic>
            <p:nvPicPr>
              <p:cNvPr id="221" name="Graphic 220">
                <a:extLst>
                  <a:ext uri="{FF2B5EF4-FFF2-40B4-BE49-F238E27FC236}">
                    <a16:creationId xmlns:a16="http://schemas.microsoft.com/office/drawing/2014/main" id="{30A0B669-C1FF-49AE-9B46-88F52ABF291A}"/>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474773" y="2850701"/>
                <a:ext cx="472117" cy="472117"/>
              </a:xfrm>
              <a:prstGeom prst="rect">
                <a:avLst/>
              </a:prstGeom>
              <a:effectLst/>
            </p:spPr>
          </p:pic>
          <p:sp>
            <p:nvSpPr>
              <p:cNvPr id="222" name="Cylinder 221">
                <a:extLst>
                  <a:ext uri="{FF2B5EF4-FFF2-40B4-BE49-F238E27FC236}">
                    <a16:creationId xmlns:a16="http://schemas.microsoft.com/office/drawing/2014/main" id="{87740B25-9B2C-481A-91AA-42C4C6ABE43B}"/>
                  </a:ext>
                </a:extLst>
              </p:cNvPr>
              <p:cNvSpPr/>
              <p:nvPr/>
            </p:nvSpPr>
            <p:spPr bwMode="auto">
              <a:xfrm>
                <a:off x="4343441" y="3642097"/>
                <a:ext cx="734781" cy="948412"/>
              </a:xfrm>
              <a:prstGeom prst="can">
                <a:avLst/>
              </a:prstGeom>
              <a:solidFill>
                <a:schemeClr val="tx2"/>
              </a:solidFill>
              <a:ln w="28575" cap="flat" cmpd="sng" algn="ctr">
                <a:solidFill>
                  <a:srgbClr val="F2F2F2"/>
                </a:solid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223" name="TextBox 222">
                <a:extLst>
                  <a:ext uri="{FF2B5EF4-FFF2-40B4-BE49-F238E27FC236}">
                    <a16:creationId xmlns:a16="http://schemas.microsoft.com/office/drawing/2014/main" id="{2452F3A1-A29B-4BC4-A238-8252833BEC4B}"/>
                  </a:ext>
                </a:extLst>
              </p:cNvPr>
              <p:cNvSpPr txBox="1"/>
              <p:nvPr/>
            </p:nvSpPr>
            <p:spPr>
              <a:xfrm>
                <a:off x="4452530" y="3813686"/>
                <a:ext cx="516600" cy="354066"/>
              </a:xfrm>
              <a:prstGeom prst="rect">
                <a:avLst/>
              </a:prstGeom>
              <a:noFill/>
            </p:spPr>
            <p:txBody>
              <a:bodyPr wrap="none" lIns="91427" tIns="91427" rIns="91427" bIns="91427" rtlCol="0">
                <a:spAutoFit/>
              </a:bodyPr>
              <a:lstStyle/>
              <a:p>
                <a:pPr marL="0" marR="0" lvl="0" indent="0" algn="ctr" defTabSz="932509" rtl="0" eaLnBrk="1" fontAlgn="auto" latinLnBrk="0" hangingPunct="1">
                  <a:lnSpc>
                    <a:spcPct val="90000"/>
                  </a:lnSpc>
                  <a:spcBef>
                    <a:spcPts val="0"/>
                  </a:spcBef>
                  <a:spcAft>
                    <a:spcPts val="600"/>
                  </a:spcAft>
                  <a:buClrTx/>
                  <a:buSzTx/>
                  <a:buFontTx/>
                  <a:buNone/>
                  <a:tabLst/>
                  <a:defRPr/>
                </a:pPr>
                <a:r>
                  <a:rPr kumimoji="0" lang="en-US" sz="1199" b="0" i="0" u="none" strike="noStrike" kern="0" cap="none" spc="0" normalizeH="0" baseline="0" noProof="0">
                    <a:ln>
                      <a:noFill/>
                    </a:ln>
                    <a:solidFill>
                      <a:srgbClr val="FFFFFF"/>
                    </a:solidFill>
                    <a:effectLst/>
                    <a:uLnTx/>
                    <a:uFillTx/>
                    <a:latin typeface="Segoe UI Semibold"/>
                    <a:ea typeface="+mn-ea"/>
                    <a:cs typeface="+mn-cs"/>
                  </a:rPr>
                  <a:t>Logs</a:t>
                </a:r>
              </a:p>
            </p:txBody>
          </p:sp>
          <p:pic>
            <p:nvPicPr>
              <p:cNvPr id="224" name="Graphic 223">
                <a:extLst>
                  <a:ext uri="{FF2B5EF4-FFF2-40B4-BE49-F238E27FC236}">
                    <a16:creationId xmlns:a16="http://schemas.microsoft.com/office/drawing/2014/main" id="{4B713DAD-348F-43C7-883D-B245BDE02650}"/>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494073" y="4072479"/>
                <a:ext cx="465943" cy="465943"/>
              </a:xfrm>
              <a:prstGeom prst="rect">
                <a:avLst/>
              </a:prstGeom>
              <a:effectLst/>
            </p:spPr>
          </p:pic>
        </p:grpSp>
      </p:grpSp>
      <p:sp>
        <p:nvSpPr>
          <p:cNvPr id="110" name="Rectangle 109">
            <a:extLst>
              <a:ext uri="{FF2B5EF4-FFF2-40B4-BE49-F238E27FC236}">
                <a16:creationId xmlns:a16="http://schemas.microsoft.com/office/drawing/2014/main" id="{9BD2DF7E-9AAB-45DB-BEB8-60F9CF98C4E9}"/>
              </a:ext>
            </a:extLst>
          </p:cNvPr>
          <p:cNvSpPr/>
          <p:nvPr/>
        </p:nvSpPr>
        <p:spPr bwMode="auto">
          <a:xfrm>
            <a:off x="3678902" y="527247"/>
            <a:ext cx="2342734" cy="19118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28C4C1BB-EE59-4FA7-8F65-50EF1213C451}"/>
              </a:ext>
            </a:extLst>
          </p:cNvPr>
          <p:cNvSpPr/>
          <p:nvPr/>
        </p:nvSpPr>
        <p:spPr bwMode="auto">
          <a:xfrm>
            <a:off x="3625713" y="328779"/>
            <a:ext cx="578982" cy="578980"/>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0078D4"/>
              </a:solidFill>
              <a:effectLst/>
              <a:uLnTx/>
              <a:uFillTx/>
              <a:latin typeface="Segoe UI"/>
              <a:ea typeface="Segoe UI" pitchFamily="34" charset="0"/>
              <a:cs typeface="Segoe UI" pitchFamily="34" charset="0"/>
            </a:endParaRPr>
          </a:p>
        </p:txBody>
      </p:sp>
      <p:sp>
        <p:nvSpPr>
          <p:cNvPr id="113" name="Title 1">
            <a:extLst>
              <a:ext uri="{FF2B5EF4-FFF2-40B4-BE49-F238E27FC236}">
                <a16:creationId xmlns:a16="http://schemas.microsoft.com/office/drawing/2014/main" id="{E9AFCF03-0596-4E34-BCB7-B54718BF8D22}"/>
              </a:ext>
            </a:extLst>
          </p:cNvPr>
          <p:cNvSpPr>
            <a:spLocks noGrp="1"/>
          </p:cNvSpPr>
          <p:nvPr>
            <p:ph type="title"/>
          </p:nvPr>
        </p:nvSpPr>
        <p:spPr>
          <a:xfrm>
            <a:off x="4278579" y="414244"/>
            <a:ext cx="7718926" cy="373153"/>
          </a:xfrm>
        </p:spPr>
        <p:txBody>
          <a:bodyPr/>
          <a:lstStyle/>
          <a:p>
            <a:r>
              <a:rPr lang="en-US" sz="2000" kern="0" spc="0">
                <a:latin typeface="Segoe UI Semibold"/>
                <a:cs typeface="+mn-cs"/>
              </a:rPr>
              <a:t>Azure Monitor</a:t>
            </a:r>
          </a:p>
        </p:txBody>
      </p:sp>
      <p:pic>
        <p:nvPicPr>
          <p:cNvPr id="105" name="Picture 4" descr="Azure Monitor">
            <a:extLst>
              <a:ext uri="{FF2B5EF4-FFF2-40B4-BE49-F238E27FC236}">
                <a16:creationId xmlns:a16="http://schemas.microsoft.com/office/drawing/2014/main" id="{537F412A-D1C1-44CE-84B5-CABCEF670BC4}"/>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3678901" y="385181"/>
            <a:ext cx="466095" cy="466095"/>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8166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Rounded Corners 94">
            <a:extLst>
              <a:ext uri="{FF2B5EF4-FFF2-40B4-BE49-F238E27FC236}">
                <a16:creationId xmlns:a16="http://schemas.microsoft.com/office/drawing/2014/main" id="{C8FE95A6-7A9A-4520-9ED2-F9E2EAEA896E}"/>
              </a:ext>
            </a:extLst>
          </p:cNvPr>
          <p:cNvSpPr/>
          <p:nvPr/>
        </p:nvSpPr>
        <p:spPr bwMode="auto">
          <a:xfrm>
            <a:off x="7996517" y="1840059"/>
            <a:ext cx="3500631" cy="4184677"/>
          </a:xfrm>
          <a:prstGeom prst="roundRect">
            <a:avLst>
              <a:gd name="adj" fmla="val 1624"/>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Rectangle 246">
            <a:extLst>
              <a:ext uri="{FF2B5EF4-FFF2-40B4-BE49-F238E27FC236}">
                <a16:creationId xmlns:a16="http://schemas.microsoft.com/office/drawing/2014/main" id="{F3660137-4E04-4FFA-92F9-96FFCD77DF53}"/>
              </a:ext>
            </a:extLst>
          </p:cNvPr>
          <p:cNvSpPr/>
          <p:nvPr/>
        </p:nvSpPr>
        <p:spPr bwMode="auto">
          <a:xfrm>
            <a:off x="7678927" y="3777347"/>
            <a:ext cx="635179" cy="1001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8" name="Straight Connector 67">
            <a:extLst>
              <a:ext uri="{FF2B5EF4-FFF2-40B4-BE49-F238E27FC236}">
                <a16:creationId xmlns:a16="http://schemas.microsoft.com/office/drawing/2014/main" id="{4C793292-50C6-4E8A-AF51-5D360B190125}"/>
              </a:ext>
            </a:extLst>
          </p:cNvPr>
          <p:cNvCxnSpPr>
            <a:cxnSpLocks/>
          </p:cNvCxnSpPr>
          <p:nvPr/>
        </p:nvCxnSpPr>
        <p:spPr>
          <a:xfrm>
            <a:off x="677228" y="1964742"/>
            <a:ext cx="0" cy="2915757"/>
          </a:xfrm>
          <a:prstGeom prst="line">
            <a:avLst/>
          </a:prstGeom>
          <a:noFill/>
          <a:ln w="19050" cap="flat" cmpd="sng" algn="ctr">
            <a:solidFill>
              <a:schemeClr val="accent1"/>
            </a:solidFill>
            <a:prstDash val="solid"/>
            <a:headEnd type="none"/>
            <a:tailEnd type="none"/>
          </a:ln>
          <a:effectLst/>
        </p:spPr>
      </p:cxnSp>
      <p:sp>
        <p:nvSpPr>
          <p:cNvPr id="3" name="Title 2">
            <a:extLst>
              <a:ext uri="{FF2B5EF4-FFF2-40B4-BE49-F238E27FC236}">
                <a16:creationId xmlns:a16="http://schemas.microsoft.com/office/drawing/2014/main" id="{D733DC86-1FCB-4A03-9D0F-74D31BED128C}"/>
              </a:ext>
            </a:extLst>
          </p:cNvPr>
          <p:cNvSpPr>
            <a:spLocks noGrp="1"/>
          </p:cNvSpPr>
          <p:nvPr>
            <p:ph type="title"/>
          </p:nvPr>
        </p:nvSpPr>
        <p:spPr>
          <a:xfrm>
            <a:off x="465138" y="599828"/>
            <a:ext cx="11533187" cy="411162"/>
          </a:xfrm>
        </p:spPr>
        <p:txBody>
          <a:bodyPr/>
          <a:lstStyle/>
          <a:p>
            <a:r>
              <a:rPr lang="en-US"/>
              <a:t>Data Collection &amp; Onboarding</a:t>
            </a:r>
          </a:p>
        </p:txBody>
      </p:sp>
      <p:grpSp>
        <p:nvGrpSpPr>
          <p:cNvPr id="116" name="Group 115">
            <a:extLst>
              <a:ext uri="{FF2B5EF4-FFF2-40B4-BE49-F238E27FC236}">
                <a16:creationId xmlns:a16="http://schemas.microsoft.com/office/drawing/2014/main" id="{75CE27F8-5D75-4AB8-B1B2-8D7076D33EA8}"/>
              </a:ext>
            </a:extLst>
          </p:cNvPr>
          <p:cNvGrpSpPr/>
          <p:nvPr/>
        </p:nvGrpSpPr>
        <p:grpSpPr>
          <a:xfrm>
            <a:off x="8418237" y="1537485"/>
            <a:ext cx="2657191" cy="578898"/>
            <a:chOff x="3681345" y="187968"/>
            <a:chExt cx="2605697" cy="567679"/>
          </a:xfrm>
        </p:grpSpPr>
        <p:sp>
          <p:nvSpPr>
            <p:cNvPr id="159" name="TextBox 158">
              <a:extLst>
                <a:ext uri="{FF2B5EF4-FFF2-40B4-BE49-F238E27FC236}">
                  <a16:creationId xmlns:a16="http://schemas.microsoft.com/office/drawing/2014/main" id="{810B1947-04BD-47DF-ADB8-CD3A91803BD9}"/>
                </a:ext>
              </a:extLst>
            </p:cNvPr>
            <p:cNvSpPr txBox="1"/>
            <p:nvPr/>
          </p:nvSpPr>
          <p:spPr>
            <a:xfrm>
              <a:off x="4225940" y="287860"/>
              <a:ext cx="2061102" cy="367516"/>
            </a:xfrm>
            <a:prstGeom prst="rect">
              <a:avLst/>
            </a:prstGeom>
            <a:solidFill>
              <a:schemeClr val="bg2"/>
            </a:solidFill>
          </p:spPr>
          <p:txBody>
            <a:bodyPr wrap="square" lIns="91414" tIns="45706" rIns="91414" bIns="45706" rtlCol="0">
              <a:spAutoFit/>
            </a:bodyPr>
            <a:lstStyle/>
            <a:p>
              <a:pPr marL="0" marR="0" lvl="0" indent="0" algn="ctr" defTabSz="93233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solidFill>
                    <a:srgbClr val="0078D7"/>
                  </a:solidFill>
                  <a:effectLst/>
                  <a:uLnTx/>
                  <a:uFillTx/>
                  <a:latin typeface="Segoe UI Semibold"/>
                  <a:ea typeface="+mn-ea"/>
                  <a:cs typeface="+mn-cs"/>
                </a:rPr>
                <a:t>Azure Monitor</a:t>
              </a:r>
            </a:p>
          </p:txBody>
        </p:sp>
        <p:sp>
          <p:nvSpPr>
            <p:cNvPr id="162" name="Oval 161">
              <a:extLst>
                <a:ext uri="{FF2B5EF4-FFF2-40B4-BE49-F238E27FC236}">
                  <a16:creationId xmlns:a16="http://schemas.microsoft.com/office/drawing/2014/main" id="{3A8F5262-732A-442A-94C3-C24AAB5E7654}"/>
                </a:ext>
              </a:extLst>
            </p:cNvPr>
            <p:cNvSpPr/>
            <p:nvPr/>
          </p:nvSpPr>
          <p:spPr bwMode="auto">
            <a:xfrm>
              <a:off x="3681345" y="187968"/>
              <a:ext cx="567681" cy="567679"/>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1" name="Group 120">
            <a:extLst>
              <a:ext uri="{FF2B5EF4-FFF2-40B4-BE49-F238E27FC236}">
                <a16:creationId xmlns:a16="http://schemas.microsoft.com/office/drawing/2014/main" id="{98257986-88A9-4D35-9210-FFE56A8999D0}"/>
              </a:ext>
            </a:extLst>
          </p:cNvPr>
          <p:cNvGrpSpPr/>
          <p:nvPr/>
        </p:nvGrpSpPr>
        <p:grpSpPr>
          <a:xfrm>
            <a:off x="465139" y="5820440"/>
            <a:ext cx="2630262" cy="411680"/>
            <a:chOff x="556242" y="4352782"/>
            <a:chExt cx="2631008" cy="411796"/>
          </a:xfrm>
          <a:noFill/>
        </p:grpSpPr>
        <p:sp>
          <p:nvSpPr>
            <p:cNvPr id="144" name="Rectangle: Rounded Corners 143">
              <a:extLst>
                <a:ext uri="{FF2B5EF4-FFF2-40B4-BE49-F238E27FC236}">
                  <a16:creationId xmlns:a16="http://schemas.microsoft.com/office/drawing/2014/main" id="{66D3483C-C1AD-422A-8CBC-8BCB91664D90}"/>
                </a:ext>
              </a:extLst>
            </p:cNvPr>
            <p:cNvSpPr/>
            <p:nvPr/>
          </p:nvSpPr>
          <p:spPr bwMode="auto">
            <a:xfrm>
              <a:off x="556242" y="4352782"/>
              <a:ext cx="2631008" cy="408702"/>
            </a:xfrm>
            <a:prstGeom prst="roundRect">
              <a:avLst>
                <a:gd name="adj" fmla="val 0"/>
              </a:avLst>
            </a:prstGeom>
            <a:grpFill/>
            <a:ln w="22225" cap="flat" cmpd="sng" algn="ctr">
              <a:solidFill>
                <a:schemeClr val="accent2"/>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145" name="TextBox 144">
              <a:extLst>
                <a:ext uri="{FF2B5EF4-FFF2-40B4-BE49-F238E27FC236}">
                  <a16:creationId xmlns:a16="http://schemas.microsoft.com/office/drawing/2014/main" id="{330E8FCB-8311-4434-841D-662CB5AE4F76}"/>
                </a:ext>
              </a:extLst>
            </p:cNvPr>
            <p:cNvSpPr txBox="1"/>
            <p:nvPr/>
          </p:nvSpPr>
          <p:spPr>
            <a:xfrm>
              <a:off x="618086" y="4354001"/>
              <a:ext cx="1705352" cy="410577"/>
            </a:xfrm>
            <a:prstGeom prst="rect">
              <a:avLst/>
            </a:prstGeom>
            <a:grpFill/>
            <a:ln w="28575">
              <a:noFill/>
            </a:ln>
          </p:spPr>
          <p:txBody>
            <a:bodyPr wrap="none" lIns="91414" tIns="91414" rIns="91414" bIns="91414" rtlCol="0">
              <a:spAutoFit/>
            </a:bodyPr>
            <a:lstStyle/>
            <a:p>
              <a:pPr marL="0" marR="0" lvl="0" indent="0" algn="l" defTabSz="932330" rtl="0" eaLnBrk="1" fontAlgn="auto" latinLnBrk="0" hangingPunct="1">
                <a:lnSpc>
                  <a:spcPct val="90000"/>
                </a:lnSpc>
                <a:spcBef>
                  <a:spcPts val="0"/>
                </a:spcBef>
                <a:spcAft>
                  <a:spcPts val="600"/>
                </a:spcAft>
                <a:buClrTx/>
                <a:buSzTx/>
                <a:buFontTx/>
                <a:buNone/>
                <a:tabLst/>
                <a:defRPr/>
              </a:pPr>
              <a:r>
                <a:rPr kumimoji="0" lang="en-US" sz="1598" b="0" i="0" u="none" strike="noStrike" kern="0" cap="none" spc="0" normalizeH="0" baseline="0" noProof="0">
                  <a:ln>
                    <a:noFill/>
                  </a:ln>
                  <a:solidFill>
                    <a:srgbClr val="3C3C41"/>
                  </a:solidFill>
                  <a:effectLst/>
                  <a:uLnTx/>
                  <a:uFillTx/>
                  <a:latin typeface="Segoe UI Semibold"/>
                  <a:ea typeface="+mn-ea"/>
                  <a:cs typeface="+mn-cs"/>
                </a:rPr>
                <a:t>Custom Sources</a:t>
              </a:r>
            </a:p>
          </p:txBody>
        </p:sp>
      </p:grpSp>
      <p:grpSp>
        <p:nvGrpSpPr>
          <p:cNvPr id="122" name="Group 121">
            <a:extLst>
              <a:ext uri="{FF2B5EF4-FFF2-40B4-BE49-F238E27FC236}">
                <a16:creationId xmlns:a16="http://schemas.microsoft.com/office/drawing/2014/main" id="{D53C90F3-629D-4F06-A658-886BCBD7EDC3}"/>
              </a:ext>
            </a:extLst>
          </p:cNvPr>
          <p:cNvGrpSpPr/>
          <p:nvPr/>
        </p:nvGrpSpPr>
        <p:grpSpPr>
          <a:xfrm>
            <a:off x="465138" y="1635766"/>
            <a:ext cx="2630261" cy="414345"/>
            <a:chOff x="556241" y="2073340"/>
            <a:chExt cx="2631007" cy="414462"/>
          </a:xfrm>
          <a:solidFill>
            <a:schemeClr val="bg1">
              <a:lumMod val="75000"/>
            </a:schemeClr>
          </a:solidFill>
        </p:grpSpPr>
        <p:sp>
          <p:nvSpPr>
            <p:cNvPr id="142" name="Rectangle: Rounded Corners 141">
              <a:extLst>
                <a:ext uri="{FF2B5EF4-FFF2-40B4-BE49-F238E27FC236}">
                  <a16:creationId xmlns:a16="http://schemas.microsoft.com/office/drawing/2014/main" id="{368333F5-CA31-4540-A854-B8E069467847}"/>
                </a:ext>
              </a:extLst>
            </p:cNvPr>
            <p:cNvSpPr/>
            <p:nvPr/>
          </p:nvSpPr>
          <p:spPr bwMode="auto">
            <a:xfrm>
              <a:off x="556241" y="2073340"/>
              <a:ext cx="2631007" cy="408702"/>
            </a:xfrm>
            <a:prstGeom prst="roundRect">
              <a:avLst>
                <a:gd name="adj" fmla="val 0"/>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43" name="TextBox 142">
              <a:extLst>
                <a:ext uri="{FF2B5EF4-FFF2-40B4-BE49-F238E27FC236}">
                  <a16:creationId xmlns:a16="http://schemas.microsoft.com/office/drawing/2014/main" id="{000FAA7B-A9A8-4BA1-AEFC-B35F2B7B956E}"/>
                </a:ext>
              </a:extLst>
            </p:cNvPr>
            <p:cNvSpPr txBox="1"/>
            <p:nvPr/>
          </p:nvSpPr>
          <p:spPr>
            <a:xfrm>
              <a:off x="618086" y="2077225"/>
              <a:ext cx="1268767" cy="410577"/>
            </a:xfrm>
            <a:prstGeom prst="rect">
              <a:avLst/>
            </a:prstGeom>
            <a:noFill/>
          </p:spPr>
          <p:txBody>
            <a:bodyPr wrap="none" lIns="91414" tIns="91414" rIns="91414" bIns="91414" rtlCol="0">
              <a:spAutoFit/>
            </a:bodyPr>
            <a:lstStyle/>
            <a:p>
              <a:pPr marL="0" marR="0" lvl="0" indent="0" algn="l" defTabSz="932330" rtl="0" eaLnBrk="1" fontAlgn="auto" latinLnBrk="0" hangingPunct="1">
                <a:lnSpc>
                  <a:spcPct val="90000"/>
                </a:lnSpc>
                <a:spcBef>
                  <a:spcPts val="0"/>
                </a:spcBef>
                <a:spcAft>
                  <a:spcPts val="600"/>
                </a:spcAft>
                <a:buClrTx/>
                <a:buSzTx/>
                <a:buFontTx/>
                <a:buNone/>
                <a:tabLst/>
                <a:defRPr/>
              </a:pPr>
              <a:r>
                <a:rPr kumimoji="0" lang="en-US" sz="1598" b="0" i="0" u="none" strike="noStrike" kern="0" cap="none" spc="0" normalizeH="0" baseline="0" noProof="0">
                  <a:ln>
                    <a:noFill/>
                  </a:ln>
                  <a:solidFill>
                    <a:srgbClr val="3C3C41"/>
                  </a:solidFill>
                  <a:effectLst/>
                  <a:uLnTx/>
                  <a:uFillTx/>
                  <a:latin typeface="Segoe UI Semibold"/>
                  <a:ea typeface="+mn-ea"/>
                  <a:cs typeface="+mn-cs"/>
                </a:rPr>
                <a:t>Application</a:t>
              </a:r>
            </a:p>
          </p:txBody>
        </p:sp>
      </p:grpSp>
      <p:grpSp>
        <p:nvGrpSpPr>
          <p:cNvPr id="123" name="Group 122">
            <a:extLst>
              <a:ext uri="{FF2B5EF4-FFF2-40B4-BE49-F238E27FC236}">
                <a16:creationId xmlns:a16="http://schemas.microsoft.com/office/drawing/2014/main" id="{68216EA0-3FC6-4688-9843-C90221347358}"/>
              </a:ext>
            </a:extLst>
          </p:cNvPr>
          <p:cNvGrpSpPr/>
          <p:nvPr/>
        </p:nvGrpSpPr>
        <p:grpSpPr>
          <a:xfrm>
            <a:off x="465139" y="2552976"/>
            <a:ext cx="2630262" cy="408587"/>
            <a:chOff x="556242" y="2656687"/>
            <a:chExt cx="2631008" cy="408702"/>
          </a:xfrm>
          <a:solidFill>
            <a:schemeClr val="bg1">
              <a:lumMod val="75000"/>
            </a:schemeClr>
          </a:solidFill>
        </p:grpSpPr>
        <p:sp>
          <p:nvSpPr>
            <p:cNvPr id="134" name="Rectangle: Rounded Corners 133">
              <a:extLst>
                <a:ext uri="{FF2B5EF4-FFF2-40B4-BE49-F238E27FC236}">
                  <a16:creationId xmlns:a16="http://schemas.microsoft.com/office/drawing/2014/main" id="{6F7DD224-B845-4BD7-9655-296909D9CD46}"/>
                </a:ext>
              </a:extLst>
            </p:cNvPr>
            <p:cNvSpPr/>
            <p:nvPr/>
          </p:nvSpPr>
          <p:spPr bwMode="auto">
            <a:xfrm>
              <a:off x="556242" y="2656687"/>
              <a:ext cx="2631008" cy="408702"/>
            </a:xfrm>
            <a:prstGeom prst="roundRect">
              <a:avLst>
                <a:gd name="adj" fmla="val 0"/>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35" name="TextBox 134">
              <a:extLst>
                <a:ext uri="{FF2B5EF4-FFF2-40B4-BE49-F238E27FC236}">
                  <a16:creationId xmlns:a16="http://schemas.microsoft.com/office/drawing/2014/main" id="{228B6836-474B-4D6F-B886-199CCD32335C}"/>
                </a:ext>
              </a:extLst>
            </p:cNvPr>
            <p:cNvSpPr txBox="1"/>
            <p:nvPr/>
          </p:nvSpPr>
          <p:spPr>
            <a:xfrm>
              <a:off x="618086" y="2657910"/>
              <a:ext cx="1449794" cy="406070"/>
            </a:xfrm>
            <a:prstGeom prst="rect">
              <a:avLst/>
            </a:prstGeom>
            <a:noFill/>
          </p:spPr>
          <p:txBody>
            <a:bodyPr wrap="none" lIns="91414" tIns="91414" rIns="91414" bIns="91414" rtlCol="0">
              <a:spAutoFit/>
            </a:bodyPr>
            <a:lstStyle/>
            <a:p>
              <a:pPr marL="0" marR="0" lvl="0" indent="0" algn="l" defTabSz="932330" rtl="0" eaLnBrk="1" fontAlgn="auto" latinLnBrk="0" hangingPunct="1">
                <a:lnSpc>
                  <a:spcPct val="90000"/>
                </a:lnSpc>
                <a:spcBef>
                  <a:spcPts val="0"/>
                </a:spcBef>
                <a:spcAft>
                  <a:spcPts val="600"/>
                </a:spcAft>
                <a:buClrTx/>
                <a:buSzTx/>
                <a:buFontTx/>
                <a:buNone/>
                <a:tabLst/>
                <a:defRPr/>
              </a:pPr>
              <a:r>
                <a:rPr kumimoji="0" lang="en-US" sz="1598" b="0" i="0" u="none" strike="noStrike" kern="0" cap="none" spc="0" normalizeH="0" baseline="0" noProof="0">
                  <a:ln>
                    <a:noFill/>
                  </a:ln>
                  <a:solidFill>
                    <a:srgbClr val="3C3C41"/>
                  </a:solidFill>
                  <a:effectLst/>
                  <a:uLnTx/>
                  <a:uFillTx/>
                  <a:latin typeface="Segoe UI Semibold"/>
                  <a:ea typeface="+mn-ea"/>
                  <a:cs typeface="+mn-cs"/>
                </a:rPr>
                <a:t>Infrastructure</a:t>
              </a:r>
            </a:p>
          </p:txBody>
        </p:sp>
      </p:grpSp>
      <p:grpSp>
        <p:nvGrpSpPr>
          <p:cNvPr id="124" name="Group 123">
            <a:extLst>
              <a:ext uri="{FF2B5EF4-FFF2-40B4-BE49-F238E27FC236}">
                <a16:creationId xmlns:a16="http://schemas.microsoft.com/office/drawing/2014/main" id="{164F8CE7-6709-42DF-BE4F-CAD7C13E04B6}"/>
              </a:ext>
            </a:extLst>
          </p:cNvPr>
          <p:cNvGrpSpPr/>
          <p:nvPr/>
        </p:nvGrpSpPr>
        <p:grpSpPr>
          <a:xfrm>
            <a:off x="465139" y="3581043"/>
            <a:ext cx="2630264" cy="411684"/>
            <a:chOff x="556242" y="3222051"/>
            <a:chExt cx="2631010" cy="411800"/>
          </a:xfrm>
          <a:solidFill>
            <a:schemeClr val="bg1">
              <a:lumMod val="75000"/>
            </a:schemeClr>
          </a:solidFill>
        </p:grpSpPr>
        <p:sp>
          <p:nvSpPr>
            <p:cNvPr id="132" name="Rectangle: Rounded Corners 131">
              <a:extLst>
                <a:ext uri="{FF2B5EF4-FFF2-40B4-BE49-F238E27FC236}">
                  <a16:creationId xmlns:a16="http://schemas.microsoft.com/office/drawing/2014/main" id="{AB1B5DB0-6E29-41C2-AAD6-AC02F9B4B956}"/>
                </a:ext>
              </a:extLst>
            </p:cNvPr>
            <p:cNvSpPr/>
            <p:nvPr/>
          </p:nvSpPr>
          <p:spPr bwMode="auto">
            <a:xfrm>
              <a:off x="556242" y="3222051"/>
              <a:ext cx="2631010" cy="408702"/>
            </a:xfrm>
            <a:prstGeom prst="roundRect">
              <a:avLst>
                <a:gd name="adj" fmla="val 0"/>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33" name="TextBox 132">
              <a:extLst>
                <a:ext uri="{FF2B5EF4-FFF2-40B4-BE49-F238E27FC236}">
                  <a16:creationId xmlns:a16="http://schemas.microsoft.com/office/drawing/2014/main" id="{5F7188B4-587C-4766-9E41-16B88E56799D}"/>
                </a:ext>
              </a:extLst>
            </p:cNvPr>
            <p:cNvSpPr txBox="1"/>
            <p:nvPr/>
          </p:nvSpPr>
          <p:spPr>
            <a:xfrm>
              <a:off x="618086" y="3223274"/>
              <a:ext cx="1744595" cy="410577"/>
            </a:xfrm>
            <a:prstGeom prst="rect">
              <a:avLst/>
            </a:prstGeom>
            <a:noFill/>
          </p:spPr>
          <p:txBody>
            <a:bodyPr wrap="none" lIns="91414" tIns="91414" rIns="91414" bIns="91414" rtlCol="0">
              <a:spAutoFit/>
            </a:bodyPr>
            <a:lstStyle/>
            <a:p>
              <a:pPr marL="0" marR="0" lvl="0" indent="0" algn="l" defTabSz="932330" rtl="0" eaLnBrk="1" fontAlgn="auto" latinLnBrk="0" hangingPunct="1">
                <a:lnSpc>
                  <a:spcPct val="90000"/>
                </a:lnSpc>
                <a:spcBef>
                  <a:spcPts val="0"/>
                </a:spcBef>
                <a:spcAft>
                  <a:spcPts val="600"/>
                </a:spcAft>
                <a:buClrTx/>
                <a:buSzTx/>
                <a:buFontTx/>
                <a:buNone/>
                <a:tabLst/>
                <a:defRPr/>
              </a:pPr>
              <a:r>
                <a:rPr kumimoji="0" lang="en-US" sz="1598" b="0" i="0" u="none" strike="noStrike" kern="0" cap="none" spc="0" normalizeH="0" baseline="0" noProof="0">
                  <a:ln>
                    <a:noFill/>
                  </a:ln>
                  <a:solidFill>
                    <a:srgbClr val="3C3C41"/>
                  </a:solidFill>
                  <a:effectLst/>
                  <a:uLnTx/>
                  <a:uFillTx/>
                  <a:latin typeface="Segoe UI Semibold"/>
                  <a:ea typeface="+mn-ea"/>
                  <a:cs typeface="+mn-cs"/>
                </a:rPr>
                <a:t>Azure Resources</a:t>
              </a:r>
            </a:p>
          </p:txBody>
        </p:sp>
      </p:grpSp>
      <p:grpSp>
        <p:nvGrpSpPr>
          <p:cNvPr id="125" name="Group 124">
            <a:extLst>
              <a:ext uri="{FF2B5EF4-FFF2-40B4-BE49-F238E27FC236}">
                <a16:creationId xmlns:a16="http://schemas.microsoft.com/office/drawing/2014/main" id="{B7B69580-6EDD-4831-AF60-7DFD6C838E40}"/>
              </a:ext>
            </a:extLst>
          </p:cNvPr>
          <p:cNvGrpSpPr/>
          <p:nvPr/>
        </p:nvGrpSpPr>
        <p:grpSpPr>
          <a:xfrm>
            <a:off x="465138" y="4146245"/>
            <a:ext cx="2630263" cy="411686"/>
            <a:chOff x="556241" y="3787415"/>
            <a:chExt cx="2631009" cy="411802"/>
          </a:xfrm>
          <a:solidFill>
            <a:schemeClr val="bg1">
              <a:lumMod val="75000"/>
            </a:schemeClr>
          </a:solidFill>
        </p:grpSpPr>
        <p:sp>
          <p:nvSpPr>
            <p:cNvPr id="129" name="Rectangle: Rounded Corners 128">
              <a:extLst>
                <a:ext uri="{FF2B5EF4-FFF2-40B4-BE49-F238E27FC236}">
                  <a16:creationId xmlns:a16="http://schemas.microsoft.com/office/drawing/2014/main" id="{418A34C7-EF29-42DB-B4ED-E6122242F615}"/>
                </a:ext>
              </a:extLst>
            </p:cNvPr>
            <p:cNvSpPr/>
            <p:nvPr/>
          </p:nvSpPr>
          <p:spPr bwMode="auto">
            <a:xfrm>
              <a:off x="556241" y="3787415"/>
              <a:ext cx="2631009" cy="408702"/>
            </a:xfrm>
            <a:prstGeom prst="roundRect">
              <a:avLst>
                <a:gd name="adj" fmla="val 0"/>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30" name="TextBox 129">
              <a:extLst>
                <a:ext uri="{FF2B5EF4-FFF2-40B4-BE49-F238E27FC236}">
                  <a16:creationId xmlns:a16="http://schemas.microsoft.com/office/drawing/2014/main" id="{3A9959B3-373C-4D5D-9340-18E72655EE3A}"/>
                </a:ext>
              </a:extLst>
            </p:cNvPr>
            <p:cNvSpPr txBox="1"/>
            <p:nvPr/>
          </p:nvSpPr>
          <p:spPr>
            <a:xfrm>
              <a:off x="618086" y="3788640"/>
              <a:ext cx="1973515" cy="410577"/>
            </a:xfrm>
            <a:prstGeom prst="rect">
              <a:avLst/>
            </a:prstGeom>
            <a:noFill/>
          </p:spPr>
          <p:txBody>
            <a:bodyPr wrap="none" lIns="91414" tIns="91414" rIns="91414" bIns="91414" rtlCol="0">
              <a:spAutoFit/>
            </a:bodyPr>
            <a:lstStyle/>
            <a:p>
              <a:pPr marL="0" marR="0" lvl="0" indent="0" algn="l" defTabSz="932330" rtl="0" eaLnBrk="1" fontAlgn="auto" latinLnBrk="0" hangingPunct="1">
                <a:lnSpc>
                  <a:spcPct val="90000"/>
                </a:lnSpc>
                <a:spcBef>
                  <a:spcPts val="0"/>
                </a:spcBef>
                <a:spcAft>
                  <a:spcPts val="600"/>
                </a:spcAft>
                <a:buClrTx/>
                <a:buSzTx/>
                <a:buFontTx/>
                <a:buNone/>
                <a:tabLst/>
                <a:defRPr/>
              </a:pPr>
              <a:r>
                <a:rPr kumimoji="0" lang="en-US" sz="1598" b="0" i="0" u="none" strike="noStrike" kern="0" cap="none" spc="0" normalizeH="0" baseline="0" noProof="0">
                  <a:ln>
                    <a:noFill/>
                  </a:ln>
                  <a:solidFill>
                    <a:srgbClr val="3C3C41"/>
                  </a:solidFill>
                  <a:effectLst/>
                  <a:uLnTx/>
                  <a:uFillTx/>
                  <a:latin typeface="Segoe UI Semibold"/>
                  <a:ea typeface="+mn-ea"/>
                  <a:cs typeface="+mn-cs"/>
                </a:rPr>
                <a:t>Azure Subscription</a:t>
              </a:r>
            </a:p>
          </p:txBody>
        </p:sp>
      </p:grpSp>
      <p:grpSp>
        <p:nvGrpSpPr>
          <p:cNvPr id="126" name="Group 125">
            <a:extLst>
              <a:ext uri="{FF2B5EF4-FFF2-40B4-BE49-F238E27FC236}">
                <a16:creationId xmlns:a16="http://schemas.microsoft.com/office/drawing/2014/main" id="{E95450A8-0F40-4359-9268-09A0260F7962}"/>
              </a:ext>
            </a:extLst>
          </p:cNvPr>
          <p:cNvGrpSpPr/>
          <p:nvPr/>
        </p:nvGrpSpPr>
        <p:grpSpPr>
          <a:xfrm>
            <a:off x="465139" y="4711455"/>
            <a:ext cx="2630262" cy="411673"/>
            <a:chOff x="556242" y="4352785"/>
            <a:chExt cx="2631008" cy="411790"/>
          </a:xfrm>
          <a:solidFill>
            <a:schemeClr val="accent1"/>
          </a:solidFill>
        </p:grpSpPr>
        <p:sp>
          <p:nvSpPr>
            <p:cNvPr id="127" name="Rectangle: Rounded Corners 126">
              <a:extLst>
                <a:ext uri="{FF2B5EF4-FFF2-40B4-BE49-F238E27FC236}">
                  <a16:creationId xmlns:a16="http://schemas.microsoft.com/office/drawing/2014/main" id="{1811697B-AD0E-4574-85C5-77CD6312F875}"/>
                </a:ext>
              </a:extLst>
            </p:cNvPr>
            <p:cNvSpPr/>
            <p:nvPr/>
          </p:nvSpPr>
          <p:spPr bwMode="auto">
            <a:xfrm>
              <a:off x="556242" y="4352785"/>
              <a:ext cx="2631008" cy="408702"/>
            </a:xfrm>
            <a:prstGeom prst="roundRect">
              <a:avLst>
                <a:gd name="adj" fmla="val 0"/>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28" name="TextBox 127">
              <a:extLst>
                <a:ext uri="{FF2B5EF4-FFF2-40B4-BE49-F238E27FC236}">
                  <a16:creationId xmlns:a16="http://schemas.microsoft.com/office/drawing/2014/main" id="{54E814C4-20EB-49A0-8DD9-28C646724752}"/>
                </a:ext>
              </a:extLst>
            </p:cNvPr>
            <p:cNvSpPr txBox="1"/>
            <p:nvPr/>
          </p:nvSpPr>
          <p:spPr>
            <a:xfrm>
              <a:off x="618086" y="4353998"/>
              <a:ext cx="1446998" cy="410577"/>
            </a:xfrm>
            <a:prstGeom prst="rect">
              <a:avLst/>
            </a:prstGeom>
            <a:grpFill/>
          </p:spPr>
          <p:txBody>
            <a:bodyPr wrap="none" lIns="91414" tIns="91414" rIns="91414" bIns="91414" rtlCol="0">
              <a:spAutoFit/>
            </a:bodyPr>
            <a:lstStyle/>
            <a:p>
              <a:pPr marL="0" marR="0" lvl="0" indent="0" algn="l" defTabSz="932330" rtl="0" eaLnBrk="1" fontAlgn="auto" latinLnBrk="0" hangingPunct="1">
                <a:lnSpc>
                  <a:spcPct val="90000"/>
                </a:lnSpc>
                <a:spcBef>
                  <a:spcPts val="0"/>
                </a:spcBef>
                <a:spcAft>
                  <a:spcPts val="600"/>
                </a:spcAft>
                <a:buClrTx/>
                <a:buSzTx/>
                <a:buFontTx/>
                <a:buNone/>
                <a:tabLst/>
                <a:defRPr/>
              </a:pPr>
              <a:r>
                <a:rPr kumimoji="0" lang="en-US" sz="1598" b="0" i="0" u="none" strike="noStrike" kern="0" cap="none" spc="0" normalizeH="0" baseline="0" noProof="0">
                  <a:ln>
                    <a:noFill/>
                  </a:ln>
                  <a:solidFill>
                    <a:srgbClr val="3C3C41"/>
                  </a:solidFill>
                  <a:effectLst/>
                  <a:uLnTx/>
                  <a:uFillTx/>
                  <a:latin typeface="Segoe UI Semibold"/>
                  <a:ea typeface="+mn-ea"/>
                  <a:cs typeface="+mn-cs"/>
                </a:rPr>
                <a:t>Azure Tenant</a:t>
              </a:r>
            </a:p>
          </p:txBody>
        </p:sp>
      </p:grpSp>
      <p:grpSp>
        <p:nvGrpSpPr>
          <p:cNvPr id="30" name="Group 29">
            <a:extLst>
              <a:ext uri="{FF2B5EF4-FFF2-40B4-BE49-F238E27FC236}">
                <a16:creationId xmlns:a16="http://schemas.microsoft.com/office/drawing/2014/main" id="{321E45F1-FD57-436F-B0D5-522FF345894F}"/>
              </a:ext>
            </a:extLst>
          </p:cNvPr>
          <p:cNvGrpSpPr/>
          <p:nvPr/>
        </p:nvGrpSpPr>
        <p:grpSpPr>
          <a:xfrm>
            <a:off x="3047179" y="3539798"/>
            <a:ext cx="2816419" cy="1684586"/>
            <a:chOff x="3068954" y="3539798"/>
            <a:chExt cx="2798856" cy="1684586"/>
          </a:xfrm>
        </p:grpSpPr>
        <p:grpSp>
          <p:nvGrpSpPr>
            <p:cNvPr id="243" name="Group 242">
              <a:extLst>
                <a:ext uri="{FF2B5EF4-FFF2-40B4-BE49-F238E27FC236}">
                  <a16:creationId xmlns:a16="http://schemas.microsoft.com/office/drawing/2014/main" id="{35602898-3D4B-42C9-AD25-4E86854EB29F}"/>
                </a:ext>
              </a:extLst>
            </p:cNvPr>
            <p:cNvGrpSpPr/>
            <p:nvPr/>
          </p:nvGrpSpPr>
          <p:grpSpPr>
            <a:xfrm>
              <a:off x="3068954" y="3539798"/>
              <a:ext cx="2414970" cy="1684586"/>
              <a:chOff x="3098656" y="3393624"/>
              <a:chExt cx="2368164" cy="1651939"/>
            </a:xfrm>
          </p:grpSpPr>
          <p:sp>
            <p:nvSpPr>
              <p:cNvPr id="236" name="Right Bracket 235">
                <a:extLst>
                  <a:ext uri="{FF2B5EF4-FFF2-40B4-BE49-F238E27FC236}">
                    <a16:creationId xmlns:a16="http://schemas.microsoft.com/office/drawing/2014/main" id="{34BF0661-2F64-4890-9CB9-588BB2E948A3}"/>
                  </a:ext>
                </a:extLst>
              </p:cNvPr>
              <p:cNvSpPr/>
              <p:nvPr/>
            </p:nvSpPr>
            <p:spPr>
              <a:xfrm>
                <a:off x="3098656" y="3393624"/>
                <a:ext cx="112620" cy="1651939"/>
              </a:xfrm>
              <a:prstGeom prst="rightBracket">
                <a:avLst>
                  <a:gd name="adj" fmla="val 95959"/>
                </a:avLst>
              </a:prstGeom>
              <a:noFill/>
              <a:ln w="19050" cap="flat" cmpd="sng" algn="ctr">
                <a:solidFill>
                  <a:schemeClr val="accent2"/>
                </a:solidFill>
                <a:prstDash val="solid"/>
                <a:headEnd type="none" w="med" len="med"/>
                <a:tailEnd type="none" w="med" len="med"/>
              </a:ln>
              <a:effectLst/>
            </p:spPr>
            <p:txBody>
              <a:bodyPr rtlCol="0" anchor="ctr"/>
              <a:lstStyle/>
              <a:p>
                <a:pPr marL="0" marR="0" lvl="0" indent="0" algn="ctr" defTabSz="93233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a typeface="+mn-ea"/>
                  <a:cs typeface="+mn-cs"/>
                </a:endParaRPr>
              </a:p>
            </p:txBody>
          </p:sp>
          <p:sp>
            <p:nvSpPr>
              <p:cNvPr id="239" name="TextBox 238">
                <a:extLst>
                  <a:ext uri="{FF2B5EF4-FFF2-40B4-BE49-F238E27FC236}">
                    <a16:creationId xmlns:a16="http://schemas.microsoft.com/office/drawing/2014/main" id="{41A88710-6364-4985-9156-80C72CC67850}"/>
                  </a:ext>
                </a:extLst>
              </p:cNvPr>
              <p:cNvSpPr txBox="1"/>
              <p:nvPr/>
            </p:nvSpPr>
            <p:spPr>
              <a:xfrm>
                <a:off x="3329090" y="3985948"/>
                <a:ext cx="2137730" cy="516496"/>
              </a:xfrm>
              <a:prstGeom prst="rect">
                <a:avLst/>
              </a:prstGeom>
              <a:noFill/>
            </p:spPr>
            <p:txBody>
              <a:bodyPr wrap="square" lIns="0" tIns="0" rIns="0" bIns="0" rtlCol="0">
                <a:spAutoFit/>
              </a:bodyPr>
              <a:lstStyle/>
              <a:p>
                <a:pPr marL="0" marR="0" lvl="0" indent="0" algn="l" defTabSz="932384" rtl="0" eaLnBrk="1" fontAlgn="auto" latinLnBrk="0" hangingPunct="1">
                  <a:lnSpc>
                    <a:spcPct val="100000"/>
                  </a:lnSpc>
                  <a:spcBef>
                    <a:spcPts val="0"/>
                  </a:spcBef>
                  <a:spcAft>
                    <a:spcPts val="612"/>
                  </a:spcAft>
                  <a:buClrTx/>
                  <a:buSzTx/>
                  <a:buFontTx/>
                  <a:buNone/>
                  <a:tabLst/>
                  <a:defRPr/>
                </a:pPr>
                <a:r>
                  <a:rPr kumimoji="0" lang="en-US" sz="1428" b="1" i="0" u="none" strike="noStrike" kern="1200" cap="none" spc="0" normalizeH="0" baseline="0" noProof="0">
                    <a:ln>
                      <a:noFill/>
                    </a:ln>
                    <a:solidFill>
                      <a:srgbClr val="0078D3"/>
                    </a:solidFill>
                    <a:effectLst/>
                    <a:uLnTx/>
                    <a:uFillTx/>
                    <a:latin typeface="Segoe UI Semibold"/>
                    <a:ea typeface="+mn-ea"/>
                    <a:cs typeface="Segoe UI Semilight" panose="020B0402040204020203" pitchFamily="34" charset="0"/>
                  </a:rPr>
                  <a:t>Zero Instrumentation</a:t>
                </a:r>
              </a:p>
              <a:p>
                <a:pPr marL="0" marR="0" lvl="0" indent="0" algn="l" defTabSz="932384"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a:ln>
                      <a:noFill/>
                    </a:ln>
                    <a:solidFill>
                      <a:srgbClr val="0D0D0D"/>
                    </a:solidFill>
                    <a:effectLst/>
                    <a:uLnTx/>
                    <a:uFillTx/>
                    <a:latin typeface="Segoe UI"/>
                    <a:ea typeface="+mn-ea"/>
                    <a:cs typeface="Segoe UI Semilight" panose="020B0402040204020203" pitchFamily="34" charset="0"/>
                  </a:rPr>
                  <a:t>Logs &amp; Metrics</a:t>
                </a:r>
              </a:p>
            </p:txBody>
          </p:sp>
        </p:grpSp>
        <p:cxnSp>
          <p:nvCxnSpPr>
            <p:cNvPr id="235" name="Connector: Elbow 234">
              <a:extLst>
                <a:ext uri="{FF2B5EF4-FFF2-40B4-BE49-F238E27FC236}">
                  <a16:creationId xmlns:a16="http://schemas.microsoft.com/office/drawing/2014/main" id="{CE01ED47-E148-4773-9BC0-229B2A56BD69}"/>
                </a:ext>
              </a:extLst>
            </p:cNvPr>
            <p:cNvCxnSpPr>
              <a:cxnSpLocks/>
            </p:cNvCxnSpPr>
            <p:nvPr/>
          </p:nvCxnSpPr>
          <p:spPr>
            <a:xfrm flipV="1">
              <a:off x="3279963" y="3819829"/>
              <a:ext cx="2587847" cy="565395"/>
            </a:xfrm>
            <a:prstGeom prst="bentConnector3">
              <a:avLst>
                <a:gd name="adj1" fmla="val 99934"/>
              </a:avLst>
            </a:prstGeom>
            <a:noFill/>
            <a:ln w="19050" cap="flat" cmpd="sng" algn="ctr">
              <a:solidFill>
                <a:schemeClr val="accent2"/>
              </a:solidFill>
              <a:prstDash val="solid"/>
              <a:headEnd type="none"/>
              <a:tailEnd type="none"/>
            </a:ln>
            <a:effectLst/>
          </p:spPr>
        </p:cxnSp>
      </p:grpSp>
      <p:grpSp>
        <p:nvGrpSpPr>
          <p:cNvPr id="31" name="Group 30">
            <a:extLst>
              <a:ext uri="{FF2B5EF4-FFF2-40B4-BE49-F238E27FC236}">
                <a16:creationId xmlns:a16="http://schemas.microsoft.com/office/drawing/2014/main" id="{A375D9F4-B032-49E1-86AA-BB6C7CB1AB4A}"/>
              </a:ext>
            </a:extLst>
          </p:cNvPr>
          <p:cNvGrpSpPr/>
          <p:nvPr/>
        </p:nvGrpSpPr>
        <p:grpSpPr>
          <a:xfrm>
            <a:off x="3090638" y="2501140"/>
            <a:ext cx="2772967" cy="1320277"/>
            <a:chOff x="3081110" y="2501140"/>
            <a:chExt cx="2772967" cy="1320277"/>
          </a:xfrm>
        </p:grpSpPr>
        <p:sp>
          <p:nvSpPr>
            <p:cNvPr id="240" name="TextBox 239">
              <a:extLst>
                <a:ext uri="{FF2B5EF4-FFF2-40B4-BE49-F238E27FC236}">
                  <a16:creationId xmlns:a16="http://schemas.microsoft.com/office/drawing/2014/main" id="{925DFB85-3D87-4090-9890-3044430037AC}"/>
                </a:ext>
              </a:extLst>
            </p:cNvPr>
            <p:cNvSpPr txBox="1"/>
            <p:nvPr/>
          </p:nvSpPr>
          <p:spPr>
            <a:xfrm>
              <a:off x="3267819" y="2501140"/>
              <a:ext cx="2443175" cy="750712"/>
            </a:xfrm>
            <a:prstGeom prst="rect">
              <a:avLst/>
            </a:prstGeom>
            <a:noFill/>
          </p:spPr>
          <p:txBody>
            <a:bodyPr wrap="square" lIns="0" tIns="0" rIns="0" bIns="0" rtlCol="0">
              <a:spAutoFit/>
            </a:bodyPr>
            <a:lstStyle/>
            <a:p>
              <a:pPr marL="0" marR="0" lvl="0" indent="0" algn="l" defTabSz="932384"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Agents</a:t>
              </a:r>
            </a:p>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0D0D0D"/>
                  </a:solidFill>
                  <a:effectLst/>
                  <a:uLnTx/>
                  <a:uFillTx/>
                  <a:latin typeface="Segoe UI"/>
                  <a:ea typeface="+mn-ea"/>
                  <a:cs typeface="Segoe UI Semilight" panose="020B0402040204020203" pitchFamily="34" charset="0"/>
                </a:rPr>
                <a:t>Windows + Linux Support</a:t>
              </a:r>
            </a:p>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0D0D0D"/>
                  </a:solidFill>
                  <a:effectLst/>
                  <a:uLnTx/>
                  <a:uFillTx/>
                  <a:latin typeface="Segoe UI"/>
                  <a:ea typeface="+mn-ea"/>
                  <a:cs typeface="Segoe UI Semilight" panose="020B0402040204020203" pitchFamily="34" charset="0"/>
                </a:rPr>
                <a:t>Workload Agnostic</a:t>
              </a:r>
            </a:p>
          </p:txBody>
        </p:sp>
        <p:cxnSp>
          <p:nvCxnSpPr>
            <p:cNvPr id="100" name="Connector: Elbow 99">
              <a:extLst>
                <a:ext uri="{FF2B5EF4-FFF2-40B4-BE49-F238E27FC236}">
                  <a16:creationId xmlns:a16="http://schemas.microsoft.com/office/drawing/2014/main" id="{DB6483AD-CEF1-48C8-9431-B71A23143020}"/>
                </a:ext>
              </a:extLst>
            </p:cNvPr>
            <p:cNvCxnSpPr>
              <a:cxnSpLocks/>
            </p:cNvCxnSpPr>
            <p:nvPr/>
          </p:nvCxnSpPr>
          <p:spPr>
            <a:xfrm>
              <a:off x="3081110" y="2757270"/>
              <a:ext cx="2772967" cy="1064147"/>
            </a:xfrm>
            <a:prstGeom prst="bentConnector3">
              <a:avLst>
                <a:gd name="adj1" fmla="val 100150"/>
              </a:avLst>
            </a:prstGeom>
            <a:noFill/>
            <a:ln w="19050" cap="flat" cmpd="sng" algn="ctr">
              <a:solidFill>
                <a:schemeClr val="accent2"/>
              </a:solidFill>
              <a:prstDash val="solid"/>
              <a:headEnd type="none"/>
              <a:tailEnd type="none"/>
            </a:ln>
            <a:effectLst/>
          </p:spPr>
        </p:cxnSp>
      </p:grpSp>
      <p:grpSp>
        <p:nvGrpSpPr>
          <p:cNvPr id="246" name="Group 245">
            <a:extLst>
              <a:ext uri="{FF2B5EF4-FFF2-40B4-BE49-F238E27FC236}">
                <a16:creationId xmlns:a16="http://schemas.microsoft.com/office/drawing/2014/main" id="{E9D4E7D7-0717-4892-AD0D-1E6BE0BE4F69}"/>
              </a:ext>
            </a:extLst>
          </p:cNvPr>
          <p:cNvGrpSpPr/>
          <p:nvPr/>
        </p:nvGrpSpPr>
        <p:grpSpPr>
          <a:xfrm>
            <a:off x="3085874" y="1583022"/>
            <a:ext cx="2779561" cy="1174248"/>
            <a:chOff x="3030546" y="1486623"/>
            <a:chExt cx="2725693" cy="1151491"/>
          </a:xfrm>
        </p:grpSpPr>
        <p:cxnSp>
          <p:nvCxnSpPr>
            <p:cNvPr id="6" name="Connector: Elbow 5">
              <a:extLst>
                <a:ext uri="{FF2B5EF4-FFF2-40B4-BE49-F238E27FC236}">
                  <a16:creationId xmlns:a16="http://schemas.microsoft.com/office/drawing/2014/main" id="{C6ED6FAC-13C0-4F39-B0A6-24871F82CCDF}"/>
                </a:ext>
              </a:extLst>
            </p:cNvPr>
            <p:cNvCxnSpPr>
              <a:cxnSpLocks/>
            </p:cNvCxnSpPr>
            <p:nvPr/>
          </p:nvCxnSpPr>
          <p:spPr>
            <a:xfrm>
              <a:off x="3030546" y="1738680"/>
              <a:ext cx="2725693" cy="899434"/>
            </a:xfrm>
            <a:prstGeom prst="bentConnector3">
              <a:avLst>
                <a:gd name="adj1" fmla="val 100031"/>
              </a:avLst>
            </a:prstGeom>
            <a:noFill/>
            <a:ln w="19050" cap="flat" cmpd="sng" algn="ctr">
              <a:solidFill>
                <a:schemeClr val="accent2"/>
              </a:solidFill>
              <a:prstDash val="solid"/>
              <a:headEnd type="none"/>
              <a:tailEnd type="none"/>
            </a:ln>
            <a:effectLst/>
          </p:spPr>
        </p:cxnSp>
        <p:sp>
          <p:nvSpPr>
            <p:cNvPr id="241" name="TextBox 240">
              <a:extLst>
                <a:ext uri="{FF2B5EF4-FFF2-40B4-BE49-F238E27FC236}">
                  <a16:creationId xmlns:a16="http://schemas.microsoft.com/office/drawing/2014/main" id="{66625546-62DF-4E43-8C80-1A0A65BAE908}"/>
                </a:ext>
              </a:extLst>
            </p:cNvPr>
            <p:cNvSpPr txBox="1"/>
            <p:nvPr/>
          </p:nvSpPr>
          <p:spPr>
            <a:xfrm>
              <a:off x="3187237" y="1486623"/>
              <a:ext cx="2567207" cy="506415"/>
            </a:xfrm>
            <a:prstGeom prst="rect">
              <a:avLst/>
            </a:prstGeom>
            <a:noFill/>
          </p:spPr>
          <p:txBody>
            <a:bodyPr wrap="square" lIns="0" tIns="0" rIns="0" bIns="0" rtlCol="0">
              <a:spAutoFit/>
            </a:bodyPr>
            <a:lstStyle/>
            <a:p>
              <a:pPr marL="0" marR="0" lvl="0" indent="0" algn="l" defTabSz="932384"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Application Insights SDK/Agent</a:t>
              </a:r>
            </a:p>
            <a:p>
              <a:pPr marL="0" marR="0" lvl="0" indent="0" algn="l" defTabSz="932384" rtl="0" eaLnBrk="1" fontAlgn="auto" latinLnBrk="0" hangingPunct="1">
                <a:lnSpc>
                  <a:spcPct val="100000"/>
                </a:lnSpc>
                <a:spcBef>
                  <a:spcPts val="0"/>
                </a:spcBef>
                <a:spcAft>
                  <a:spcPts val="612"/>
                </a:spcAft>
                <a:buClrTx/>
                <a:buSzTx/>
                <a:buFontTx/>
                <a:buNone/>
                <a:tabLst/>
                <a:defRPr/>
              </a:pPr>
              <a:r>
                <a:rPr kumimoji="0" lang="en-US" sz="1428" b="0" i="0" u="none" strike="noStrike" kern="1200" cap="none" spc="0" normalizeH="0" baseline="0" noProof="0">
                  <a:ln>
                    <a:noFill/>
                  </a:ln>
                  <a:solidFill>
                    <a:srgbClr val="0D0D0D"/>
                  </a:solidFill>
                  <a:effectLst/>
                  <a:uLnTx/>
                  <a:uFillTx/>
                  <a:latin typeface="Segoe UI"/>
                  <a:ea typeface="+mn-ea"/>
                  <a:cs typeface="Segoe UI Semilight" panose="020B0402040204020203" pitchFamily="34" charset="0"/>
                </a:rPr>
                <a:t>Multi-Language Support</a:t>
              </a:r>
            </a:p>
          </p:txBody>
        </p:sp>
      </p:grpSp>
      <p:grpSp>
        <p:nvGrpSpPr>
          <p:cNvPr id="244" name="Group 243">
            <a:extLst>
              <a:ext uri="{FF2B5EF4-FFF2-40B4-BE49-F238E27FC236}">
                <a16:creationId xmlns:a16="http://schemas.microsoft.com/office/drawing/2014/main" id="{29B32996-E9D4-41C4-AF51-CFAAA4D33D9E}"/>
              </a:ext>
            </a:extLst>
          </p:cNvPr>
          <p:cNvGrpSpPr/>
          <p:nvPr/>
        </p:nvGrpSpPr>
        <p:grpSpPr>
          <a:xfrm>
            <a:off x="3106752" y="3819829"/>
            <a:ext cx="5532754" cy="2203320"/>
            <a:chOff x="3131058" y="3668229"/>
            <a:chExt cx="5425531" cy="2160621"/>
          </a:xfrm>
        </p:grpSpPr>
        <p:cxnSp>
          <p:nvCxnSpPr>
            <p:cNvPr id="238" name="Connector: Elbow 237">
              <a:extLst>
                <a:ext uri="{FF2B5EF4-FFF2-40B4-BE49-F238E27FC236}">
                  <a16:creationId xmlns:a16="http://schemas.microsoft.com/office/drawing/2014/main" id="{13A25E3E-4C3A-485C-839E-53DB47911B65}"/>
                </a:ext>
              </a:extLst>
            </p:cNvPr>
            <p:cNvCxnSpPr>
              <a:cxnSpLocks/>
            </p:cNvCxnSpPr>
            <p:nvPr/>
          </p:nvCxnSpPr>
          <p:spPr>
            <a:xfrm flipV="1">
              <a:off x="3131058" y="3668229"/>
              <a:ext cx="5425531" cy="2160621"/>
            </a:xfrm>
            <a:prstGeom prst="bentConnector3">
              <a:avLst>
                <a:gd name="adj1" fmla="val 49912"/>
              </a:avLst>
            </a:prstGeom>
            <a:noFill/>
            <a:ln w="19050" cap="flat" cmpd="sng" algn="ctr">
              <a:solidFill>
                <a:schemeClr val="accent2"/>
              </a:solidFill>
              <a:prstDash val="solid"/>
              <a:headEnd type="none"/>
              <a:tailEnd type="arrow"/>
            </a:ln>
            <a:effectLst/>
          </p:spPr>
        </p:cxnSp>
        <p:sp>
          <p:nvSpPr>
            <p:cNvPr id="242" name="TextBox 241">
              <a:extLst>
                <a:ext uri="{FF2B5EF4-FFF2-40B4-BE49-F238E27FC236}">
                  <a16:creationId xmlns:a16="http://schemas.microsoft.com/office/drawing/2014/main" id="{C640F684-4E67-4A99-8087-29FE202D74A6}"/>
                </a:ext>
              </a:extLst>
            </p:cNvPr>
            <p:cNvSpPr txBox="1"/>
            <p:nvPr/>
          </p:nvSpPr>
          <p:spPr>
            <a:xfrm>
              <a:off x="3298347" y="5609079"/>
              <a:ext cx="1990323" cy="219771"/>
            </a:xfrm>
            <a:prstGeom prst="rect">
              <a:avLst/>
            </a:prstGeom>
            <a:noFill/>
          </p:spPr>
          <p:txBody>
            <a:bodyPr wrap="square" lIns="0" tIns="0" rIns="0" bIns="0" rtlCol="0" anchor="t">
              <a:spAutoFit/>
            </a:bodyPr>
            <a:lstStyle/>
            <a:p>
              <a:pPr marL="0" marR="0" lvl="0" indent="0" algn="l" defTabSz="932384" rtl="0" eaLnBrk="1" fontAlgn="auto" latinLnBrk="0" hangingPunct="1">
                <a:lnSpc>
                  <a:spcPct val="100000"/>
                </a:lnSpc>
                <a:spcBef>
                  <a:spcPts val="0"/>
                </a:spcBef>
                <a:spcAft>
                  <a:spcPts val="612"/>
                </a:spcAft>
                <a:buClrTx/>
                <a:buSzTx/>
                <a:buFontTx/>
                <a:buNone/>
                <a:tabLst/>
                <a:defRPr/>
              </a:pPr>
              <a:r>
                <a:rPr kumimoji="0" lang="en-US" sz="1428" b="1" i="0" u="none" strike="noStrike" kern="1200" cap="none" spc="0" normalizeH="0" baseline="0" noProof="0">
                  <a:ln>
                    <a:noFill/>
                  </a:ln>
                  <a:solidFill>
                    <a:srgbClr val="0078D3"/>
                  </a:solidFill>
                  <a:effectLst/>
                  <a:uLnTx/>
                  <a:uFillTx/>
                  <a:latin typeface="Segoe UI Semibold"/>
                  <a:ea typeface="+mn-ea"/>
                  <a:cs typeface="Segoe UI Semilight" panose="020B0402040204020203" pitchFamily="34" charset="0"/>
                </a:rPr>
                <a:t>REST APIs</a:t>
              </a:r>
            </a:p>
          </p:txBody>
        </p:sp>
      </p:grpSp>
      <p:pic>
        <p:nvPicPr>
          <p:cNvPr id="50" name="Graphic 49">
            <a:extLst>
              <a:ext uri="{FF2B5EF4-FFF2-40B4-BE49-F238E27FC236}">
                <a16:creationId xmlns:a16="http://schemas.microsoft.com/office/drawing/2014/main" id="{423911AF-D137-40AB-BF79-3C574A2983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74853" y="1590203"/>
            <a:ext cx="469990" cy="469990"/>
          </a:xfrm>
          <a:prstGeom prst="rect">
            <a:avLst/>
          </a:prstGeom>
        </p:spPr>
      </p:pic>
      <p:sp>
        <p:nvSpPr>
          <p:cNvPr id="72" name="Rectangle 71">
            <a:extLst>
              <a:ext uri="{FF2B5EF4-FFF2-40B4-BE49-F238E27FC236}">
                <a16:creationId xmlns:a16="http://schemas.microsoft.com/office/drawing/2014/main" id="{7815B1B2-5314-486E-AA37-92116F7D9CF2}"/>
              </a:ext>
            </a:extLst>
          </p:cNvPr>
          <p:cNvSpPr/>
          <p:nvPr/>
        </p:nvSpPr>
        <p:spPr bwMode="auto">
          <a:xfrm>
            <a:off x="8472915" y="3935741"/>
            <a:ext cx="174584" cy="147103"/>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3" name="Group 232">
            <a:extLst>
              <a:ext uri="{FF2B5EF4-FFF2-40B4-BE49-F238E27FC236}">
                <a16:creationId xmlns:a16="http://schemas.microsoft.com/office/drawing/2014/main" id="{186A8BF4-5676-44CC-90F6-A989593B76FF}"/>
              </a:ext>
            </a:extLst>
          </p:cNvPr>
          <p:cNvGrpSpPr/>
          <p:nvPr/>
        </p:nvGrpSpPr>
        <p:grpSpPr>
          <a:xfrm>
            <a:off x="8942859" y="2589243"/>
            <a:ext cx="1607947" cy="2725250"/>
            <a:chOff x="8942859" y="2589243"/>
            <a:chExt cx="1607947" cy="2725250"/>
          </a:xfrm>
        </p:grpSpPr>
        <p:sp>
          <p:nvSpPr>
            <p:cNvPr id="73" name="Rectangle: Rounded Corners 72">
              <a:extLst>
                <a:ext uri="{FF2B5EF4-FFF2-40B4-BE49-F238E27FC236}">
                  <a16:creationId xmlns:a16="http://schemas.microsoft.com/office/drawing/2014/main" id="{F4A41145-62B6-405A-826D-40A358A65E37}"/>
                </a:ext>
              </a:extLst>
            </p:cNvPr>
            <p:cNvSpPr/>
            <p:nvPr/>
          </p:nvSpPr>
          <p:spPr bwMode="auto">
            <a:xfrm>
              <a:off x="8942859" y="2589243"/>
              <a:ext cx="1607947" cy="2725250"/>
            </a:xfrm>
            <a:prstGeom prst="roundRect">
              <a:avLst>
                <a:gd name="adj" fmla="val 5420"/>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grpSp>
          <p:nvGrpSpPr>
            <p:cNvPr id="74" name="Group 73">
              <a:extLst>
                <a:ext uri="{FF2B5EF4-FFF2-40B4-BE49-F238E27FC236}">
                  <a16:creationId xmlns:a16="http://schemas.microsoft.com/office/drawing/2014/main" id="{6294C102-610C-46C1-8661-099843A6D080}"/>
                </a:ext>
              </a:extLst>
            </p:cNvPr>
            <p:cNvGrpSpPr/>
            <p:nvPr/>
          </p:nvGrpSpPr>
          <p:grpSpPr>
            <a:xfrm>
              <a:off x="9379442" y="2855609"/>
              <a:ext cx="734781" cy="2162039"/>
              <a:chOff x="4343441" y="2428470"/>
              <a:chExt cx="734781" cy="2162039"/>
            </a:xfrm>
          </p:grpSpPr>
          <p:sp>
            <p:nvSpPr>
              <p:cNvPr id="75" name="Cylinder 74">
                <a:extLst>
                  <a:ext uri="{FF2B5EF4-FFF2-40B4-BE49-F238E27FC236}">
                    <a16:creationId xmlns:a16="http://schemas.microsoft.com/office/drawing/2014/main" id="{421A6037-F8FA-40DE-B81A-C531740E3AEC}"/>
                  </a:ext>
                </a:extLst>
              </p:cNvPr>
              <p:cNvSpPr/>
              <p:nvPr/>
            </p:nvSpPr>
            <p:spPr bwMode="auto">
              <a:xfrm>
                <a:off x="4343441" y="2428470"/>
                <a:ext cx="734781" cy="948412"/>
              </a:xfrm>
              <a:prstGeom prst="can">
                <a:avLst/>
              </a:pr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solidFill>
                    <a:srgbClr val="000000"/>
                  </a:solidFill>
                  <a:effectLst/>
                  <a:uLnTx/>
                  <a:uFillTx/>
                  <a:latin typeface="Segoe UI"/>
                  <a:ea typeface="+mn-ea"/>
                  <a:cs typeface="Segoe UI" pitchFamily="34" charset="0"/>
                </a:endParaRPr>
              </a:p>
            </p:txBody>
          </p:sp>
          <p:sp>
            <p:nvSpPr>
              <p:cNvPr id="76" name="TextBox 75">
                <a:extLst>
                  <a:ext uri="{FF2B5EF4-FFF2-40B4-BE49-F238E27FC236}">
                    <a16:creationId xmlns:a16="http://schemas.microsoft.com/office/drawing/2014/main" id="{B21D119D-9F9E-4DC2-8CFE-0FE1ABEAB45C}"/>
                  </a:ext>
                </a:extLst>
              </p:cNvPr>
              <p:cNvSpPr txBox="1"/>
              <p:nvPr/>
            </p:nvSpPr>
            <p:spPr>
              <a:xfrm>
                <a:off x="4382056" y="2607841"/>
                <a:ext cx="657551" cy="337015"/>
              </a:xfrm>
              <a:prstGeom prst="rect">
                <a:avLst/>
              </a:prstGeom>
              <a:noFill/>
            </p:spPr>
            <p:txBody>
              <a:bodyPr wrap="none" lIns="91440" tIns="91440" rIns="91440" bIns="91440" rtlCol="0">
                <a:sp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3C3C41"/>
                    </a:solidFill>
                    <a:effectLst/>
                    <a:uLnTx/>
                    <a:uFillTx/>
                    <a:latin typeface="Segoe UI Semibold"/>
                    <a:ea typeface="+mn-ea"/>
                    <a:cs typeface="+mn-cs"/>
                  </a:rPr>
                  <a:t>Metrics</a:t>
                </a:r>
              </a:p>
            </p:txBody>
          </p:sp>
          <p:sp>
            <p:nvSpPr>
              <p:cNvPr id="77" name="Cylinder 76">
                <a:extLst>
                  <a:ext uri="{FF2B5EF4-FFF2-40B4-BE49-F238E27FC236}">
                    <a16:creationId xmlns:a16="http://schemas.microsoft.com/office/drawing/2014/main" id="{7EBB3BFF-0E94-485B-979E-EBB7F10D2B54}"/>
                  </a:ext>
                </a:extLst>
              </p:cNvPr>
              <p:cNvSpPr/>
              <p:nvPr/>
            </p:nvSpPr>
            <p:spPr bwMode="auto">
              <a:xfrm>
                <a:off x="4343441" y="3642097"/>
                <a:ext cx="734781" cy="948412"/>
              </a:xfrm>
              <a:prstGeom prst="can">
                <a:avLst/>
              </a:pr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78" name="TextBox 77">
                <a:extLst>
                  <a:ext uri="{FF2B5EF4-FFF2-40B4-BE49-F238E27FC236}">
                    <a16:creationId xmlns:a16="http://schemas.microsoft.com/office/drawing/2014/main" id="{D8E48FE0-B0CE-408E-9BF8-5EEA381DEE79}"/>
                  </a:ext>
                </a:extLst>
              </p:cNvPr>
              <p:cNvSpPr txBox="1"/>
              <p:nvPr/>
            </p:nvSpPr>
            <p:spPr>
              <a:xfrm>
                <a:off x="4455793" y="3818045"/>
                <a:ext cx="494195" cy="337015"/>
              </a:xfrm>
              <a:prstGeom prst="rect">
                <a:avLst/>
              </a:prstGeom>
              <a:noFill/>
            </p:spPr>
            <p:txBody>
              <a:bodyPr wrap="square" lIns="91440" tIns="91440" rIns="91440" bIns="91440" rtlCol="0">
                <a:sp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3C3C41"/>
                    </a:solidFill>
                    <a:effectLst/>
                    <a:uLnTx/>
                    <a:uFillTx/>
                    <a:latin typeface="Segoe UI Semibold"/>
                    <a:ea typeface="+mn-ea"/>
                    <a:cs typeface="+mn-cs"/>
                  </a:rPr>
                  <a:t>Logs</a:t>
                </a:r>
              </a:p>
            </p:txBody>
          </p:sp>
        </p:grpSp>
        <p:pic>
          <p:nvPicPr>
            <p:cNvPr id="80" name="Graphic 79">
              <a:extLst>
                <a:ext uri="{FF2B5EF4-FFF2-40B4-BE49-F238E27FC236}">
                  <a16:creationId xmlns:a16="http://schemas.microsoft.com/office/drawing/2014/main" id="{5F908682-F929-445A-8A34-32F7F95E68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90916" y="4582199"/>
              <a:ext cx="311832" cy="311832"/>
            </a:xfrm>
            <a:prstGeom prst="rect">
              <a:avLst/>
            </a:prstGeom>
          </p:spPr>
        </p:pic>
        <p:pic>
          <p:nvPicPr>
            <p:cNvPr id="81" name="Graphic 80">
              <a:extLst>
                <a:ext uri="{FF2B5EF4-FFF2-40B4-BE49-F238E27FC236}">
                  <a16:creationId xmlns:a16="http://schemas.microsoft.com/office/drawing/2014/main" id="{C2F0E5ED-78FE-4112-9C67-A27A50F0B5F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73180" y="3350026"/>
              <a:ext cx="347304" cy="347304"/>
            </a:xfrm>
            <a:prstGeom prst="rect">
              <a:avLst/>
            </a:prstGeom>
          </p:spPr>
        </p:pic>
      </p:grpSp>
      <p:sp>
        <p:nvSpPr>
          <p:cNvPr id="55" name="TextBox 54">
            <a:extLst>
              <a:ext uri="{FF2B5EF4-FFF2-40B4-BE49-F238E27FC236}">
                <a16:creationId xmlns:a16="http://schemas.microsoft.com/office/drawing/2014/main" id="{1AD0BCF6-AAF2-4B10-954D-2E6D80CD2D1E}"/>
              </a:ext>
            </a:extLst>
          </p:cNvPr>
          <p:cNvSpPr txBox="1"/>
          <p:nvPr/>
        </p:nvSpPr>
        <p:spPr>
          <a:xfrm>
            <a:off x="4288796" y="6530639"/>
            <a:ext cx="8572113" cy="646331"/>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srgbClr val="3C3C41"/>
                </a:solidFill>
                <a:effectLst/>
                <a:uLnTx/>
                <a:uFillTx/>
                <a:latin typeface="Segoe UI"/>
                <a:ea typeface="+mn-ea"/>
                <a:cs typeface="+mn-cs"/>
                <a:hlinkClick r:id="rId9"/>
              </a:rPr>
              <a:t>https://docs.microsoft.com/de-de/azure/azure-monitor/platform/data-sources</a:t>
            </a:r>
            <a:endParaRPr kumimoji="0" lang="de-DE" sz="1800" b="0" i="0" u="none" strike="noStrike" kern="1200" cap="none" spc="0" normalizeH="0" baseline="0" noProof="0">
              <a:ln>
                <a:noFill/>
              </a:ln>
              <a:solidFill>
                <a:srgbClr val="3C3C41"/>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3C3C41"/>
              </a:solidFill>
              <a:effectLst/>
              <a:uLnTx/>
              <a:uFillTx/>
              <a:latin typeface="Segoe UI"/>
              <a:ea typeface="+mn-ea"/>
              <a:cs typeface="+mn-cs"/>
            </a:endParaRPr>
          </a:p>
        </p:txBody>
      </p:sp>
    </p:spTree>
    <p:extLst>
      <p:ext uri="{BB962C8B-B14F-4D97-AF65-F5344CB8AC3E}">
        <p14:creationId xmlns:p14="http://schemas.microsoft.com/office/powerpoint/2010/main" val="80844421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wipe(left)">
                                      <p:cBhvr>
                                        <p:cTn id="7" dur="1000"/>
                                        <p:tgtEl>
                                          <p:spTgt spid="244"/>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47"/>
                                        </p:tgtEl>
                                        <p:attrNameLst>
                                          <p:attrName>style.visibility</p:attrName>
                                        </p:attrNameLst>
                                      </p:cBhvr>
                                      <p:to>
                                        <p:strVal val="visible"/>
                                      </p:to>
                                    </p:set>
                                    <p:animEffect transition="in" filter="fade">
                                      <p:cBhvr>
                                        <p:cTn id="10" dur="500"/>
                                        <p:tgtEl>
                                          <p:spTgt spid="24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left)">
                                      <p:cBhvr>
                                        <p:cTn id="15" dur="1000"/>
                                        <p:tgtEl>
                                          <p:spTgt spid="3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wipe(left)">
                                      <p:cBhvr>
                                        <p:cTn id="20" dur="10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46"/>
                                        </p:tgtEl>
                                        <p:attrNameLst>
                                          <p:attrName>style.visibility</p:attrName>
                                        </p:attrNameLst>
                                      </p:cBhvr>
                                      <p:to>
                                        <p:strVal val="visible"/>
                                      </p:to>
                                    </p:set>
                                    <p:animEffect transition="in" filter="wipe(left)">
                                      <p:cBhvr>
                                        <p:cTn id="25" dur="1000"/>
                                        <p:tgtEl>
                                          <p:spTgt spid="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a:extLst>
              <a:ext uri="{FF2B5EF4-FFF2-40B4-BE49-F238E27FC236}">
                <a16:creationId xmlns:a16="http://schemas.microsoft.com/office/drawing/2014/main" id="{6EDA579C-18F6-472B-89DE-D3CBC643266E}"/>
              </a:ext>
            </a:extLst>
          </p:cNvPr>
          <p:cNvGrpSpPr/>
          <p:nvPr/>
        </p:nvGrpSpPr>
        <p:grpSpPr>
          <a:xfrm>
            <a:off x="4122737" y="1452967"/>
            <a:ext cx="7848600" cy="5087533"/>
            <a:chOff x="4122737" y="1452967"/>
            <a:chExt cx="7848600" cy="5087533"/>
          </a:xfrm>
        </p:grpSpPr>
        <p:sp>
          <p:nvSpPr>
            <p:cNvPr id="119" name="Rectangle: Rounded Corners 118">
              <a:extLst>
                <a:ext uri="{FF2B5EF4-FFF2-40B4-BE49-F238E27FC236}">
                  <a16:creationId xmlns:a16="http://schemas.microsoft.com/office/drawing/2014/main" id="{74E04E82-8B4F-444F-84B4-276059770837}"/>
                </a:ext>
              </a:extLst>
            </p:cNvPr>
            <p:cNvSpPr/>
            <p:nvPr/>
          </p:nvSpPr>
          <p:spPr bwMode="auto">
            <a:xfrm>
              <a:off x="4122737" y="1609725"/>
              <a:ext cx="7848600" cy="4930775"/>
            </a:xfrm>
            <a:prstGeom prst="roundRect">
              <a:avLst>
                <a:gd name="adj" fmla="val 1624"/>
              </a:avLst>
            </a:prstGeom>
            <a:solidFill>
              <a:schemeClr val="bg1"/>
            </a:solidFill>
            <a:ln w="15875" cap="flat" cmpd="sng" algn="ctr">
              <a:solidFill>
                <a:schemeClr val="accent1"/>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TextBox 119">
              <a:extLst>
                <a:ext uri="{FF2B5EF4-FFF2-40B4-BE49-F238E27FC236}">
                  <a16:creationId xmlns:a16="http://schemas.microsoft.com/office/drawing/2014/main" id="{EE4A9BA6-CD07-4D4E-BBBE-8F87D0A39E58}"/>
                </a:ext>
              </a:extLst>
            </p:cNvPr>
            <p:cNvSpPr txBox="1"/>
            <p:nvPr/>
          </p:nvSpPr>
          <p:spPr>
            <a:xfrm>
              <a:off x="4312539" y="1452967"/>
              <a:ext cx="5869686" cy="307777"/>
            </a:xfrm>
            <a:prstGeom prst="rect">
              <a:avLst/>
            </a:prstGeom>
            <a:solidFill>
              <a:schemeClr val="bg1"/>
            </a:solidFill>
          </p:spPr>
          <p:txBody>
            <a:bodyPr wrap="square" rtlCol="0">
              <a:spAutoFit/>
            </a:bodyPr>
            <a:lstStyle>
              <a:defPPr>
                <a:defRPr lang="en-US"/>
              </a:defPPr>
              <a:lvl1pPr marR="0" lvl="0" indent="0" algn="ctr" defTabSz="914138" fontAlgn="auto">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LnTx/>
                  <a:uFillTx/>
                  <a:latin typeface="Segoe UI Semibold"/>
                </a:defRPr>
              </a:lvl1pPr>
            </a:lstStyle>
            <a:p>
              <a:pPr marL="0" marR="0" lvl="0" indent="0" algn="l" defTabSz="93232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Semibold"/>
                  <a:ea typeface="+mn-ea"/>
                  <a:cs typeface="+mn-cs"/>
                </a:rPr>
                <a:t>Azure Monitor – Continuous Monitoring across app, infra and network</a:t>
              </a:r>
            </a:p>
          </p:txBody>
        </p:sp>
      </p:grpSp>
      <p:sp>
        <p:nvSpPr>
          <p:cNvPr id="103" name="Rectangle: Rounded Corners 102">
            <a:extLst>
              <a:ext uri="{FF2B5EF4-FFF2-40B4-BE49-F238E27FC236}">
                <a16:creationId xmlns:a16="http://schemas.microsoft.com/office/drawing/2014/main" id="{03361E34-43B1-4F16-A1EE-292BBF108875}"/>
              </a:ext>
            </a:extLst>
          </p:cNvPr>
          <p:cNvSpPr/>
          <p:nvPr/>
        </p:nvSpPr>
        <p:spPr bwMode="auto">
          <a:xfrm>
            <a:off x="465138" y="1609725"/>
            <a:ext cx="3235811" cy="4930775"/>
          </a:xfrm>
          <a:prstGeom prst="roundRect">
            <a:avLst>
              <a:gd name="adj" fmla="val 1624"/>
            </a:avLst>
          </a:prstGeom>
          <a:solidFill>
            <a:schemeClr val="bg1"/>
          </a:solidFill>
          <a:ln w="15875" cap="flat" cmpd="sng" algn="ctr">
            <a:solidFill>
              <a:schemeClr val="accent1"/>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Graphic 47">
            <a:extLst>
              <a:ext uri="{FF2B5EF4-FFF2-40B4-BE49-F238E27FC236}">
                <a16:creationId xmlns:a16="http://schemas.microsoft.com/office/drawing/2014/main" id="{EC600FB8-C6B8-4590-AC85-BD0288FC8D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93425" y="5027167"/>
            <a:ext cx="677866" cy="677866"/>
          </a:xfrm>
          <a:prstGeom prst="rect">
            <a:avLst/>
          </a:prstGeom>
        </p:spPr>
      </p:pic>
      <p:pic>
        <p:nvPicPr>
          <p:cNvPr id="98" name="Graphic 97">
            <a:extLst>
              <a:ext uri="{FF2B5EF4-FFF2-40B4-BE49-F238E27FC236}">
                <a16:creationId xmlns:a16="http://schemas.microsoft.com/office/drawing/2014/main" id="{9619C703-6547-473D-BCC3-E12780C2DC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5599" y="3776787"/>
            <a:ext cx="533519" cy="533519"/>
          </a:xfrm>
          <a:prstGeom prst="rect">
            <a:avLst/>
          </a:prstGeom>
        </p:spPr>
      </p:pic>
      <p:sp>
        <p:nvSpPr>
          <p:cNvPr id="4" name="Title 3">
            <a:extLst>
              <a:ext uri="{FF2B5EF4-FFF2-40B4-BE49-F238E27FC236}">
                <a16:creationId xmlns:a16="http://schemas.microsoft.com/office/drawing/2014/main" id="{EB4B4D37-3330-4173-BD43-C1F20284604A}"/>
              </a:ext>
            </a:extLst>
          </p:cNvPr>
          <p:cNvSpPr>
            <a:spLocks noGrp="1"/>
          </p:cNvSpPr>
          <p:nvPr>
            <p:ph type="title"/>
          </p:nvPr>
        </p:nvSpPr>
        <p:spPr/>
        <p:txBody>
          <a:bodyPr/>
          <a:lstStyle/>
          <a:p>
            <a:r>
              <a:rPr lang="en-US"/>
              <a:t>Changes in monitoring</a:t>
            </a:r>
          </a:p>
        </p:txBody>
      </p:sp>
      <p:sp>
        <p:nvSpPr>
          <p:cNvPr id="7" name="TextBox 6">
            <a:extLst>
              <a:ext uri="{FF2B5EF4-FFF2-40B4-BE49-F238E27FC236}">
                <a16:creationId xmlns:a16="http://schemas.microsoft.com/office/drawing/2014/main" id="{14BDD6E9-F546-43E5-BA10-E4FE196D62CB}"/>
              </a:ext>
            </a:extLst>
          </p:cNvPr>
          <p:cNvSpPr txBox="1"/>
          <p:nvPr/>
        </p:nvSpPr>
        <p:spPr>
          <a:xfrm>
            <a:off x="2155552" y="4319650"/>
            <a:ext cx="1353612" cy="318285"/>
          </a:xfrm>
          <a:prstGeom prst="rect">
            <a:avLst/>
          </a:prstGeom>
          <a:noFill/>
        </p:spPr>
        <p:txBody>
          <a:bodyPr wrap="square" rtlCol="0">
            <a:spAutoFit/>
          </a:bodyPr>
          <a:lstStyle/>
          <a:p>
            <a:pPr marL="0" marR="0" lvl="0" indent="0" algn="ctr" defTabSz="93232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Semibold"/>
                <a:ea typeface="+mn-ea"/>
                <a:cs typeface="+mn-cs"/>
              </a:rPr>
              <a:t>Infrastructure</a:t>
            </a:r>
          </a:p>
        </p:txBody>
      </p:sp>
      <p:sp>
        <p:nvSpPr>
          <p:cNvPr id="17" name="TextBox 16">
            <a:extLst>
              <a:ext uri="{FF2B5EF4-FFF2-40B4-BE49-F238E27FC236}">
                <a16:creationId xmlns:a16="http://schemas.microsoft.com/office/drawing/2014/main" id="{749229CE-1F66-4642-9E87-E8FEB61F04E4}"/>
              </a:ext>
            </a:extLst>
          </p:cNvPr>
          <p:cNvSpPr txBox="1"/>
          <p:nvPr/>
        </p:nvSpPr>
        <p:spPr>
          <a:xfrm>
            <a:off x="2202080" y="3044797"/>
            <a:ext cx="1260557" cy="318285"/>
          </a:xfrm>
          <a:prstGeom prst="rect">
            <a:avLst/>
          </a:prstGeom>
          <a:noFill/>
        </p:spPr>
        <p:txBody>
          <a:bodyPr wrap="square" rtlCol="0">
            <a:spAutoFit/>
          </a:bodyPr>
          <a:lstStyle>
            <a:defPPr>
              <a:defRPr lang="en-US"/>
            </a:defPPr>
            <a:lvl1pPr marR="0" lvl="0" indent="0" algn="ctr" defTabSz="914138" fontAlgn="auto">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LnTx/>
                <a:uFillTx/>
                <a:latin typeface="Segoe UI Semibold"/>
              </a:defRPr>
            </a:lvl1pPr>
          </a:lstStyle>
          <a:p>
            <a:pPr marL="0" marR="0" lvl="0" indent="0" algn="ctr" defTabSz="93232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Semibold"/>
                <a:ea typeface="+mn-ea"/>
                <a:cs typeface="+mn-cs"/>
              </a:rPr>
              <a:t>Apps</a:t>
            </a:r>
          </a:p>
        </p:txBody>
      </p:sp>
      <p:sp>
        <p:nvSpPr>
          <p:cNvPr id="21" name="TextBox 20">
            <a:extLst>
              <a:ext uri="{FF2B5EF4-FFF2-40B4-BE49-F238E27FC236}">
                <a16:creationId xmlns:a16="http://schemas.microsoft.com/office/drawing/2014/main" id="{EFD5EDA8-7E3A-4934-98A1-45AB6F67105A}"/>
              </a:ext>
            </a:extLst>
          </p:cNvPr>
          <p:cNvSpPr txBox="1"/>
          <p:nvPr/>
        </p:nvSpPr>
        <p:spPr>
          <a:xfrm>
            <a:off x="1998496" y="5605608"/>
            <a:ext cx="1667724" cy="318286"/>
          </a:xfrm>
          <a:prstGeom prst="rect">
            <a:avLst/>
          </a:prstGeom>
          <a:noFill/>
        </p:spPr>
        <p:txBody>
          <a:bodyPr wrap="square" rtlCol="0">
            <a:spAutoFit/>
          </a:bodyPr>
          <a:lstStyle>
            <a:defPPr>
              <a:defRPr lang="en-US"/>
            </a:defPPr>
            <a:lvl1pPr marR="0" lvl="0" indent="0" algn="ctr" defTabSz="914138" fontAlgn="auto">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LnTx/>
                <a:uFillTx/>
                <a:latin typeface="Segoe UI Semibold"/>
              </a:defRPr>
            </a:lvl1pPr>
          </a:lstStyle>
          <a:p>
            <a:pPr marL="0" marR="0" lvl="0" indent="0" algn="ctr" defTabSz="93232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Semibold"/>
                <a:ea typeface="+mn-ea"/>
                <a:cs typeface="+mn-cs"/>
              </a:rPr>
              <a:t>Network</a:t>
            </a:r>
          </a:p>
        </p:txBody>
      </p:sp>
      <p:grpSp>
        <p:nvGrpSpPr>
          <p:cNvPr id="54" name="Group 53">
            <a:extLst>
              <a:ext uri="{FF2B5EF4-FFF2-40B4-BE49-F238E27FC236}">
                <a16:creationId xmlns:a16="http://schemas.microsoft.com/office/drawing/2014/main" id="{1665E947-2F75-4720-B5BF-969CA783A0F5}"/>
              </a:ext>
            </a:extLst>
          </p:cNvPr>
          <p:cNvGrpSpPr/>
          <p:nvPr/>
        </p:nvGrpSpPr>
        <p:grpSpPr>
          <a:xfrm>
            <a:off x="524754" y="2661924"/>
            <a:ext cx="1369567" cy="709899"/>
            <a:chOff x="524754" y="2494625"/>
            <a:chExt cx="1369567" cy="709899"/>
          </a:xfrm>
        </p:grpSpPr>
        <p:grpSp>
          <p:nvGrpSpPr>
            <p:cNvPr id="36" name="Group 35">
              <a:extLst>
                <a:ext uri="{FF2B5EF4-FFF2-40B4-BE49-F238E27FC236}">
                  <a16:creationId xmlns:a16="http://schemas.microsoft.com/office/drawing/2014/main" id="{1D3F96F1-8AA0-44A6-B35F-86D269A69CED}"/>
                </a:ext>
              </a:extLst>
            </p:cNvPr>
            <p:cNvGrpSpPr/>
            <p:nvPr/>
          </p:nvGrpSpPr>
          <p:grpSpPr>
            <a:xfrm>
              <a:off x="1044343" y="2494625"/>
              <a:ext cx="330389" cy="413827"/>
              <a:chOff x="2203450" y="4351338"/>
              <a:chExt cx="622300" cy="779462"/>
            </a:xfrm>
          </p:grpSpPr>
          <p:sp>
            <p:nvSpPr>
              <p:cNvPr id="37" name="Oval 6">
                <a:extLst>
                  <a:ext uri="{FF2B5EF4-FFF2-40B4-BE49-F238E27FC236}">
                    <a16:creationId xmlns:a16="http://schemas.microsoft.com/office/drawing/2014/main" id="{46ED634D-EBFB-4894-B80A-92DABD8D5D5B}"/>
                  </a:ext>
                </a:extLst>
              </p:cNvPr>
              <p:cNvSpPr>
                <a:spLocks noChangeArrowheads="1"/>
              </p:cNvSpPr>
              <p:nvPr/>
            </p:nvSpPr>
            <p:spPr bwMode="auto">
              <a:xfrm>
                <a:off x="2339975" y="4351338"/>
                <a:ext cx="350838" cy="350837"/>
              </a:xfrm>
              <a:prstGeom prst="ellipse">
                <a:avLst/>
              </a:prstGeom>
              <a:solidFill>
                <a:srgbClr val="000000"/>
              </a:solidFill>
              <a:ln w="9525">
                <a:noFill/>
                <a:round/>
                <a:headEnd/>
                <a:tailEnd/>
              </a:ln>
            </p:spPr>
            <p:txBody>
              <a:bodyPr vert="horz" wrap="square" lIns="93260" tIns="46630" rIns="93260" bIns="46630" numCol="1" anchor="t"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sp>
            <p:nvSpPr>
              <p:cNvPr id="38" name="Freeform 7">
                <a:extLst>
                  <a:ext uri="{FF2B5EF4-FFF2-40B4-BE49-F238E27FC236}">
                    <a16:creationId xmlns:a16="http://schemas.microsoft.com/office/drawing/2014/main" id="{60BCB452-0AAE-4C2E-A277-690872B2772C}"/>
                  </a:ext>
                </a:extLst>
              </p:cNvPr>
              <p:cNvSpPr>
                <a:spLocks/>
              </p:cNvSpPr>
              <p:nvPr/>
            </p:nvSpPr>
            <p:spPr bwMode="auto">
              <a:xfrm>
                <a:off x="2203450" y="4779963"/>
                <a:ext cx="622300" cy="350837"/>
              </a:xfrm>
              <a:custGeom>
                <a:avLst/>
                <a:gdLst>
                  <a:gd name="T0" fmla="*/ 341 w 682"/>
                  <a:gd name="T1" fmla="*/ 0 h 384"/>
                  <a:gd name="T2" fmla="*/ 341 w 682"/>
                  <a:gd name="T3" fmla="*/ 0 h 384"/>
                  <a:gd name="T4" fmla="*/ 682 w 682"/>
                  <a:gd name="T5" fmla="*/ 341 h 384"/>
                  <a:gd name="T6" fmla="*/ 682 w 682"/>
                  <a:gd name="T7" fmla="*/ 384 h 384"/>
                  <a:gd name="T8" fmla="*/ 0 w 682"/>
                  <a:gd name="T9" fmla="*/ 384 h 384"/>
                  <a:gd name="T10" fmla="*/ 0 w 682"/>
                  <a:gd name="T11" fmla="*/ 341 h 384"/>
                  <a:gd name="T12" fmla="*/ 341 w 682"/>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682" h="384">
                    <a:moveTo>
                      <a:pt x="341" y="0"/>
                    </a:moveTo>
                    <a:cubicBezTo>
                      <a:pt x="341" y="0"/>
                      <a:pt x="341" y="0"/>
                      <a:pt x="341" y="0"/>
                    </a:cubicBezTo>
                    <a:cubicBezTo>
                      <a:pt x="530" y="0"/>
                      <a:pt x="682" y="153"/>
                      <a:pt x="682" y="341"/>
                    </a:cubicBezTo>
                    <a:cubicBezTo>
                      <a:pt x="682" y="384"/>
                      <a:pt x="682" y="384"/>
                      <a:pt x="682" y="384"/>
                    </a:cubicBezTo>
                    <a:cubicBezTo>
                      <a:pt x="0" y="384"/>
                      <a:pt x="0" y="384"/>
                      <a:pt x="0" y="384"/>
                    </a:cubicBezTo>
                    <a:cubicBezTo>
                      <a:pt x="0" y="341"/>
                      <a:pt x="0" y="341"/>
                      <a:pt x="0" y="341"/>
                    </a:cubicBezTo>
                    <a:cubicBezTo>
                      <a:pt x="0" y="153"/>
                      <a:pt x="153" y="0"/>
                      <a:pt x="341" y="0"/>
                    </a:cubicBezTo>
                    <a:close/>
                  </a:path>
                </a:pathLst>
              </a:custGeom>
              <a:solidFill>
                <a:srgbClr val="000000"/>
              </a:solidFill>
              <a:ln w="9525">
                <a:noFill/>
                <a:round/>
                <a:headEnd/>
                <a:tailEnd/>
              </a:ln>
            </p:spPr>
            <p:txBody>
              <a:bodyPr vert="horz" wrap="square" lIns="93260" tIns="46630" rIns="93260" bIns="46630" numCol="1" anchor="t"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grpSp>
        <p:sp>
          <p:nvSpPr>
            <p:cNvPr id="45" name="TextBox 44">
              <a:extLst>
                <a:ext uri="{FF2B5EF4-FFF2-40B4-BE49-F238E27FC236}">
                  <a16:creationId xmlns:a16="http://schemas.microsoft.com/office/drawing/2014/main" id="{6C5DA904-AAF2-4B71-B346-E6D0868E9BE1}"/>
                </a:ext>
              </a:extLst>
            </p:cNvPr>
            <p:cNvSpPr txBox="1"/>
            <p:nvPr/>
          </p:nvSpPr>
          <p:spPr>
            <a:xfrm>
              <a:off x="524754" y="2886238"/>
              <a:ext cx="1369567" cy="318286"/>
            </a:xfrm>
            <a:prstGeom prst="rect">
              <a:avLst/>
            </a:prstGeom>
            <a:noFill/>
          </p:spPr>
          <p:txBody>
            <a:bodyPr wrap="square" rtlCol="0">
              <a:spAutoFit/>
            </a:bodyPr>
            <a:lstStyle>
              <a:defPPr>
                <a:defRPr lang="en-US"/>
              </a:defPPr>
              <a:lvl1pPr marR="0" lvl="0" indent="0" algn="ctr" defTabSz="914138" fontAlgn="auto">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LnTx/>
                  <a:uFillTx/>
                  <a:latin typeface="Segoe UI Semibold"/>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32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Semibold"/>
                  <a:ea typeface="+mn-ea"/>
                  <a:cs typeface="+mn-cs"/>
                </a:rPr>
                <a:t>Developers</a:t>
              </a:r>
            </a:p>
          </p:txBody>
        </p:sp>
      </p:grpSp>
      <p:grpSp>
        <p:nvGrpSpPr>
          <p:cNvPr id="55" name="Group 54">
            <a:extLst>
              <a:ext uri="{FF2B5EF4-FFF2-40B4-BE49-F238E27FC236}">
                <a16:creationId xmlns:a16="http://schemas.microsoft.com/office/drawing/2014/main" id="{DC02EAC0-078F-4C41-BE26-A6D92145CF71}"/>
              </a:ext>
            </a:extLst>
          </p:cNvPr>
          <p:cNvGrpSpPr/>
          <p:nvPr/>
        </p:nvGrpSpPr>
        <p:grpSpPr>
          <a:xfrm>
            <a:off x="519898" y="3890958"/>
            <a:ext cx="1379279" cy="746397"/>
            <a:chOff x="519898" y="3890950"/>
            <a:chExt cx="1379279" cy="746397"/>
          </a:xfrm>
        </p:grpSpPr>
        <p:grpSp>
          <p:nvGrpSpPr>
            <p:cNvPr id="39" name="Group 38">
              <a:extLst>
                <a:ext uri="{FF2B5EF4-FFF2-40B4-BE49-F238E27FC236}">
                  <a16:creationId xmlns:a16="http://schemas.microsoft.com/office/drawing/2014/main" id="{F648A027-5A53-4AE6-BF43-FE53C5B51CF1}"/>
                </a:ext>
              </a:extLst>
            </p:cNvPr>
            <p:cNvGrpSpPr/>
            <p:nvPr/>
          </p:nvGrpSpPr>
          <p:grpSpPr>
            <a:xfrm>
              <a:off x="1044343" y="3890950"/>
              <a:ext cx="330389" cy="413827"/>
              <a:chOff x="2203450" y="4351338"/>
              <a:chExt cx="622300" cy="779462"/>
            </a:xfrm>
            <a:solidFill>
              <a:schemeClr val="tx2"/>
            </a:solidFill>
          </p:grpSpPr>
          <p:sp>
            <p:nvSpPr>
              <p:cNvPr id="40" name="Oval 6">
                <a:extLst>
                  <a:ext uri="{FF2B5EF4-FFF2-40B4-BE49-F238E27FC236}">
                    <a16:creationId xmlns:a16="http://schemas.microsoft.com/office/drawing/2014/main" id="{602A455D-A1A6-4C03-8770-095748913FFE}"/>
                  </a:ext>
                </a:extLst>
              </p:cNvPr>
              <p:cNvSpPr>
                <a:spLocks noChangeArrowheads="1"/>
              </p:cNvSpPr>
              <p:nvPr/>
            </p:nvSpPr>
            <p:spPr bwMode="auto">
              <a:xfrm>
                <a:off x="2339975" y="4351338"/>
                <a:ext cx="350838" cy="350837"/>
              </a:xfrm>
              <a:prstGeom prst="ellipse">
                <a:avLst/>
              </a:prstGeom>
              <a:grpFill/>
              <a:ln w="9525">
                <a:noFill/>
                <a:round/>
                <a:headEnd/>
                <a:tailEnd/>
              </a:ln>
            </p:spPr>
            <p:txBody>
              <a:bodyPr vert="horz" wrap="square" lIns="93260" tIns="46630" rIns="93260" bIns="46630" numCol="1" anchor="t"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sp>
            <p:nvSpPr>
              <p:cNvPr id="41" name="Freeform 7">
                <a:extLst>
                  <a:ext uri="{FF2B5EF4-FFF2-40B4-BE49-F238E27FC236}">
                    <a16:creationId xmlns:a16="http://schemas.microsoft.com/office/drawing/2014/main" id="{95854B11-D2A8-46A0-BCDA-38219599EAEF}"/>
                  </a:ext>
                </a:extLst>
              </p:cNvPr>
              <p:cNvSpPr>
                <a:spLocks/>
              </p:cNvSpPr>
              <p:nvPr/>
            </p:nvSpPr>
            <p:spPr bwMode="auto">
              <a:xfrm>
                <a:off x="2203450" y="4779963"/>
                <a:ext cx="622300" cy="350837"/>
              </a:xfrm>
              <a:custGeom>
                <a:avLst/>
                <a:gdLst>
                  <a:gd name="T0" fmla="*/ 341 w 682"/>
                  <a:gd name="T1" fmla="*/ 0 h 384"/>
                  <a:gd name="T2" fmla="*/ 341 w 682"/>
                  <a:gd name="T3" fmla="*/ 0 h 384"/>
                  <a:gd name="T4" fmla="*/ 682 w 682"/>
                  <a:gd name="T5" fmla="*/ 341 h 384"/>
                  <a:gd name="T6" fmla="*/ 682 w 682"/>
                  <a:gd name="T7" fmla="*/ 384 h 384"/>
                  <a:gd name="T8" fmla="*/ 0 w 682"/>
                  <a:gd name="T9" fmla="*/ 384 h 384"/>
                  <a:gd name="T10" fmla="*/ 0 w 682"/>
                  <a:gd name="T11" fmla="*/ 341 h 384"/>
                  <a:gd name="T12" fmla="*/ 341 w 682"/>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682" h="384">
                    <a:moveTo>
                      <a:pt x="341" y="0"/>
                    </a:moveTo>
                    <a:cubicBezTo>
                      <a:pt x="341" y="0"/>
                      <a:pt x="341" y="0"/>
                      <a:pt x="341" y="0"/>
                    </a:cubicBezTo>
                    <a:cubicBezTo>
                      <a:pt x="530" y="0"/>
                      <a:pt x="682" y="153"/>
                      <a:pt x="682" y="341"/>
                    </a:cubicBezTo>
                    <a:cubicBezTo>
                      <a:pt x="682" y="384"/>
                      <a:pt x="682" y="384"/>
                      <a:pt x="682" y="384"/>
                    </a:cubicBezTo>
                    <a:cubicBezTo>
                      <a:pt x="0" y="384"/>
                      <a:pt x="0" y="384"/>
                      <a:pt x="0" y="384"/>
                    </a:cubicBezTo>
                    <a:cubicBezTo>
                      <a:pt x="0" y="341"/>
                      <a:pt x="0" y="341"/>
                      <a:pt x="0" y="341"/>
                    </a:cubicBezTo>
                    <a:cubicBezTo>
                      <a:pt x="0" y="153"/>
                      <a:pt x="153" y="0"/>
                      <a:pt x="341" y="0"/>
                    </a:cubicBezTo>
                    <a:close/>
                  </a:path>
                </a:pathLst>
              </a:custGeom>
              <a:grpFill/>
              <a:ln w="9525">
                <a:noFill/>
                <a:round/>
                <a:headEnd/>
                <a:tailEnd/>
              </a:ln>
            </p:spPr>
            <p:txBody>
              <a:bodyPr vert="horz" wrap="square" lIns="93260" tIns="46630" rIns="93260" bIns="46630" numCol="1" anchor="t"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grpSp>
        <p:sp>
          <p:nvSpPr>
            <p:cNvPr id="46" name="TextBox 45">
              <a:extLst>
                <a:ext uri="{FF2B5EF4-FFF2-40B4-BE49-F238E27FC236}">
                  <a16:creationId xmlns:a16="http://schemas.microsoft.com/office/drawing/2014/main" id="{D854B7EE-6CE0-49A7-A808-58A2217AB424}"/>
                </a:ext>
              </a:extLst>
            </p:cNvPr>
            <p:cNvSpPr txBox="1"/>
            <p:nvPr/>
          </p:nvSpPr>
          <p:spPr>
            <a:xfrm>
              <a:off x="519898" y="4319061"/>
              <a:ext cx="1379279" cy="318286"/>
            </a:xfrm>
            <a:prstGeom prst="rect">
              <a:avLst/>
            </a:prstGeom>
            <a:noFill/>
          </p:spPr>
          <p:txBody>
            <a:bodyPr wrap="square" rtlCol="0">
              <a:spAutoFit/>
            </a:bodyPr>
            <a:lstStyle>
              <a:defPPr>
                <a:defRPr lang="en-US"/>
              </a:defPPr>
              <a:lvl1pPr marR="0" lvl="0" indent="0" algn="ctr" defTabSz="914138" fontAlgn="auto">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LnTx/>
                  <a:uFillTx/>
                  <a:latin typeface="Segoe UI Semibold"/>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32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Semibold"/>
                  <a:ea typeface="+mn-ea"/>
                  <a:cs typeface="+mn-cs"/>
                </a:rPr>
                <a:t>IT Ops</a:t>
              </a:r>
            </a:p>
          </p:txBody>
        </p:sp>
      </p:grpSp>
      <p:grpSp>
        <p:nvGrpSpPr>
          <p:cNvPr id="59" name="Group 58">
            <a:extLst>
              <a:ext uri="{FF2B5EF4-FFF2-40B4-BE49-F238E27FC236}">
                <a16:creationId xmlns:a16="http://schemas.microsoft.com/office/drawing/2014/main" id="{F09724C2-47D3-428B-A00C-73A70494CA1F}"/>
              </a:ext>
            </a:extLst>
          </p:cNvPr>
          <p:cNvGrpSpPr/>
          <p:nvPr/>
        </p:nvGrpSpPr>
        <p:grpSpPr>
          <a:xfrm>
            <a:off x="519898" y="5156490"/>
            <a:ext cx="1379278" cy="974027"/>
            <a:chOff x="519898" y="5203546"/>
            <a:chExt cx="1379278" cy="974027"/>
          </a:xfrm>
        </p:grpSpPr>
        <p:grpSp>
          <p:nvGrpSpPr>
            <p:cNvPr id="42" name="Group 41">
              <a:extLst>
                <a:ext uri="{FF2B5EF4-FFF2-40B4-BE49-F238E27FC236}">
                  <a16:creationId xmlns:a16="http://schemas.microsoft.com/office/drawing/2014/main" id="{C44AEC2C-E439-4A8B-B649-BECCDCF3B79A}"/>
                </a:ext>
              </a:extLst>
            </p:cNvPr>
            <p:cNvGrpSpPr/>
            <p:nvPr/>
          </p:nvGrpSpPr>
          <p:grpSpPr>
            <a:xfrm>
              <a:off x="1044343" y="5203546"/>
              <a:ext cx="330389" cy="413827"/>
              <a:chOff x="2203450" y="4351338"/>
              <a:chExt cx="622300" cy="779462"/>
            </a:xfrm>
            <a:solidFill>
              <a:schemeClr val="accent2"/>
            </a:solidFill>
          </p:grpSpPr>
          <p:sp>
            <p:nvSpPr>
              <p:cNvPr id="43" name="Oval 6">
                <a:extLst>
                  <a:ext uri="{FF2B5EF4-FFF2-40B4-BE49-F238E27FC236}">
                    <a16:creationId xmlns:a16="http://schemas.microsoft.com/office/drawing/2014/main" id="{395FB5FE-8BCF-41C5-935A-FB7D0824504F}"/>
                  </a:ext>
                </a:extLst>
              </p:cNvPr>
              <p:cNvSpPr>
                <a:spLocks noChangeArrowheads="1"/>
              </p:cNvSpPr>
              <p:nvPr/>
            </p:nvSpPr>
            <p:spPr bwMode="auto">
              <a:xfrm>
                <a:off x="2339975" y="4351338"/>
                <a:ext cx="350838" cy="350837"/>
              </a:xfrm>
              <a:prstGeom prst="ellipse">
                <a:avLst/>
              </a:prstGeom>
              <a:grpFill/>
              <a:ln w="9525">
                <a:noFill/>
                <a:round/>
                <a:headEnd/>
                <a:tailEnd/>
              </a:ln>
            </p:spPr>
            <p:txBody>
              <a:bodyPr vert="horz" wrap="square" lIns="93260" tIns="46630" rIns="93260" bIns="46630" numCol="1" anchor="t"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sp>
            <p:nvSpPr>
              <p:cNvPr id="44" name="Freeform 7">
                <a:extLst>
                  <a:ext uri="{FF2B5EF4-FFF2-40B4-BE49-F238E27FC236}">
                    <a16:creationId xmlns:a16="http://schemas.microsoft.com/office/drawing/2014/main" id="{17C9FDCF-8569-4EBB-95B9-DA248FED2105}"/>
                  </a:ext>
                </a:extLst>
              </p:cNvPr>
              <p:cNvSpPr>
                <a:spLocks/>
              </p:cNvSpPr>
              <p:nvPr/>
            </p:nvSpPr>
            <p:spPr bwMode="auto">
              <a:xfrm>
                <a:off x="2203450" y="4779963"/>
                <a:ext cx="622300" cy="350837"/>
              </a:xfrm>
              <a:custGeom>
                <a:avLst/>
                <a:gdLst>
                  <a:gd name="T0" fmla="*/ 341 w 682"/>
                  <a:gd name="T1" fmla="*/ 0 h 384"/>
                  <a:gd name="T2" fmla="*/ 341 w 682"/>
                  <a:gd name="T3" fmla="*/ 0 h 384"/>
                  <a:gd name="T4" fmla="*/ 682 w 682"/>
                  <a:gd name="T5" fmla="*/ 341 h 384"/>
                  <a:gd name="T6" fmla="*/ 682 w 682"/>
                  <a:gd name="T7" fmla="*/ 384 h 384"/>
                  <a:gd name="T8" fmla="*/ 0 w 682"/>
                  <a:gd name="T9" fmla="*/ 384 h 384"/>
                  <a:gd name="T10" fmla="*/ 0 w 682"/>
                  <a:gd name="T11" fmla="*/ 341 h 384"/>
                  <a:gd name="T12" fmla="*/ 341 w 682"/>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682" h="384">
                    <a:moveTo>
                      <a:pt x="341" y="0"/>
                    </a:moveTo>
                    <a:cubicBezTo>
                      <a:pt x="341" y="0"/>
                      <a:pt x="341" y="0"/>
                      <a:pt x="341" y="0"/>
                    </a:cubicBezTo>
                    <a:cubicBezTo>
                      <a:pt x="530" y="0"/>
                      <a:pt x="682" y="153"/>
                      <a:pt x="682" y="341"/>
                    </a:cubicBezTo>
                    <a:cubicBezTo>
                      <a:pt x="682" y="384"/>
                      <a:pt x="682" y="384"/>
                      <a:pt x="682" y="384"/>
                    </a:cubicBezTo>
                    <a:cubicBezTo>
                      <a:pt x="0" y="384"/>
                      <a:pt x="0" y="384"/>
                      <a:pt x="0" y="384"/>
                    </a:cubicBezTo>
                    <a:cubicBezTo>
                      <a:pt x="0" y="341"/>
                      <a:pt x="0" y="341"/>
                      <a:pt x="0" y="341"/>
                    </a:cubicBezTo>
                    <a:cubicBezTo>
                      <a:pt x="0" y="153"/>
                      <a:pt x="153" y="0"/>
                      <a:pt x="341" y="0"/>
                    </a:cubicBezTo>
                    <a:close/>
                  </a:path>
                </a:pathLst>
              </a:custGeom>
              <a:grpFill/>
              <a:ln w="9525">
                <a:noFill/>
                <a:round/>
                <a:headEnd/>
                <a:tailEnd/>
              </a:ln>
            </p:spPr>
            <p:txBody>
              <a:bodyPr vert="horz" wrap="square" lIns="93260" tIns="46630" rIns="93260" bIns="46630" numCol="1" anchor="t"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grpSp>
        <p:sp>
          <p:nvSpPr>
            <p:cNvPr id="47" name="TextBox 46">
              <a:extLst>
                <a:ext uri="{FF2B5EF4-FFF2-40B4-BE49-F238E27FC236}">
                  <a16:creationId xmlns:a16="http://schemas.microsoft.com/office/drawing/2014/main" id="{98FA894F-682B-4561-ADB3-9FF5366ADA47}"/>
                </a:ext>
              </a:extLst>
            </p:cNvPr>
            <p:cNvSpPr txBox="1"/>
            <p:nvPr/>
          </p:nvSpPr>
          <p:spPr>
            <a:xfrm>
              <a:off x="519898" y="5645761"/>
              <a:ext cx="1379278" cy="531812"/>
            </a:xfrm>
            <a:prstGeom prst="rect">
              <a:avLst/>
            </a:prstGeom>
            <a:noFill/>
          </p:spPr>
          <p:txBody>
            <a:bodyPr wrap="square" rtlCol="0">
              <a:spAutoFit/>
            </a:bodyPr>
            <a:lstStyle>
              <a:defPPr>
                <a:defRPr lang="en-US"/>
              </a:defPPr>
              <a:lvl1pPr marR="0" lvl="0" indent="0" algn="ctr" defTabSz="914138" fontAlgn="auto">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LnTx/>
                  <a:uFillTx/>
                  <a:latin typeface="Segoe UI Semibold"/>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32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Semibold"/>
                  <a:ea typeface="+mn-ea"/>
                  <a:cs typeface="+mn-cs"/>
                </a:rPr>
                <a:t>Network Admins</a:t>
              </a:r>
            </a:p>
          </p:txBody>
        </p:sp>
      </p:grpSp>
      <p:cxnSp>
        <p:nvCxnSpPr>
          <p:cNvPr id="49" name="Straight Arrow Connector 48">
            <a:extLst>
              <a:ext uri="{FF2B5EF4-FFF2-40B4-BE49-F238E27FC236}">
                <a16:creationId xmlns:a16="http://schemas.microsoft.com/office/drawing/2014/main" id="{5CA4884D-59F6-496A-8442-9836DB67E924}"/>
              </a:ext>
            </a:extLst>
          </p:cNvPr>
          <p:cNvCxnSpPr>
            <a:cxnSpLocks/>
          </p:cNvCxnSpPr>
          <p:nvPr/>
        </p:nvCxnSpPr>
        <p:spPr>
          <a:xfrm>
            <a:off x="1648558" y="2860255"/>
            <a:ext cx="579138" cy="0"/>
          </a:xfrm>
          <a:prstGeom prst="straightConnector1">
            <a:avLst/>
          </a:prstGeom>
          <a:noFill/>
          <a:ln w="158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58" name="TextBox 57">
            <a:extLst>
              <a:ext uri="{FF2B5EF4-FFF2-40B4-BE49-F238E27FC236}">
                <a16:creationId xmlns:a16="http://schemas.microsoft.com/office/drawing/2014/main" id="{9CE6DE3E-BE0E-4905-891D-A43FA9473010}"/>
              </a:ext>
            </a:extLst>
          </p:cNvPr>
          <p:cNvSpPr txBox="1"/>
          <p:nvPr/>
        </p:nvSpPr>
        <p:spPr>
          <a:xfrm>
            <a:off x="638040" y="1452967"/>
            <a:ext cx="2017500" cy="318286"/>
          </a:xfrm>
          <a:prstGeom prst="rect">
            <a:avLst/>
          </a:prstGeom>
          <a:solidFill>
            <a:schemeClr val="bg1"/>
          </a:solidFill>
        </p:spPr>
        <p:txBody>
          <a:bodyPr wrap="square" rtlCol="0">
            <a:spAutoFit/>
          </a:bodyPr>
          <a:lstStyle>
            <a:defPPr>
              <a:defRPr lang="en-US"/>
            </a:defPPr>
            <a:lvl1pPr marR="0" lvl="0" indent="0" algn="ctr" defTabSz="914138" fontAlgn="auto">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LnTx/>
                <a:uFillTx/>
                <a:latin typeface="Segoe UI Semibold"/>
              </a:defRPr>
            </a:lvl1pPr>
          </a:lstStyle>
          <a:p>
            <a:pPr marL="0" marR="0" lvl="0" indent="0" algn="l" defTabSz="93232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Semibold"/>
                <a:ea typeface="+mn-ea"/>
                <a:cs typeface="+mn-cs"/>
              </a:rPr>
              <a:t>Traditional monitoring</a:t>
            </a:r>
          </a:p>
        </p:txBody>
      </p:sp>
      <p:pic>
        <p:nvPicPr>
          <p:cNvPr id="97" name="Graphic 96">
            <a:extLst>
              <a:ext uri="{FF2B5EF4-FFF2-40B4-BE49-F238E27FC236}">
                <a16:creationId xmlns:a16="http://schemas.microsoft.com/office/drawing/2014/main" id="{C5C1520E-312A-484E-B5CC-EC71CC69019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87219" y="2604453"/>
            <a:ext cx="490279" cy="490279"/>
          </a:xfrm>
          <a:prstGeom prst="rect">
            <a:avLst/>
          </a:prstGeom>
        </p:spPr>
      </p:pic>
      <p:cxnSp>
        <p:nvCxnSpPr>
          <p:cNvPr id="113" name="Straight Arrow Connector 112">
            <a:extLst>
              <a:ext uri="{FF2B5EF4-FFF2-40B4-BE49-F238E27FC236}">
                <a16:creationId xmlns:a16="http://schemas.microsoft.com/office/drawing/2014/main" id="{4884EF7C-24B4-447C-B0F5-4405E57EF4C8}"/>
              </a:ext>
            </a:extLst>
          </p:cNvPr>
          <p:cNvCxnSpPr>
            <a:cxnSpLocks/>
          </p:cNvCxnSpPr>
          <p:nvPr/>
        </p:nvCxnSpPr>
        <p:spPr>
          <a:xfrm>
            <a:off x="1648558" y="4097161"/>
            <a:ext cx="579138" cy="0"/>
          </a:xfrm>
          <a:prstGeom prst="straightConnector1">
            <a:avLst/>
          </a:prstGeom>
          <a:noFill/>
          <a:ln w="158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114" name="Straight Arrow Connector 113">
            <a:extLst>
              <a:ext uri="{FF2B5EF4-FFF2-40B4-BE49-F238E27FC236}">
                <a16:creationId xmlns:a16="http://schemas.microsoft.com/office/drawing/2014/main" id="{513AFC52-E547-4649-B4CF-25D5A2B3CCF1}"/>
              </a:ext>
            </a:extLst>
          </p:cNvPr>
          <p:cNvCxnSpPr>
            <a:cxnSpLocks/>
          </p:cNvCxnSpPr>
          <p:nvPr/>
        </p:nvCxnSpPr>
        <p:spPr>
          <a:xfrm>
            <a:off x="1648558" y="5361804"/>
            <a:ext cx="579138" cy="0"/>
          </a:xfrm>
          <a:prstGeom prst="straightConnector1">
            <a:avLst/>
          </a:prstGeom>
          <a:noFill/>
          <a:ln w="158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grpSp>
        <p:nvGrpSpPr>
          <p:cNvPr id="67" name="Group 66">
            <a:extLst>
              <a:ext uri="{FF2B5EF4-FFF2-40B4-BE49-F238E27FC236}">
                <a16:creationId xmlns:a16="http://schemas.microsoft.com/office/drawing/2014/main" id="{EEB27BAC-67CC-4727-B976-E077DE58ED2F}"/>
              </a:ext>
            </a:extLst>
          </p:cNvPr>
          <p:cNvGrpSpPr/>
          <p:nvPr/>
        </p:nvGrpSpPr>
        <p:grpSpPr>
          <a:xfrm>
            <a:off x="4165489" y="2088256"/>
            <a:ext cx="2186643" cy="4231415"/>
            <a:chOff x="4165489" y="2088256"/>
            <a:chExt cx="2186643" cy="4231415"/>
          </a:xfrm>
        </p:grpSpPr>
        <p:grpSp>
          <p:nvGrpSpPr>
            <p:cNvPr id="123" name="Group 122">
              <a:extLst>
                <a:ext uri="{FF2B5EF4-FFF2-40B4-BE49-F238E27FC236}">
                  <a16:creationId xmlns:a16="http://schemas.microsoft.com/office/drawing/2014/main" id="{E6927156-21E3-A34F-B189-E76116674F0A}"/>
                </a:ext>
              </a:extLst>
            </p:cNvPr>
            <p:cNvGrpSpPr/>
            <p:nvPr/>
          </p:nvGrpSpPr>
          <p:grpSpPr>
            <a:xfrm>
              <a:off x="4165489" y="2088256"/>
              <a:ext cx="2186643" cy="4231415"/>
              <a:chOff x="287495" y="1798707"/>
              <a:chExt cx="2143962" cy="4148822"/>
            </a:xfrm>
          </p:grpSpPr>
          <p:sp>
            <p:nvSpPr>
              <p:cNvPr id="124" name="TextBox 123">
                <a:extLst>
                  <a:ext uri="{FF2B5EF4-FFF2-40B4-BE49-F238E27FC236}">
                    <a16:creationId xmlns:a16="http://schemas.microsoft.com/office/drawing/2014/main" id="{A4CBD227-204B-E44A-A09A-AAF3B2458F0E}"/>
                  </a:ext>
                </a:extLst>
              </p:cNvPr>
              <p:cNvSpPr txBox="1"/>
              <p:nvPr/>
            </p:nvSpPr>
            <p:spPr>
              <a:xfrm>
                <a:off x="287495" y="1798707"/>
                <a:ext cx="2143962" cy="312073"/>
              </a:xfrm>
              <a:prstGeom prst="rect">
                <a:avLst/>
              </a:prstGeom>
              <a:noFill/>
            </p:spPr>
            <p:txBody>
              <a:bodyPr wrap="square" rtlCol="0">
                <a:spAutoFit/>
              </a:bodyPr>
              <a:lstStyle>
                <a:defPPr>
                  <a:defRPr lang="en-US"/>
                </a:defPPr>
                <a:lvl1pPr marR="0" lvl="0" indent="0" algn="ctr" defTabSz="914138" fontAlgn="auto">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LnTx/>
                    <a:uFillTx/>
                    <a:latin typeface="Segoe UI Semibold"/>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32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Semibold"/>
                    <a:ea typeface="+mn-ea"/>
                    <a:cs typeface="+mn-cs"/>
                  </a:rPr>
                  <a:t>DevOps/SRE culture</a:t>
                </a:r>
              </a:p>
            </p:txBody>
          </p:sp>
          <p:sp>
            <p:nvSpPr>
              <p:cNvPr id="125" name="Rectangle: Rounded Corners 60">
                <a:extLst>
                  <a:ext uri="{FF2B5EF4-FFF2-40B4-BE49-F238E27FC236}">
                    <a16:creationId xmlns:a16="http://schemas.microsoft.com/office/drawing/2014/main" id="{1B136BBC-5B59-C844-B909-B688CC80F8D6}"/>
                  </a:ext>
                </a:extLst>
              </p:cNvPr>
              <p:cNvSpPr/>
              <p:nvPr/>
            </p:nvSpPr>
            <p:spPr>
              <a:xfrm>
                <a:off x="527289" y="2148838"/>
                <a:ext cx="1652278" cy="3798691"/>
              </a:xfrm>
              <a:prstGeom prst="roundRect">
                <a:avLst>
                  <a:gd name="adj" fmla="val 0"/>
                </a:avLst>
              </a:prstGeom>
              <a:no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1" name="Group 120">
              <a:extLst>
                <a:ext uri="{FF2B5EF4-FFF2-40B4-BE49-F238E27FC236}">
                  <a16:creationId xmlns:a16="http://schemas.microsoft.com/office/drawing/2014/main" id="{EB71627E-B04C-4FC4-A500-EE54888609A7}"/>
                </a:ext>
              </a:extLst>
            </p:cNvPr>
            <p:cNvGrpSpPr/>
            <p:nvPr/>
          </p:nvGrpSpPr>
          <p:grpSpPr>
            <a:xfrm>
              <a:off x="4539583" y="2661924"/>
              <a:ext cx="1369567" cy="709899"/>
              <a:chOff x="524754" y="2494625"/>
              <a:chExt cx="1369567" cy="709899"/>
            </a:xfrm>
          </p:grpSpPr>
          <p:grpSp>
            <p:nvGrpSpPr>
              <p:cNvPr id="122" name="Group 121">
                <a:extLst>
                  <a:ext uri="{FF2B5EF4-FFF2-40B4-BE49-F238E27FC236}">
                    <a16:creationId xmlns:a16="http://schemas.microsoft.com/office/drawing/2014/main" id="{B3AD5B4A-B450-4446-96E6-590C1AE3D5A7}"/>
                  </a:ext>
                </a:extLst>
              </p:cNvPr>
              <p:cNvGrpSpPr/>
              <p:nvPr/>
            </p:nvGrpSpPr>
            <p:grpSpPr>
              <a:xfrm>
                <a:off x="1044343" y="2494625"/>
                <a:ext cx="330389" cy="413827"/>
                <a:chOff x="2203450" y="4351338"/>
                <a:chExt cx="622300" cy="779462"/>
              </a:xfrm>
            </p:grpSpPr>
            <p:sp>
              <p:nvSpPr>
                <p:cNvPr id="142" name="Oval 6">
                  <a:extLst>
                    <a:ext uri="{FF2B5EF4-FFF2-40B4-BE49-F238E27FC236}">
                      <a16:creationId xmlns:a16="http://schemas.microsoft.com/office/drawing/2014/main" id="{30D4A167-EE11-428A-A9D5-3DD4441D2C55}"/>
                    </a:ext>
                  </a:extLst>
                </p:cNvPr>
                <p:cNvSpPr>
                  <a:spLocks noChangeArrowheads="1"/>
                </p:cNvSpPr>
                <p:nvPr/>
              </p:nvSpPr>
              <p:spPr bwMode="auto">
                <a:xfrm>
                  <a:off x="2339975" y="4351338"/>
                  <a:ext cx="350838" cy="350837"/>
                </a:xfrm>
                <a:prstGeom prst="ellipse">
                  <a:avLst/>
                </a:prstGeom>
                <a:solidFill>
                  <a:srgbClr val="000000"/>
                </a:solidFill>
                <a:ln w="9525">
                  <a:noFill/>
                  <a:round/>
                  <a:headEnd/>
                  <a:tailEnd/>
                </a:ln>
              </p:spPr>
              <p:txBody>
                <a:bodyPr vert="horz" wrap="square" lIns="93260" tIns="46630" rIns="93260" bIns="46630" numCol="1" anchor="t"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sp>
              <p:nvSpPr>
                <p:cNvPr id="143" name="Freeform 7">
                  <a:extLst>
                    <a:ext uri="{FF2B5EF4-FFF2-40B4-BE49-F238E27FC236}">
                      <a16:creationId xmlns:a16="http://schemas.microsoft.com/office/drawing/2014/main" id="{4EC557B4-B32A-44F9-ADF9-327FB3FA1641}"/>
                    </a:ext>
                  </a:extLst>
                </p:cNvPr>
                <p:cNvSpPr>
                  <a:spLocks/>
                </p:cNvSpPr>
                <p:nvPr/>
              </p:nvSpPr>
              <p:spPr bwMode="auto">
                <a:xfrm>
                  <a:off x="2203450" y="4779963"/>
                  <a:ext cx="622300" cy="350837"/>
                </a:xfrm>
                <a:custGeom>
                  <a:avLst/>
                  <a:gdLst>
                    <a:gd name="T0" fmla="*/ 341 w 682"/>
                    <a:gd name="T1" fmla="*/ 0 h 384"/>
                    <a:gd name="T2" fmla="*/ 341 w 682"/>
                    <a:gd name="T3" fmla="*/ 0 h 384"/>
                    <a:gd name="T4" fmla="*/ 682 w 682"/>
                    <a:gd name="T5" fmla="*/ 341 h 384"/>
                    <a:gd name="T6" fmla="*/ 682 w 682"/>
                    <a:gd name="T7" fmla="*/ 384 h 384"/>
                    <a:gd name="T8" fmla="*/ 0 w 682"/>
                    <a:gd name="T9" fmla="*/ 384 h 384"/>
                    <a:gd name="T10" fmla="*/ 0 w 682"/>
                    <a:gd name="T11" fmla="*/ 341 h 384"/>
                    <a:gd name="T12" fmla="*/ 341 w 682"/>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682" h="384">
                      <a:moveTo>
                        <a:pt x="341" y="0"/>
                      </a:moveTo>
                      <a:cubicBezTo>
                        <a:pt x="341" y="0"/>
                        <a:pt x="341" y="0"/>
                        <a:pt x="341" y="0"/>
                      </a:cubicBezTo>
                      <a:cubicBezTo>
                        <a:pt x="530" y="0"/>
                        <a:pt x="682" y="153"/>
                        <a:pt x="682" y="341"/>
                      </a:cubicBezTo>
                      <a:cubicBezTo>
                        <a:pt x="682" y="384"/>
                        <a:pt x="682" y="384"/>
                        <a:pt x="682" y="384"/>
                      </a:cubicBezTo>
                      <a:cubicBezTo>
                        <a:pt x="0" y="384"/>
                        <a:pt x="0" y="384"/>
                        <a:pt x="0" y="384"/>
                      </a:cubicBezTo>
                      <a:cubicBezTo>
                        <a:pt x="0" y="341"/>
                        <a:pt x="0" y="341"/>
                        <a:pt x="0" y="341"/>
                      </a:cubicBezTo>
                      <a:cubicBezTo>
                        <a:pt x="0" y="153"/>
                        <a:pt x="153" y="0"/>
                        <a:pt x="341" y="0"/>
                      </a:cubicBezTo>
                      <a:close/>
                    </a:path>
                  </a:pathLst>
                </a:custGeom>
                <a:solidFill>
                  <a:srgbClr val="000000"/>
                </a:solidFill>
                <a:ln w="9525">
                  <a:noFill/>
                  <a:round/>
                  <a:headEnd/>
                  <a:tailEnd/>
                </a:ln>
              </p:spPr>
              <p:txBody>
                <a:bodyPr vert="horz" wrap="square" lIns="93260" tIns="46630" rIns="93260" bIns="46630" numCol="1" anchor="t"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grpSp>
          <p:sp>
            <p:nvSpPr>
              <p:cNvPr id="141" name="TextBox 140">
                <a:extLst>
                  <a:ext uri="{FF2B5EF4-FFF2-40B4-BE49-F238E27FC236}">
                    <a16:creationId xmlns:a16="http://schemas.microsoft.com/office/drawing/2014/main" id="{4896921E-9A94-4DEE-89B1-5A42940DDDBA}"/>
                  </a:ext>
                </a:extLst>
              </p:cNvPr>
              <p:cNvSpPr txBox="1"/>
              <p:nvPr/>
            </p:nvSpPr>
            <p:spPr>
              <a:xfrm>
                <a:off x="524754" y="2886238"/>
                <a:ext cx="1369567" cy="318286"/>
              </a:xfrm>
              <a:prstGeom prst="rect">
                <a:avLst/>
              </a:prstGeom>
              <a:noFill/>
            </p:spPr>
            <p:txBody>
              <a:bodyPr wrap="square" rtlCol="0">
                <a:spAutoFit/>
              </a:bodyPr>
              <a:lstStyle>
                <a:defPPr>
                  <a:defRPr lang="en-US"/>
                </a:defPPr>
                <a:lvl1pPr marR="0" lvl="0" indent="0" algn="ctr" defTabSz="914138" fontAlgn="auto">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LnTx/>
                    <a:uFillTx/>
                    <a:latin typeface="Segoe UI Semibold"/>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32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Semibold"/>
                    <a:ea typeface="+mn-ea"/>
                    <a:cs typeface="+mn-cs"/>
                  </a:rPr>
                  <a:t>Developers</a:t>
                </a:r>
              </a:p>
            </p:txBody>
          </p:sp>
        </p:grpSp>
        <p:grpSp>
          <p:nvGrpSpPr>
            <p:cNvPr id="144" name="Group 143">
              <a:extLst>
                <a:ext uri="{FF2B5EF4-FFF2-40B4-BE49-F238E27FC236}">
                  <a16:creationId xmlns:a16="http://schemas.microsoft.com/office/drawing/2014/main" id="{E9ADCD82-0F58-484C-9F98-0DFAE39BF51C}"/>
                </a:ext>
              </a:extLst>
            </p:cNvPr>
            <p:cNvGrpSpPr/>
            <p:nvPr/>
          </p:nvGrpSpPr>
          <p:grpSpPr>
            <a:xfrm>
              <a:off x="4534727" y="3890958"/>
              <a:ext cx="1379279" cy="746397"/>
              <a:chOff x="519898" y="3890950"/>
              <a:chExt cx="1379279" cy="746397"/>
            </a:xfrm>
          </p:grpSpPr>
          <p:grpSp>
            <p:nvGrpSpPr>
              <p:cNvPr id="145" name="Group 144">
                <a:extLst>
                  <a:ext uri="{FF2B5EF4-FFF2-40B4-BE49-F238E27FC236}">
                    <a16:creationId xmlns:a16="http://schemas.microsoft.com/office/drawing/2014/main" id="{8B545D75-A176-4FF2-92CC-37422100A3FF}"/>
                  </a:ext>
                </a:extLst>
              </p:cNvPr>
              <p:cNvGrpSpPr/>
              <p:nvPr/>
            </p:nvGrpSpPr>
            <p:grpSpPr>
              <a:xfrm>
                <a:off x="1044343" y="3890950"/>
                <a:ext cx="330389" cy="413827"/>
                <a:chOff x="2203450" y="4351338"/>
                <a:chExt cx="622300" cy="779462"/>
              </a:xfrm>
              <a:solidFill>
                <a:schemeClr val="tx2"/>
              </a:solidFill>
            </p:grpSpPr>
            <p:sp>
              <p:nvSpPr>
                <p:cNvPr id="147" name="Oval 6">
                  <a:extLst>
                    <a:ext uri="{FF2B5EF4-FFF2-40B4-BE49-F238E27FC236}">
                      <a16:creationId xmlns:a16="http://schemas.microsoft.com/office/drawing/2014/main" id="{75819745-A7BF-4AD7-86B6-C833FE28D268}"/>
                    </a:ext>
                  </a:extLst>
                </p:cNvPr>
                <p:cNvSpPr>
                  <a:spLocks noChangeArrowheads="1"/>
                </p:cNvSpPr>
                <p:nvPr/>
              </p:nvSpPr>
              <p:spPr bwMode="auto">
                <a:xfrm>
                  <a:off x="2339975" y="4351338"/>
                  <a:ext cx="350838" cy="350837"/>
                </a:xfrm>
                <a:prstGeom prst="ellipse">
                  <a:avLst/>
                </a:prstGeom>
                <a:grpFill/>
                <a:ln w="9525">
                  <a:noFill/>
                  <a:round/>
                  <a:headEnd/>
                  <a:tailEnd/>
                </a:ln>
              </p:spPr>
              <p:txBody>
                <a:bodyPr vert="horz" wrap="square" lIns="93260" tIns="46630" rIns="93260" bIns="46630" numCol="1" anchor="t"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sp>
              <p:nvSpPr>
                <p:cNvPr id="148" name="Freeform 7">
                  <a:extLst>
                    <a:ext uri="{FF2B5EF4-FFF2-40B4-BE49-F238E27FC236}">
                      <a16:creationId xmlns:a16="http://schemas.microsoft.com/office/drawing/2014/main" id="{42631C25-A25A-469D-87BF-94255B5A08DA}"/>
                    </a:ext>
                  </a:extLst>
                </p:cNvPr>
                <p:cNvSpPr>
                  <a:spLocks/>
                </p:cNvSpPr>
                <p:nvPr/>
              </p:nvSpPr>
              <p:spPr bwMode="auto">
                <a:xfrm>
                  <a:off x="2203450" y="4779963"/>
                  <a:ext cx="622300" cy="350837"/>
                </a:xfrm>
                <a:custGeom>
                  <a:avLst/>
                  <a:gdLst>
                    <a:gd name="T0" fmla="*/ 341 w 682"/>
                    <a:gd name="T1" fmla="*/ 0 h 384"/>
                    <a:gd name="T2" fmla="*/ 341 w 682"/>
                    <a:gd name="T3" fmla="*/ 0 h 384"/>
                    <a:gd name="T4" fmla="*/ 682 w 682"/>
                    <a:gd name="T5" fmla="*/ 341 h 384"/>
                    <a:gd name="T6" fmla="*/ 682 w 682"/>
                    <a:gd name="T7" fmla="*/ 384 h 384"/>
                    <a:gd name="T8" fmla="*/ 0 w 682"/>
                    <a:gd name="T9" fmla="*/ 384 h 384"/>
                    <a:gd name="T10" fmla="*/ 0 w 682"/>
                    <a:gd name="T11" fmla="*/ 341 h 384"/>
                    <a:gd name="T12" fmla="*/ 341 w 682"/>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682" h="384">
                      <a:moveTo>
                        <a:pt x="341" y="0"/>
                      </a:moveTo>
                      <a:cubicBezTo>
                        <a:pt x="341" y="0"/>
                        <a:pt x="341" y="0"/>
                        <a:pt x="341" y="0"/>
                      </a:cubicBezTo>
                      <a:cubicBezTo>
                        <a:pt x="530" y="0"/>
                        <a:pt x="682" y="153"/>
                        <a:pt x="682" y="341"/>
                      </a:cubicBezTo>
                      <a:cubicBezTo>
                        <a:pt x="682" y="384"/>
                        <a:pt x="682" y="384"/>
                        <a:pt x="682" y="384"/>
                      </a:cubicBezTo>
                      <a:cubicBezTo>
                        <a:pt x="0" y="384"/>
                        <a:pt x="0" y="384"/>
                        <a:pt x="0" y="384"/>
                      </a:cubicBezTo>
                      <a:cubicBezTo>
                        <a:pt x="0" y="341"/>
                        <a:pt x="0" y="341"/>
                        <a:pt x="0" y="341"/>
                      </a:cubicBezTo>
                      <a:cubicBezTo>
                        <a:pt x="0" y="153"/>
                        <a:pt x="153" y="0"/>
                        <a:pt x="341" y="0"/>
                      </a:cubicBezTo>
                      <a:close/>
                    </a:path>
                  </a:pathLst>
                </a:custGeom>
                <a:grpFill/>
                <a:ln w="9525">
                  <a:noFill/>
                  <a:round/>
                  <a:headEnd/>
                  <a:tailEnd/>
                </a:ln>
              </p:spPr>
              <p:txBody>
                <a:bodyPr vert="horz" wrap="square" lIns="93260" tIns="46630" rIns="93260" bIns="46630" numCol="1" anchor="t"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grpSp>
          <p:sp>
            <p:nvSpPr>
              <p:cNvPr id="146" name="TextBox 145">
                <a:extLst>
                  <a:ext uri="{FF2B5EF4-FFF2-40B4-BE49-F238E27FC236}">
                    <a16:creationId xmlns:a16="http://schemas.microsoft.com/office/drawing/2014/main" id="{F3BB6957-BACD-4841-946A-1E005F8E9661}"/>
                  </a:ext>
                </a:extLst>
              </p:cNvPr>
              <p:cNvSpPr txBox="1"/>
              <p:nvPr/>
            </p:nvSpPr>
            <p:spPr>
              <a:xfrm>
                <a:off x="519898" y="4319061"/>
                <a:ext cx="1379279" cy="318286"/>
              </a:xfrm>
              <a:prstGeom prst="rect">
                <a:avLst/>
              </a:prstGeom>
              <a:noFill/>
            </p:spPr>
            <p:txBody>
              <a:bodyPr wrap="square" rtlCol="0">
                <a:spAutoFit/>
              </a:bodyPr>
              <a:lstStyle>
                <a:defPPr>
                  <a:defRPr lang="en-US"/>
                </a:defPPr>
                <a:lvl1pPr marR="0" lvl="0" indent="0" algn="ctr" defTabSz="914138" fontAlgn="auto">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LnTx/>
                    <a:uFillTx/>
                    <a:latin typeface="Segoe UI Semibold"/>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32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Semibold"/>
                    <a:ea typeface="+mn-ea"/>
                    <a:cs typeface="+mn-cs"/>
                  </a:rPr>
                  <a:t>IT Ops</a:t>
                </a:r>
              </a:p>
            </p:txBody>
          </p:sp>
        </p:grpSp>
        <p:grpSp>
          <p:nvGrpSpPr>
            <p:cNvPr id="149" name="Group 148">
              <a:extLst>
                <a:ext uri="{FF2B5EF4-FFF2-40B4-BE49-F238E27FC236}">
                  <a16:creationId xmlns:a16="http://schemas.microsoft.com/office/drawing/2014/main" id="{390B31D5-B5DE-492A-B67C-1CCBB46762D7}"/>
                </a:ext>
              </a:extLst>
            </p:cNvPr>
            <p:cNvGrpSpPr/>
            <p:nvPr/>
          </p:nvGrpSpPr>
          <p:grpSpPr>
            <a:xfrm>
              <a:off x="4534727" y="5156490"/>
              <a:ext cx="1379278" cy="974027"/>
              <a:chOff x="519898" y="5203546"/>
              <a:chExt cx="1379278" cy="974027"/>
            </a:xfrm>
          </p:grpSpPr>
          <p:grpSp>
            <p:nvGrpSpPr>
              <p:cNvPr id="150" name="Group 149">
                <a:extLst>
                  <a:ext uri="{FF2B5EF4-FFF2-40B4-BE49-F238E27FC236}">
                    <a16:creationId xmlns:a16="http://schemas.microsoft.com/office/drawing/2014/main" id="{D270821B-D277-4559-9E2C-872483BF680C}"/>
                  </a:ext>
                </a:extLst>
              </p:cNvPr>
              <p:cNvGrpSpPr/>
              <p:nvPr/>
            </p:nvGrpSpPr>
            <p:grpSpPr>
              <a:xfrm>
                <a:off x="1044343" y="5203546"/>
                <a:ext cx="330389" cy="413827"/>
                <a:chOff x="2203450" y="4351338"/>
                <a:chExt cx="622300" cy="779462"/>
              </a:xfrm>
              <a:solidFill>
                <a:schemeClr val="accent2"/>
              </a:solidFill>
            </p:grpSpPr>
            <p:sp>
              <p:nvSpPr>
                <p:cNvPr id="152" name="Oval 6">
                  <a:extLst>
                    <a:ext uri="{FF2B5EF4-FFF2-40B4-BE49-F238E27FC236}">
                      <a16:creationId xmlns:a16="http://schemas.microsoft.com/office/drawing/2014/main" id="{3316B900-478C-499D-BD97-F7B97070E472}"/>
                    </a:ext>
                  </a:extLst>
                </p:cNvPr>
                <p:cNvSpPr>
                  <a:spLocks noChangeArrowheads="1"/>
                </p:cNvSpPr>
                <p:nvPr/>
              </p:nvSpPr>
              <p:spPr bwMode="auto">
                <a:xfrm>
                  <a:off x="2339975" y="4351338"/>
                  <a:ext cx="350838" cy="350837"/>
                </a:xfrm>
                <a:prstGeom prst="ellipse">
                  <a:avLst/>
                </a:prstGeom>
                <a:grpFill/>
                <a:ln w="9525">
                  <a:noFill/>
                  <a:round/>
                  <a:headEnd/>
                  <a:tailEnd/>
                </a:ln>
              </p:spPr>
              <p:txBody>
                <a:bodyPr vert="horz" wrap="square" lIns="93260" tIns="46630" rIns="93260" bIns="46630" numCol="1" anchor="t"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sp>
              <p:nvSpPr>
                <p:cNvPr id="153" name="Freeform 7">
                  <a:extLst>
                    <a:ext uri="{FF2B5EF4-FFF2-40B4-BE49-F238E27FC236}">
                      <a16:creationId xmlns:a16="http://schemas.microsoft.com/office/drawing/2014/main" id="{39B36E99-7B2A-44C8-8352-415D31CD8231}"/>
                    </a:ext>
                  </a:extLst>
                </p:cNvPr>
                <p:cNvSpPr>
                  <a:spLocks/>
                </p:cNvSpPr>
                <p:nvPr/>
              </p:nvSpPr>
              <p:spPr bwMode="auto">
                <a:xfrm>
                  <a:off x="2203450" y="4779963"/>
                  <a:ext cx="622300" cy="350837"/>
                </a:xfrm>
                <a:custGeom>
                  <a:avLst/>
                  <a:gdLst>
                    <a:gd name="T0" fmla="*/ 341 w 682"/>
                    <a:gd name="T1" fmla="*/ 0 h 384"/>
                    <a:gd name="T2" fmla="*/ 341 w 682"/>
                    <a:gd name="T3" fmla="*/ 0 h 384"/>
                    <a:gd name="T4" fmla="*/ 682 w 682"/>
                    <a:gd name="T5" fmla="*/ 341 h 384"/>
                    <a:gd name="T6" fmla="*/ 682 w 682"/>
                    <a:gd name="T7" fmla="*/ 384 h 384"/>
                    <a:gd name="T8" fmla="*/ 0 w 682"/>
                    <a:gd name="T9" fmla="*/ 384 h 384"/>
                    <a:gd name="T10" fmla="*/ 0 w 682"/>
                    <a:gd name="T11" fmla="*/ 341 h 384"/>
                    <a:gd name="T12" fmla="*/ 341 w 682"/>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682" h="384">
                      <a:moveTo>
                        <a:pt x="341" y="0"/>
                      </a:moveTo>
                      <a:cubicBezTo>
                        <a:pt x="341" y="0"/>
                        <a:pt x="341" y="0"/>
                        <a:pt x="341" y="0"/>
                      </a:cubicBezTo>
                      <a:cubicBezTo>
                        <a:pt x="530" y="0"/>
                        <a:pt x="682" y="153"/>
                        <a:pt x="682" y="341"/>
                      </a:cubicBezTo>
                      <a:cubicBezTo>
                        <a:pt x="682" y="384"/>
                        <a:pt x="682" y="384"/>
                        <a:pt x="682" y="384"/>
                      </a:cubicBezTo>
                      <a:cubicBezTo>
                        <a:pt x="0" y="384"/>
                        <a:pt x="0" y="384"/>
                        <a:pt x="0" y="384"/>
                      </a:cubicBezTo>
                      <a:cubicBezTo>
                        <a:pt x="0" y="341"/>
                        <a:pt x="0" y="341"/>
                        <a:pt x="0" y="341"/>
                      </a:cubicBezTo>
                      <a:cubicBezTo>
                        <a:pt x="0" y="153"/>
                        <a:pt x="153" y="0"/>
                        <a:pt x="341" y="0"/>
                      </a:cubicBezTo>
                      <a:close/>
                    </a:path>
                  </a:pathLst>
                </a:custGeom>
                <a:grpFill/>
                <a:ln w="9525">
                  <a:noFill/>
                  <a:round/>
                  <a:headEnd/>
                  <a:tailEnd/>
                </a:ln>
              </p:spPr>
              <p:txBody>
                <a:bodyPr vert="horz" wrap="square" lIns="93260" tIns="46630" rIns="93260" bIns="46630" numCol="1" anchor="t"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grpSp>
          <p:sp>
            <p:nvSpPr>
              <p:cNvPr id="151" name="TextBox 150">
                <a:extLst>
                  <a:ext uri="{FF2B5EF4-FFF2-40B4-BE49-F238E27FC236}">
                    <a16:creationId xmlns:a16="http://schemas.microsoft.com/office/drawing/2014/main" id="{4349301C-B732-4749-B990-ED2076C8EF46}"/>
                  </a:ext>
                </a:extLst>
              </p:cNvPr>
              <p:cNvSpPr txBox="1"/>
              <p:nvPr/>
            </p:nvSpPr>
            <p:spPr>
              <a:xfrm>
                <a:off x="519898" y="5645761"/>
                <a:ext cx="1379278" cy="531812"/>
              </a:xfrm>
              <a:prstGeom prst="rect">
                <a:avLst/>
              </a:prstGeom>
              <a:noFill/>
            </p:spPr>
            <p:txBody>
              <a:bodyPr wrap="square" rtlCol="0">
                <a:spAutoFit/>
              </a:bodyPr>
              <a:lstStyle>
                <a:defPPr>
                  <a:defRPr lang="en-US"/>
                </a:defPPr>
                <a:lvl1pPr marR="0" lvl="0" indent="0" algn="ctr" defTabSz="914138" fontAlgn="auto">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LnTx/>
                    <a:uFillTx/>
                    <a:latin typeface="Segoe UI Semibold"/>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32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Semibold"/>
                    <a:ea typeface="+mn-ea"/>
                    <a:cs typeface="+mn-cs"/>
                  </a:rPr>
                  <a:t>Network Admins</a:t>
                </a:r>
              </a:p>
            </p:txBody>
          </p:sp>
        </p:grpSp>
      </p:grpSp>
      <p:grpSp>
        <p:nvGrpSpPr>
          <p:cNvPr id="70" name="Group 69">
            <a:extLst>
              <a:ext uri="{FF2B5EF4-FFF2-40B4-BE49-F238E27FC236}">
                <a16:creationId xmlns:a16="http://schemas.microsoft.com/office/drawing/2014/main" id="{97450B73-4894-4059-94F4-4F31EB85D546}"/>
              </a:ext>
            </a:extLst>
          </p:cNvPr>
          <p:cNvGrpSpPr/>
          <p:nvPr/>
        </p:nvGrpSpPr>
        <p:grpSpPr>
          <a:xfrm>
            <a:off x="6085703" y="2023125"/>
            <a:ext cx="5556911" cy="4187460"/>
            <a:chOff x="6085703" y="2023125"/>
            <a:chExt cx="5556911" cy="4187460"/>
          </a:xfrm>
        </p:grpSpPr>
        <p:cxnSp>
          <p:nvCxnSpPr>
            <p:cNvPr id="117" name="Straight Connector 116">
              <a:extLst>
                <a:ext uri="{FF2B5EF4-FFF2-40B4-BE49-F238E27FC236}">
                  <a16:creationId xmlns:a16="http://schemas.microsoft.com/office/drawing/2014/main" id="{1CB924BB-7310-E247-A4ED-E71CF5F4949B}"/>
                </a:ext>
              </a:extLst>
            </p:cNvPr>
            <p:cNvCxnSpPr>
              <a:cxnSpLocks/>
            </p:cNvCxnSpPr>
            <p:nvPr/>
          </p:nvCxnSpPr>
          <p:spPr>
            <a:xfrm>
              <a:off x="6085703" y="4402479"/>
              <a:ext cx="508772" cy="0"/>
            </a:xfrm>
            <a:prstGeom prst="line">
              <a:avLst/>
            </a:prstGeom>
            <a:noFill/>
            <a:ln w="158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grpSp>
          <p:nvGrpSpPr>
            <p:cNvPr id="69" name="Group 68">
              <a:extLst>
                <a:ext uri="{FF2B5EF4-FFF2-40B4-BE49-F238E27FC236}">
                  <a16:creationId xmlns:a16="http://schemas.microsoft.com/office/drawing/2014/main" id="{5BCCD696-E4AB-45EB-943F-6C5CCF760B86}"/>
                </a:ext>
              </a:extLst>
            </p:cNvPr>
            <p:cNvGrpSpPr/>
            <p:nvPr/>
          </p:nvGrpSpPr>
          <p:grpSpPr>
            <a:xfrm>
              <a:off x="6540337" y="2023125"/>
              <a:ext cx="5102277" cy="4187460"/>
              <a:chOff x="6540337" y="2023125"/>
              <a:chExt cx="5102277" cy="4187460"/>
            </a:xfrm>
          </p:grpSpPr>
          <p:sp>
            <p:nvSpPr>
              <p:cNvPr id="96" name="Block Arc 95">
                <a:extLst>
                  <a:ext uri="{FF2B5EF4-FFF2-40B4-BE49-F238E27FC236}">
                    <a16:creationId xmlns:a16="http://schemas.microsoft.com/office/drawing/2014/main" id="{1288E650-722D-DD46-A2B3-24E4D8543990}"/>
                  </a:ext>
                </a:extLst>
              </p:cNvPr>
              <p:cNvSpPr/>
              <p:nvPr/>
            </p:nvSpPr>
            <p:spPr bwMode="auto">
              <a:xfrm>
                <a:off x="7385158" y="2107185"/>
                <a:ext cx="4212967" cy="4103400"/>
              </a:xfrm>
              <a:prstGeom prst="blockArc">
                <a:avLst>
                  <a:gd name="adj1" fmla="val 11734477"/>
                  <a:gd name="adj2" fmla="val 9607965"/>
                  <a:gd name="adj3" fmla="val 0"/>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Oval 101">
                <a:extLst>
                  <a:ext uri="{FF2B5EF4-FFF2-40B4-BE49-F238E27FC236}">
                    <a16:creationId xmlns:a16="http://schemas.microsoft.com/office/drawing/2014/main" id="{1A83B9FF-EC69-B840-ABFF-B70555035287}"/>
                  </a:ext>
                </a:extLst>
              </p:cNvPr>
              <p:cNvSpPr/>
              <p:nvPr/>
            </p:nvSpPr>
            <p:spPr bwMode="auto">
              <a:xfrm rot="10800000">
                <a:off x="8159100" y="2826346"/>
                <a:ext cx="2665082" cy="266508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err="1">
                  <a:ln>
                    <a:noFill/>
                  </a:ln>
                  <a:solidFill>
                    <a:srgbClr val="FFFFFF"/>
                  </a:solidFill>
                  <a:effectLst/>
                  <a:uLnTx/>
                  <a:uFillTx/>
                  <a:latin typeface="Segoe UI"/>
                  <a:ea typeface="+mn-ea"/>
                  <a:cs typeface="+mn-cs"/>
                </a:endParaRPr>
              </a:p>
            </p:txBody>
          </p:sp>
          <p:pic>
            <p:nvPicPr>
              <p:cNvPr id="104" name="Picture 103">
                <a:extLst>
                  <a:ext uri="{FF2B5EF4-FFF2-40B4-BE49-F238E27FC236}">
                    <a16:creationId xmlns:a16="http://schemas.microsoft.com/office/drawing/2014/main" id="{B7B4CEE9-A7DA-D445-9A12-73B39F136D94}"/>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047878" y="3624432"/>
                <a:ext cx="887527" cy="887526"/>
              </a:xfrm>
              <a:prstGeom prst="rect">
                <a:avLst/>
              </a:prstGeom>
            </p:spPr>
          </p:pic>
          <p:grpSp>
            <p:nvGrpSpPr>
              <p:cNvPr id="105" name="Group 104">
                <a:extLst>
                  <a:ext uri="{FF2B5EF4-FFF2-40B4-BE49-F238E27FC236}">
                    <a16:creationId xmlns:a16="http://schemas.microsoft.com/office/drawing/2014/main" id="{68FE4A3E-1C58-6842-B241-A29FFDFF112C}"/>
                  </a:ext>
                </a:extLst>
              </p:cNvPr>
              <p:cNvGrpSpPr/>
              <p:nvPr/>
            </p:nvGrpSpPr>
            <p:grpSpPr>
              <a:xfrm>
                <a:off x="8352577" y="2023125"/>
                <a:ext cx="1143805" cy="1143804"/>
                <a:chOff x="5184618" y="1749310"/>
                <a:chExt cx="1121479" cy="1121479"/>
              </a:xfrm>
            </p:grpSpPr>
            <p:sp>
              <p:nvSpPr>
                <p:cNvPr id="115" name="Oval 114">
                  <a:extLst>
                    <a:ext uri="{FF2B5EF4-FFF2-40B4-BE49-F238E27FC236}">
                      <a16:creationId xmlns:a16="http://schemas.microsoft.com/office/drawing/2014/main" id="{798846BC-3BEF-6E4D-BC27-E0916E50B64A}"/>
                    </a:ext>
                  </a:extLst>
                </p:cNvPr>
                <p:cNvSpPr/>
                <p:nvPr/>
              </p:nvSpPr>
              <p:spPr bwMode="auto">
                <a:xfrm rot="10800000">
                  <a:off x="5184618" y="1749310"/>
                  <a:ext cx="1121479" cy="1121479"/>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err="1">
                    <a:ln>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16" name="TextBox 115">
                  <a:extLst>
                    <a:ext uri="{FF2B5EF4-FFF2-40B4-BE49-F238E27FC236}">
                      <a16:creationId xmlns:a16="http://schemas.microsoft.com/office/drawing/2014/main" id="{9FC653F4-6228-A14B-892F-59607A4FE961}"/>
                    </a:ext>
                  </a:extLst>
                </p:cNvPr>
                <p:cNvSpPr txBox="1"/>
                <p:nvPr/>
              </p:nvSpPr>
              <p:spPr>
                <a:xfrm>
                  <a:off x="5396525" y="2436599"/>
                  <a:ext cx="697664" cy="301770"/>
                </a:xfrm>
                <a:prstGeom prst="rect">
                  <a:avLst/>
                </a:prstGeom>
                <a:noFill/>
              </p:spPr>
              <p:txBody>
                <a:bodyPr wrap="square" rtlCol="0">
                  <a:spAutoFit/>
                </a:bodyPr>
                <a:lstStyle>
                  <a:defPPr>
                    <a:defRPr lang="en-US"/>
                  </a:defPPr>
                  <a:lvl1pPr marR="0" lvl="0" indent="0" algn="ctr" defTabSz="914138" fontAlgn="auto">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LnTx/>
                      <a:uFillTx/>
                      <a:latin typeface="Segoe UI Semibold"/>
                    </a:defRPr>
                  </a:lvl1pPr>
                </a:lstStyle>
                <a:p>
                  <a:pPr marL="0" marR="0" lvl="0" indent="0" algn="ctr" defTabSz="93232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App</a:t>
                  </a:r>
                </a:p>
              </p:txBody>
            </p:sp>
          </p:grpSp>
          <p:grpSp>
            <p:nvGrpSpPr>
              <p:cNvPr id="106" name="Group 105">
                <a:extLst>
                  <a:ext uri="{FF2B5EF4-FFF2-40B4-BE49-F238E27FC236}">
                    <a16:creationId xmlns:a16="http://schemas.microsoft.com/office/drawing/2014/main" id="{96FB370E-18B9-8646-BDF7-F05628479886}"/>
                  </a:ext>
                </a:extLst>
              </p:cNvPr>
              <p:cNvGrpSpPr/>
              <p:nvPr/>
            </p:nvGrpSpPr>
            <p:grpSpPr>
              <a:xfrm>
                <a:off x="10500359" y="4205740"/>
                <a:ext cx="1142255" cy="1142254"/>
                <a:chOff x="7692451" y="3271462"/>
                <a:chExt cx="1119959" cy="1119959"/>
              </a:xfrm>
            </p:grpSpPr>
            <p:sp>
              <p:nvSpPr>
                <p:cNvPr id="111" name="Oval 110">
                  <a:extLst>
                    <a:ext uri="{FF2B5EF4-FFF2-40B4-BE49-F238E27FC236}">
                      <a16:creationId xmlns:a16="http://schemas.microsoft.com/office/drawing/2014/main" id="{7626094E-8D40-BA4E-90C7-2A43E746E2A6}"/>
                    </a:ext>
                  </a:extLst>
                </p:cNvPr>
                <p:cNvSpPr/>
                <p:nvPr/>
              </p:nvSpPr>
              <p:spPr bwMode="auto">
                <a:xfrm rot="10800000">
                  <a:off x="7692451" y="3271462"/>
                  <a:ext cx="1119959" cy="1119959"/>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err="1">
                    <a:ln>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12" name="TextBox 111">
                  <a:extLst>
                    <a:ext uri="{FF2B5EF4-FFF2-40B4-BE49-F238E27FC236}">
                      <a16:creationId xmlns:a16="http://schemas.microsoft.com/office/drawing/2014/main" id="{F9460B97-F822-394E-88B3-DDBFFCB4B142}"/>
                    </a:ext>
                  </a:extLst>
                </p:cNvPr>
                <p:cNvSpPr txBox="1"/>
                <p:nvPr/>
              </p:nvSpPr>
              <p:spPr>
                <a:xfrm>
                  <a:off x="7903599" y="3992502"/>
                  <a:ext cx="697664" cy="312073"/>
                </a:xfrm>
                <a:prstGeom prst="rect">
                  <a:avLst/>
                </a:prstGeom>
                <a:noFill/>
              </p:spPr>
              <p:txBody>
                <a:bodyPr wrap="square" rtlCol="0">
                  <a:spAutoFit/>
                </a:bodyPr>
                <a:lstStyle>
                  <a:defPPr>
                    <a:defRPr lang="en-US"/>
                  </a:defPPr>
                  <a:lvl1pPr marR="0" lvl="0" indent="0" algn="ctr" defTabSz="914138" fontAlgn="auto">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LnTx/>
                      <a:uFillTx/>
                      <a:latin typeface="Segoe UI Semibold"/>
                    </a:defRPr>
                  </a:lvl1pPr>
                </a:lstStyle>
                <a:p>
                  <a:pPr marL="0" marR="0" lvl="0" indent="0" algn="ctr" defTabSz="93232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Infra</a:t>
                  </a:r>
                </a:p>
              </p:txBody>
            </p:sp>
          </p:grpSp>
          <p:sp>
            <p:nvSpPr>
              <p:cNvPr id="108" name="TextBox 107">
                <a:extLst>
                  <a:ext uri="{FF2B5EF4-FFF2-40B4-BE49-F238E27FC236}">
                    <a16:creationId xmlns:a16="http://schemas.microsoft.com/office/drawing/2014/main" id="{3BA0176A-6849-AB4D-86E8-91A82CB28C72}"/>
                  </a:ext>
                </a:extLst>
              </p:cNvPr>
              <p:cNvSpPr txBox="1"/>
              <p:nvPr/>
            </p:nvSpPr>
            <p:spPr>
              <a:xfrm>
                <a:off x="9048267" y="4615968"/>
                <a:ext cx="886748" cy="430887"/>
              </a:xfrm>
              <a:prstGeom prst="rect">
                <a:avLst/>
              </a:prstGeom>
              <a:noFill/>
            </p:spPr>
            <p:txBody>
              <a:bodyPr wrap="square" rtlCol="0">
                <a:spAutoFit/>
              </a:bodyPr>
              <a:lstStyle/>
              <a:p>
                <a:pPr marL="0" marR="0" lvl="0" indent="0" algn="ctr" defTabSz="93233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Analytics and AI</a:t>
                </a:r>
              </a:p>
            </p:txBody>
          </p:sp>
          <p:sp>
            <p:nvSpPr>
              <p:cNvPr id="90" name="TextBox 89">
                <a:extLst>
                  <a:ext uri="{FF2B5EF4-FFF2-40B4-BE49-F238E27FC236}">
                    <a16:creationId xmlns:a16="http://schemas.microsoft.com/office/drawing/2014/main" id="{F209BB3F-05F1-42B9-A72A-5249A09F203C}"/>
                  </a:ext>
                </a:extLst>
              </p:cNvPr>
              <p:cNvSpPr txBox="1"/>
              <p:nvPr/>
            </p:nvSpPr>
            <p:spPr>
              <a:xfrm>
                <a:off x="6540337" y="3625928"/>
                <a:ext cx="1693309" cy="350330"/>
              </a:xfrm>
              <a:prstGeom prst="rect">
                <a:avLst/>
              </a:prstGeom>
              <a:noFill/>
            </p:spPr>
            <p:txBody>
              <a:bodyPr wrap="square" rtlCol="0">
                <a:spAutoFit/>
              </a:bodyPr>
              <a:lstStyle/>
              <a:p>
                <a:pPr marL="0" marR="0" lvl="0" indent="0" algn="ctr" defTabSz="93233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3"/>
                    </a:solidFill>
                    <a:effectLst/>
                    <a:uLnTx/>
                    <a:uFillTx/>
                    <a:latin typeface="Segoe UI Semibold"/>
                    <a:ea typeface="+mn-ea"/>
                    <a:cs typeface="+mn-cs"/>
                  </a:rPr>
                  <a:t>Azure Monitor</a:t>
                </a:r>
              </a:p>
            </p:txBody>
          </p:sp>
          <p:grpSp>
            <p:nvGrpSpPr>
              <p:cNvPr id="62" name="Group 61">
                <a:extLst>
                  <a:ext uri="{FF2B5EF4-FFF2-40B4-BE49-F238E27FC236}">
                    <a16:creationId xmlns:a16="http://schemas.microsoft.com/office/drawing/2014/main" id="{ABCAAE0C-A5F6-423C-AF5D-B85654F8029C}"/>
                  </a:ext>
                </a:extLst>
              </p:cNvPr>
              <p:cNvGrpSpPr/>
              <p:nvPr/>
            </p:nvGrpSpPr>
            <p:grpSpPr>
              <a:xfrm>
                <a:off x="6831516" y="4023041"/>
                <a:ext cx="1086205" cy="692012"/>
                <a:chOff x="6831516" y="3983713"/>
                <a:chExt cx="1086205" cy="692012"/>
              </a:xfrm>
            </p:grpSpPr>
            <p:sp>
              <p:nvSpPr>
                <p:cNvPr id="91" name="cloud">
                  <a:extLst>
                    <a:ext uri="{FF2B5EF4-FFF2-40B4-BE49-F238E27FC236}">
                      <a16:creationId xmlns:a16="http://schemas.microsoft.com/office/drawing/2014/main" id="{6D18C361-2177-46CE-9E3B-F3DCB68DC5E4}"/>
                    </a:ext>
                  </a:extLst>
                </p:cNvPr>
                <p:cNvSpPr>
                  <a:spLocks noChangeAspect="1"/>
                </p:cNvSpPr>
                <p:nvPr/>
              </p:nvSpPr>
              <p:spPr bwMode="auto">
                <a:xfrm>
                  <a:off x="6831516" y="3983713"/>
                  <a:ext cx="1086205" cy="69201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pic>
              <p:nvPicPr>
                <p:cNvPr id="51" name="Graphic 50">
                  <a:extLst>
                    <a:ext uri="{FF2B5EF4-FFF2-40B4-BE49-F238E27FC236}">
                      <a16:creationId xmlns:a16="http://schemas.microsoft.com/office/drawing/2014/main" id="{89288FF9-25AE-4CFD-B9CF-9148B5FE364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78856" y="4186751"/>
                  <a:ext cx="391525" cy="391525"/>
                </a:xfrm>
                <a:prstGeom prst="rect">
                  <a:avLst/>
                </a:prstGeom>
              </p:spPr>
            </p:pic>
          </p:grpSp>
          <p:grpSp>
            <p:nvGrpSpPr>
              <p:cNvPr id="63" name="Group 62">
                <a:extLst>
                  <a:ext uri="{FF2B5EF4-FFF2-40B4-BE49-F238E27FC236}">
                    <a16:creationId xmlns:a16="http://schemas.microsoft.com/office/drawing/2014/main" id="{11FE6A37-1A3B-4F71-9615-9FCDE879BEF3}"/>
                  </a:ext>
                </a:extLst>
              </p:cNvPr>
              <p:cNvGrpSpPr/>
              <p:nvPr/>
            </p:nvGrpSpPr>
            <p:grpSpPr>
              <a:xfrm>
                <a:off x="8004403" y="4999895"/>
                <a:ext cx="1143804" cy="1143803"/>
                <a:chOff x="7916110" y="4901603"/>
                <a:chExt cx="1143804" cy="1143803"/>
              </a:xfrm>
            </p:grpSpPr>
            <p:sp>
              <p:nvSpPr>
                <p:cNvPr id="109" name="Oval 108">
                  <a:extLst>
                    <a:ext uri="{FF2B5EF4-FFF2-40B4-BE49-F238E27FC236}">
                      <a16:creationId xmlns:a16="http://schemas.microsoft.com/office/drawing/2014/main" id="{FD256B10-18BD-6748-852F-670CF69F8BB9}"/>
                    </a:ext>
                  </a:extLst>
                </p:cNvPr>
                <p:cNvSpPr/>
                <p:nvPr/>
              </p:nvSpPr>
              <p:spPr bwMode="auto">
                <a:xfrm rot="10800000">
                  <a:off x="7916110" y="4901603"/>
                  <a:ext cx="1143804" cy="1143803"/>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err="1">
                    <a:ln>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10" name="TextBox 109">
                  <a:extLst>
                    <a:ext uri="{FF2B5EF4-FFF2-40B4-BE49-F238E27FC236}">
                      <a16:creationId xmlns:a16="http://schemas.microsoft.com/office/drawing/2014/main" id="{CD9F650A-E245-8A4C-89A3-7D907D67A25E}"/>
                    </a:ext>
                  </a:extLst>
                </p:cNvPr>
                <p:cNvSpPr txBox="1"/>
                <p:nvPr/>
              </p:nvSpPr>
              <p:spPr>
                <a:xfrm>
                  <a:off x="8039672" y="5585377"/>
                  <a:ext cx="896681" cy="312073"/>
                </a:xfrm>
                <a:prstGeom prst="rect">
                  <a:avLst/>
                </a:prstGeom>
                <a:noFill/>
              </p:spPr>
              <p:txBody>
                <a:bodyPr wrap="square" rtlCol="0">
                  <a:spAutoFit/>
                </a:bodyPr>
                <a:lstStyle>
                  <a:defPPr>
                    <a:defRPr lang="en-US"/>
                  </a:defPPr>
                  <a:lvl1pPr marR="0" lvl="0" indent="0" algn="ctr" defTabSz="914138" fontAlgn="auto">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LnTx/>
                      <a:uFillTx/>
                      <a:latin typeface="Segoe UI Semibold"/>
                    </a:defRPr>
                  </a:lvl1pPr>
                </a:lstStyle>
                <a:p>
                  <a:pPr marL="0" marR="0" lvl="0" indent="0" algn="ctr" defTabSz="93232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Network</a:t>
                  </a:r>
                </a:p>
              </p:txBody>
            </p:sp>
            <p:pic>
              <p:nvPicPr>
                <p:cNvPr id="99" name="Graphic 98">
                  <a:extLst>
                    <a:ext uri="{FF2B5EF4-FFF2-40B4-BE49-F238E27FC236}">
                      <a16:creationId xmlns:a16="http://schemas.microsoft.com/office/drawing/2014/main" id="{FB2A0947-76A8-4AA1-A072-266B39791C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74924" y="5022869"/>
                  <a:ext cx="626176" cy="626176"/>
                </a:xfrm>
                <a:prstGeom prst="rect">
                  <a:avLst/>
                </a:prstGeom>
              </p:spPr>
            </p:pic>
          </p:grpSp>
          <p:pic>
            <p:nvPicPr>
              <p:cNvPr id="100" name="Graphic 99">
                <a:extLst>
                  <a:ext uri="{FF2B5EF4-FFF2-40B4-BE49-F238E27FC236}">
                    <a16:creationId xmlns:a16="http://schemas.microsoft.com/office/drawing/2014/main" id="{C193A008-195A-4675-84EB-3AA23F1F80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79340" y="2212301"/>
                <a:ext cx="490279" cy="490279"/>
              </a:xfrm>
              <a:prstGeom prst="rect">
                <a:avLst/>
              </a:prstGeom>
            </p:spPr>
          </p:pic>
          <p:pic>
            <p:nvPicPr>
              <p:cNvPr id="101" name="Graphic 100">
                <a:extLst>
                  <a:ext uri="{FF2B5EF4-FFF2-40B4-BE49-F238E27FC236}">
                    <a16:creationId xmlns:a16="http://schemas.microsoft.com/office/drawing/2014/main" id="{BDDCB444-C356-44CF-A89E-2B03F67597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24182" y="4395320"/>
                <a:ext cx="514064" cy="514064"/>
              </a:xfrm>
              <a:prstGeom prst="rect">
                <a:avLst/>
              </a:prstGeom>
            </p:spPr>
          </p:pic>
        </p:grpSp>
      </p:grpSp>
      <p:sp>
        <p:nvSpPr>
          <p:cNvPr id="71" name="Rectangle 70">
            <a:extLst>
              <a:ext uri="{FF2B5EF4-FFF2-40B4-BE49-F238E27FC236}">
                <a16:creationId xmlns:a16="http://schemas.microsoft.com/office/drawing/2014/main" id="{BC56E625-8F54-4E0A-B2F3-04D2A417661D}"/>
              </a:ext>
            </a:extLst>
          </p:cNvPr>
          <p:cNvSpPr/>
          <p:nvPr/>
        </p:nvSpPr>
        <p:spPr bwMode="auto">
          <a:xfrm>
            <a:off x="215900" y="1452967"/>
            <a:ext cx="3758339" cy="5405033"/>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 name="Picture 4" descr="Azure Monitor">
            <a:extLst>
              <a:ext uri="{FF2B5EF4-FFF2-40B4-BE49-F238E27FC236}">
                <a16:creationId xmlns:a16="http://schemas.microsoft.com/office/drawing/2014/main" id="{9394D79E-6EB1-4848-AC76-389C5A683D5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344060" y="129939"/>
            <a:ext cx="983118" cy="983118"/>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0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par>
                                <p:cTn id="8" presetID="10" presetClass="entr" presetSubtype="0" fill="hold"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fade">
                                      <p:cBhvr>
                                        <p:cTn id="10" dur="500"/>
                                        <p:tgtEl>
                                          <p:spTgt spid="67"/>
                                        </p:tgtEl>
                                      </p:cBhvr>
                                    </p:animEffect>
                                  </p:childTnLst>
                                </p:cTn>
                              </p:par>
                              <p:par>
                                <p:cTn id="11" presetID="10" presetClass="entr" presetSubtype="0" fill="hold" nodeType="withEffect">
                                  <p:stCondLst>
                                    <p:cond delay="500"/>
                                  </p:stCondLst>
                                  <p:childTnLst>
                                    <p:set>
                                      <p:cBhvr>
                                        <p:cTn id="12" dur="1" fill="hold">
                                          <p:stCondLst>
                                            <p:cond delay="0"/>
                                          </p:stCondLst>
                                        </p:cTn>
                                        <p:tgtEl>
                                          <p:spTgt spid="70"/>
                                        </p:tgtEl>
                                        <p:attrNameLst>
                                          <p:attrName>style.visibility</p:attrName>
                                        </p:attrNameLst>
                                      </p:cBhvr>
                                      <p:to>
                                        <p:strVal val="visible"/>
                                      </p:to>
                                    </p:set>
                                    <p:animEffect transition="in" filter="fade">
                                      <p:cBhvr>
                                        <p:cTn id="13" dur="750"/>
                                        <p:tgtEl>
                                          <p:spTgt spid="70"/>
                                        </p:tgtEl>
                                      </p:cBhvr>
                                    </p:animEffect>
                                  </p:childTnLst>
                                </p:cTn>
                              </p:par>
                              <p:par>
                                <p:cTn id="14" presetID="63" presetClass="path" presetSubtype="0" decel="100000" fill="hold" nodeType="withEffect">
                                  <p:stCondLst>
                                    <p:cond delay="500"/>
                                  </p:stCondLst>
                                  <p:childTnLst>
                                    <p:animMotion origin="layout" path="M -0.02413 -2.97322E-6 L 4.15114E-6 -2.97322E-6 " pathEditMode="relative" rAng="0" ptsTypes="AA">
                                      <p:cBhvr>
                                        <p:cTn id="15" dur="500" fill="hold"/>
                                        <p:tgtEl>
                                          <p:spTgt spid="70"/>
                                        </p:tgtEl>
                                        <p:attrNameLst>
                                          <p:attrName>ppt_x</p:attrName>
                                          <p:attrName>ppt_y</p:attrName>
                                        </p:attrNameLst>
                                      </p:cBhvr>
                                      <p:rCtr x="1200" y="0"/>
                                    </p:animMotion>
                                  </p:childTnLst>
                                </p:cTn>
                              </p:par>
                              <p:par>
                                <p:cTn id="16" presetID="6" presetClass="emph" presetSubtype="0" accel="100000" autoRev="1" fill="hold" nodeType="withEffect">
                                  <p:stCondLst>
                                    <p:cond delay="0"/>
                                  </p:stCondLst>
                                  <p:childTnLst>
                                    <p:animScale>
                                      <p:cBhvr>
                                        <p:cTn id="17" dur="500" fill="hold"/>
                                        <p:tgtEl>
                                          <p:spTgt spid="70"/>
                                        </p:tgtEl>
                                      </p:cBhvr>
                                      <p:by x="92000" y="92000"/>
                                    </p:animScale>
                                  </p:childTnLst>
                                </p:cTn>
                              </p:par>
                              <p:par>
                                <p:cTn id="18" presetID="10" presetClass="entr" presetSubtype="0" fill="hold" grpId="0" nodeType="with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fade">
                                      <p:cBhvr>
                                        <p:cTn id="20"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4B4D37-3330-4173-BD43-C1F20284604A}"/>
              </a:ext>
            </a:extLst>
          </p:cNvPr>
          <p:cNvSpPr>
            <a:spLocks noGrp="1"/>
          </p:cNvSpPr>
          <p:nvPr>
            <p:ph type="title"/>
          </p:nvPr>
        </p:nvSpPr>
        <p:spPr/>
        <p:txBody>
          <a:bodyPr/>
          <a:lstStyle/>
          <a:p>
            <a:r>
              <a:rPr lang="en-US"/>
              <a:t>Azure Dashboards </a:t>
            </a:r>
          </a:p>
        </p:txBody>
      </p:sp>
      <p:pic>
        <p:nvPicPr>
          <p:cNvPr id="74" name="Picture 73">
            <a:extLst>
              <a:ext uri="{FF2B5EF4-FFF2-40B4-BE49-F238E27FC236}">
                <a16:creationId xmlns:a16="http://schemas.microsoft.com/office/drawing/2014/main" id="{2D7ED67A-922B-47E4-9E84-C5524CD1C523}"/>
              </a:ext>
            </a:extLst>
          </p:cNvPr>
          <p:cNvPicPr>
            <a:picLocks noChangeAspect="1"/>
          </p:cNvPicPr>
          <p:nvPr/>
        </p:nvPicPr>
        <p:blipFill>
          <a:blip r:embed="rId3"/>
          <a:stretch>
            <a:fillRect/>
          </a:stretch>
        </p:blipFill>
        <p:spPr>
          <a:xfrm>
            <a:off x="3624182" y="1975349"/>
            <a:ext cx="7091801" cy="4487247"/>
          </a:xfrm>
          <a:prstGeom prst="rect">
            <a:avLst/>
          </a:prstGeom>
          <a:ln>
            <a:noFill/>
          </a:ln>
          <a:effectLst>
            <a:outerShdw blurRad="292100" dist="139700" dir="2700000" algn="tl" rotWithShape="0">
              <a:srgbClr val="333333">
                <a:alpha val="65000"/>
              </a:srgbClr>
            </a:outerShdw>
          </a:effectLst>
        </p:spPr>
      </p:pic>
      <p:pic>
        <p:nvPicPr>
          <p:cNvPr id="2" name="Picture 4" descr="Azure Monitor">
            <a:extLst>
              <a:ext uri="{FF2B5EF4-FFF2-40B4-BE49-F238E27FC236}">
                <a16:creationId xmlns:a16="http://schemas.microsoft.com/office/drawing/2014/main" id="{B72CC618-10BD-4BCA-BAB8-5039BB7520D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344060" y="129939"/>
            <a:ext cx="983118" cy="983118"/>
          </a:xfrm>
          <a:prstGeom prst="ellipse">
            <a:avLst/>
          </a:prstGeom>
          <a:noFill/>
          <a:extLst>
            <a:ext uri="{909E8E84-426E-40DD-AFC4-6F175D3DCCD1}">
              <a14:hiddenFill xmlns:a14="http://schemas.microsoft.com/office/drawing/2010/main">
                <a:solidFill>
                  <a:srgbClr val="FFFFFF"/>
                </a:solidFill>
              </a14:hiddenFill>
            </a:ext>
          </a:extLst>
        </p:spPr>
      </p:pic>
      <p:sp>
        <p:nvSpPr>
          <p:cNvPr id="80" name="TextBox 79">
            <a:extLst>
              <a:ext uri="{FF2B5EF4-FFF2-40B4-BE49-F238E27FC236}">
                <a16:creationId xmlns:a16="http://schemas.microsoft.com/office/drawing/2014/main" id="{FDACA3ED-7394-4564-941A-29A3C08C80A6}"/>
              </a:ext>
            </a:extLst>
          </p:cNvPr>
          <p:cNvSpPr txBox="1"/>
          <p:nvPr/>
        </p:nvSpPr>
        <p:spPr>
          <a:xfrm>
            <a:off x="872583" y="1324979"/>
            <a:ext cx="6852424" cy="369332"/>
          </a:xfrm>
          <a:prstGeom prst="rect">
            <a:avLst/>
          </a:prstGeom>
          <a:noFill/>
        </p:spPr>
        <p:txBody>
          <a:bodyPr wrap="square">
            <a:spAutoFit/>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organized view of your cloud resources in the Azure portal</a:t>
            </a:r>
            <a:endParaRPr kumimoji="0" lang="de-DE" sz="1800" b="0" i="0" u="none" strike="noStrike" kern="1200" cap="none" spc="0" normalizeH="0" baseline="0" noProof="0">
              <a:ln>
                <a:noFill/>
              </a:ln>
              <a:solidFill>
                <a:srgbClr val="3C3C41"/>
              </a:solidFill>
              <a:effectLst/>
              <a:uLnTx/>
              <a:uFillTx/>
              <a:latin typeface="Segoe UI"/>
              <a:ea typeface="+mn-ea"/>
              <a:cs typeface="+mn-cs"/>
            </a:endParaRPr>
          </a:p>
        </p:txBody>
      </p:sp>
    </p:spTree>
    <p:extLst>
      <p:ext uri="{BB962C8B-B14F-4D97-AF65-F5344CB8AC3E}">
        <p14:creationId xmlns:p14="http://schemas.microsoft.com/office/powerpoint/2010/main" val="453846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additive="base">
                                        <p:cTn id="7" dur="500" fill="hold"/>
                                        <p:tgtEl>
                                          <p:spTgt spid="74"/>
                                        </p:tgtEl>
                                        <p:attrNameLst>
                                          <p:attrName>ppt_x</p:attrName>
                                        </p:attrNameLst>
                                      </p:cBhvr>
                                      <p:tavLst>
                                        <p:tav tm="0">
                                          <p:val>
                                            <p:strVal val="1+#ppt_w/2"/>
                                          </p:val>
                                        </p:tav>
                                        <p:tav tm="100000">
                                          <p:val>
                                            <p:strVal val="#ppt_x"/>
                                          </p:val>
                                        </p:tav>
                                      </p:tavLst>
                                    </p:anim>
                                    <p:anim calcmode="lin" valueType="num">
                                      <p:cBhvr additive="base">
                                        <p:cTn id="8" dur="500" fill="hold"/>
                                        <p:tgtEl>
                                          <p:spTgt spid="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4B4D37-3330-4173-BD43-C1F20284604A}"/>
              </a:ext>
            </a:extLst>
          </p:cNvPr>
          <p:cNvSpPr>
            <a:spLocks noGrp="1"/>
          </p:cNvSpPr>
          <p:nvPr>
            <p:ph type="title"/>
          </p:nvPr>
        </p:nvSpPr>
        <p:spPr/>
        <p:txBody>
          <a:bodyPr/>
          <a:lstStyle/>
          <a:p>
            <a:r>
              <a:rPr lang="en-US"/>
              <a:t>Alerting</a:t>
            </a:r>
          </a:p>
        </p:txBody>
      </p:sp>
      <p:pic>
        <p:nvPicPr>
          <p:cNvPr id="7" name="Picture 4" descr="Azure Monitor">
            <a:extLst>
              <a:ext uri="{FF2B5EF4-FFF2-40B4-BE49-F238E27FC236}">
                <a16:creationId xmlns:a16="http://schemas.microsoft.com/office/drawing/2014/main" id="{16936DA5-DDCD-4EB9-BAE5-B5216E9AAA3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4060" y="129939"/>
            <a:ext cx="983118" cy="983118"/>
          </a:xfrm>
          <a:prstGeom prst="ellipse">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834DD27-341C-4507-8D92-3D2000D63880}"/>
              </a:ext>
            </a:extLst>
          </p:cNvPr>
          <p:cNvPicPr>
            <a:picLocks noChangeAspect="1"/>
          </p:cNvPicPr>
          <p:nvPr/>
        </p:nvPicPr>
        <p:blipFill>
          <a:blip r:embed="rId4"/>
          <a:stretch>
            <a:fillRect/>
          </a:stretch>
        </p:blipFill>
        <p:spPr>
          <a:xfrm>
            <a:off x="1849299" y="3003585"/>
            <a:ext cx="2525002" cy="2860242"/>
          </a:xfrm>
          <a:prstGeom prst="rect">
            <a:avLst/>
          </a:prstGeom>
        </p:spPr>
      </p:pic>
      <p:pic>
        <p:nvPicPr>
          <p:cNvPr id="2" name="Picture 1">
            <a:extLst>
              <a:ext uri="{FF2B5EF4-FFF2-40B4-BE49-F238E27FC236}">
                <a16:creationId xmlns:a16="http://schemas.microsoft.com/office/drawing/2014/main" id="{EB4A9E10-64A5-40E8-90D8-9FB8F8AB6B39}"/>
              </a:ext>
            </a:extLst>
          </p:cNvPr>
          <p:cNvPicPr/>
          <p:nvPr/>
        </p:nvPicPr>
        <p:blipFill>
          <a:blip r:embed="rId5"/>
          <a:stretch>
            <a:fillRect/>
          </a:stretch>
        </p:blipFill>
        <p:spPr>
          <a:xfrm>
            <a:off x="5332653" y="1661154"/>
            <a:ext cx="6994525" cy="2772552"/>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61D56DCC-86FA-4662-A9A1-C2C0B1282A70}"/>
              </a:ext>
            </a:extLst>
          </p:cNvPr>
          <p:cNvPicPr>
            <a:picLocks noChangeAspect="1"/>
          </p:cNvPicPr>
          <p:nvPr/>
        </p:nvPicPr>
        <p:blipFill>
          <a:blip r:embed="rId6"/>
          <a:stretch>
            <a:fillRect/>
          </a:stretch>
        </p:blipFill>
        <p:spPr>
          <a:xfrm>
            <a:off x="7695406" y="3047430"/>
            <a:ext cx="4631772" cy="3810448"/>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DFDC68DF-1CAB-44B7-ADB0-96F4C374C9A8}"/>
              </a:ext>
            </a:extLst>
          </p:cNvPr>
          <p:cNvSpPr txBox="1"/>
          <p:nvPr/>
        </p:nvSpPr>
        <p:spPr>
          <a:xfrm>
            <a:off x="465138" y="1246718"/>
            <a:ext cx="9437145" cy="646331"/>
          </a:xfrm>
          <a:prstGeom prst="rect">
            <a:avLst/>
          </a:prstGeom>
          <a:noFill/>
        </p:spPr>
        <p:txBody>
          <a:bodyPr wrap="square">
            <a:spAutoFit/>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proactively notify you when issues are found with your infrastructure or application using your monitoring data in Azure</a:t>
            </a:r>
          </a:p>
        </p:txBody>
      </p:sp>
    </p:spTree>
    <p:extLst>
      <p:ext uri="{BB962C8B-B14F-4D97-AF65-F5344CB8AC3E}">
        <p14:creationId xmlns:p14="http://schemas.microsoft.com/office/powerpoint/2010/main" val="375960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D5737B-C4DD-4834-BDED-D083D733D650}"/>
              </a:ext>
            </a:extLst>
          </p:cNvPr>
          <p:cNvSpPr>
            <a:spLocks noGrp="1"/>
          </p:cNvSpPr>
          <p:nvPr>
            <p:ph type="title"/>
          </p:nvPr>
        </p:nvSpPr>
        <p:spPr>
          <a:xfrm>
            <a:off x="482601" y="960437"/>
            <a:ext cx="7604124" cy="3629025"/>
          </a:xfrm>
        </p:spPr>
        <p:txBody>
          <a:bodyPr/>
          <a:lstStyle/>
          <a:p>
            <a:r>
              <a:rPr lang="en-US"/>
              <a:t>Photo layout 1</a:t>
            </a:r>
          </a:p>
        </p:txBody>
      </p:sp>
      <p:sp>
        <p:nvSpPr>
          <p:cNvPr id="4" name="Footer Placeholder 3">
            <a:extLst>
              <a:ext uri="{FF2B5EF4-FFF2-40B4-BE49-F238E27FC236}">
                <a16:creationId xmlns:a16="http://schemas.microsoft.com/office/drawing/2014/main" id="{294C7786-9F78-4D63-B7B8-AD0F1472F174}"/>
              </a:ext>
            </a:extLst>
          </p:cNvPr>
          <p:cNvSpPr>
            <a:spLocks noGrp="1"/>
          </p:cNvSpPr>
          <p:nvPr>
            <p:ph type="ftr" sz="quarter" idx="4294967295"/>
          </p:nvPr>
        </p:nvSpPr>
        <p:spPr>
          <a:xfrm>
            <a:off x="615950" y="6578600"/>
            <a:ext cx="11820525" cy="12065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tint val="75000"/>
                  </a:srgbClr>
                </a:solidFill>
                <a:effectLst/>
                <a:uLnTx/>
                <a:uFillTx/>
                <a:latin typeface="Segoe UI"/>
                <a:ea typeface="+mn-ea"/>
                <a:cs typeface="+mn-cs"/>
              </a:rPr>
              <a:t>© Microsoft Corporation                                                                                  								</a:t>
            </a:r>
          </a:p>
        </p:txBody>
      </p:sp>
      <p:sp>
        <p:nvSpPr>
          <p:cNvPr id="8" name="Text Placeholder 7">
            <a:extLst>
              <a:ext uri="{FF2B5EF4-FFF2-40B4-BE49-F238E27FC236}">
                <a16:creationId xmlns:a16="http://schemas.microsoft.com/office/drawing/2014/main" id="{047413F0-CDA5-48E0-BF29-699F552C27D6}"/>
              </a:ext>
            </a:extLst>
          </p:cNvPr>
          <p:cNvSpPr>
            <a:spLocks noGrp="1"/>
          </p:cNvSpPr>
          <p:nvPr>
            <p:ph type="body" sz="quarter" idx="4294967295"/>
          </p:nvPr>
        </p:nvSpPr>
        <p:spPr>
          <a:xfrm>
            <a:off x="4498200" y="3364032"/>
            <a:ext cx="5652657" cy="738664"/>
          </a:xfrm>
        </p:spPr>
        <p:txBody>
          <a:bodyPr/>
          <a:lstStyle/>
          <a:p>
            <a:r>
              <a:rPr lang="en-US" sz="3600"/>
              <a:t>Log Analytics</a:t>
            </a:r>
          </a:p>
        </p:txBody>
      </p:sp>
      <p:pic>
        <p:nvPicPr>
          <p:cNvPr id="6" name="Grafik 5">
            <a:extLst>
              <a:ext uri="{FF2B5EF4-FFF2-40B4-BE49-F238E27FC236}">
                <a16:creationId xmlns:a16="http://schemas.microsoft.com/office/drawing/2014/main" id="{42B64995-48C9-4606-A83A-07D302D9B54B}"/>
              </a:ext>
            </a:extLst>
          </p:cNvPr>
          <p:cNvPicPr>
            <a:picLocks noChangeAspect="1"/>
          </p:cNvPicPr>
          <p:nvPr/>
        </p:nvPicPr>
        <p:blipFill rotWithShape="1">
          <a:blip r:embed="rId3"/>
          <a:srcRect r="57997"/>
          <a:stretch/>
        </p:blipFill>
        <p:spPr>
          <a:xfrm>
            <a:off x="-9526" y="-7937"/>
            <a:ext cx="5223641" cy="2176383"/>
          </a:xfrm>
          <a:prstGeom prst="rect">
            <a:avLst/>
          </a:prstGeom>
        </p:spPr>
      </p:pic>
      <p:pic>
        <p:nvPicPr>
          <p:cNvPr id="14" name="Grafik 13">
            <a:extLst>
              <a:ext uri="{FF2B5EF4-FFF2-40B4-BE49-F238E27FC236}">
                <a16:creationId xmlns:a16="http://schemas.microsoft.com/office/drawing/2014/main" id="{F8B07B34-3BED-4A81-AC20-FE1DDC328EEC}"/>
              </a:ext>
            </a:extLst>
          </p:cNvPr>
          <p:cNvPicPr>
            <a:picLocks noChangeAspect="1"/>
          </p:cNvPicPr>
          <p:nvPr/>
        </p:nvPicPr>
        <p:blipFill rotWithShape="1">
          <a:blip r:embed="rId3"/>
          <a:srcRect l="63888" t="-1477" r="772" b="1477"/>
          <a:stretch/>
        </p:blipFill>
        <p:spPr>
          <a:xfrm>
            <a:off x="7953375" y="4402217"/>
            <a:ext cx="4394965" cy="2176383"/>
          </a:xfrm>
          <a:prstGeom prst="rect">
            <a:avLst/>
          </a:prstGeom>
        </p:spPr>
      </p:pic>
    </p:spTree>
    <p:extLst>
      <p:ext uri="{BB962C8B-B14F-4D97-AF65-F5344CB8AC3E}">
        <p14:creationId xmlns:p14="http://schemas.microsoft.com/office/powerpoint/2010/main" val="197267293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4B4D37-3330-4173-BD43-C1F20284604A}"/>
              </a:ext>
            </a:extLst>
          </p:cNvPr>
          <p:cNvSpPr>
            <a:spLocks noGrp="1"/>
          </p:cNvSpPr>
          <p:nvPr>
            <p:ph type="title"/>
          </p:nvPr>
        </p:nvSpPr>
        <p:spPr/>
        <p:txBody>
          <a:bodyPr/>
          <a:lstStyle/>
          <a:p>
            <a:r>
              <a:rPr lang="en-US"/>
              <a:t>Log Analytics Workspace</a:t>
            </a:r>
          </a:p>
        </p:txBody>
      </p:sp>
      <p:pic>
        <p:nvPicPr>
          <p:cNvPr id="3" name="Picture 2">
            <a:extLst>
              <a:ext uri="{FF2B5EF4-FFF2-40B4-BE49-F238E27FC236}">
                <a16:creationId xmlns:a16="http://schemas.microsoft.com/office/drawing/2014/main" id="{4D3EC50D-8358-4A38-97BC-D5697B3B4195}"/>
              </a:ext>
            </a:extLst>
          </p:cNvPr>
          <p:cNvPicPr>
            <a:picLocks noChangeAspect="1"/>
          </p:cNvPicPr>
          <p:nvPr/>
        </p:nvPicPr>
        <p:blipFill>
          <a:blip r:embed="rId3"/>
          <a:stretch>
            <a:fillRect/>
          </a:stretch>
        </p:blipFill>
        <p:spPr>
          <a:xfrm>
            <a:off x="3741854" y="1043941"/>
            <a:ext cx="7531460" cy="5787071"/>
          </a:xfrm>
          <a:prstGeom prst="rect">
            <a:avLst/>
          </a:prstGeom>
        </p:spPr>
      </p:pic>
      <p:sp>
        <p:nvSpPr>
          <p:cNvPr id="78" name="TextBox 77">
            <a:extLst>
              <a:ext uri="{FF2B5EF4-FFF2-40B4-BE49-F238E27FC236}">
                <a16:creationId xmlns:a16="http://schemas.microsoft.com/office/drawing/2014/main" id="{FE6D5B75-4DC4-41F7-BD63-6F2F3EF3389E}"/>
              </a:ext>
            </a:extLst>
          </p:cNvPr>
          <p:cNvSpPr txBox="1"/>
          <p:nvPr/>
        </p:nvSpPr>
        <p:spPr>
          <a:xfrm>
            <a:off x="465138" y="1151467"/>
            <a:ext cx="6852424" cy="1200329"/>
          </a:xfrm>
          <a:prstGeom prst="rect">
            <a:avLst/>
          </a:prstGeom>
          <a:noFill/>
        </p:spPr>
        <p:txBody>
          <a:bodyPr wrap="square">
            <a:spAutoFit/>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A </a:t>
            </a:r>
            <a:r>
              <a:rPr kumimoji="0" lang="en-US" sz="1800" b="1" i="0" u="none" strike="noStrike" kern="1200" cap="none" spc="0" normalizeH="0" baseline="0" noProof="0">
                <a:ln>
                  <a:noFill/>
                </a:ln>
                <a:solidFill>
                  <a:srgbClr val="171717"/>
                </a:solidFill>
                <a:effectLst/>
                <a:uLnTx/>
                <a:uFillTx/>
                <a:latin typeface="Segoe UI" panose="020B0502040204020203" pitchFamily="34" charset="0"/>
                <a:ea typeface="+mn-ea"/>
                <a:cs typeface="+mn-cs"/>
              </a:rPr>
              <a:t>geographic location </a:t>
            </a:r>
            <a:r>
              <a:rPr kumimoji="0" lang="en-US" sz="18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for data storage</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171717"/>
                </a:solidFill>
                <a:effectLst/>
                <a:uLnTx/>
                <a:uFillTx/>
                <a:latin typeface="Segoe UI" panose="020B0502040204020203" pitchFamily="34" charset="0"/>
                <a:ea typeface="+mn-ea"/>
                <a:cs typeface="+mn-cs"/>
              </a:rPr>
              <a:t>Data isolation </a:t>
            </a:r>
            <a:r>
              <a:rPr kumimoji="0" lang="en-US" sz="18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by granting different users access rights </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3C3C41"/>
                </a:solidFill>
                <a:effectLst/>
                <a:uLnTx/>
                <a:uFillTx/>
                <a:latin typeface="Segoe UI" panose="020B0502040204020203" pitchFamily="34" charset="0"/>
                <a:ea typeface="+mn-ea"/>
                <a:cs typeface="+mn-cs"/>
              </a:rPr>
              <a:t>Scope for configuration </a:t>
            </a:r>
            <a:r>
              <a:rPr kumimoji="0" lang="en-US" sz="1800" b="0" i="0" u="none" strike="noStrike" kern="1200" cap="none" spc="0" normalizeH="0" baseline="0" noProof="0">
                <a:ln>
                  <a:noFill/>
                </a:ln>
                <a:solidFill>
                  <a:srgbClr val="3C3C41"/>
                </a:solidFill>
                <a:effectLst/>
                <a:uLnTx/>
                <a:uFillTx/>
                <a:latin typeface="Segoe UI" panose="020B0502040204020203" pitchFamily="34" charset="0"/>
                <a:ea typeface="+mn-ea"/>
                <a:cs typeface="+mn-cs"/>
              </a:rPr>
              <a:t>of settings like pricing tier, retention, and data capping</a:t>
            </a:r>
          </a:p>
        </p:txBody>
      </p:sp>
    </p:spTree>
    <p:extLst>
      <p:ext uri="{BB962C8B-B14F-4D97-AF65-F5344CB8AC3E}">
        <p14:creationId xmlns:p14="http://schemas.microsoft.com/office/powerpoint/2010/main" val="3530639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15FE283-A287-488B-A67E-B22FAD73CB31}"/>
              </a:ext>
            </a:extLst>
          </p:cNvPr>
          <p:cNvSpPr/>
          <p:nvPr/>
        </p:nvSpPr>
        <p:spPr bwMode="auto">
          <a:xfrm>
            <a:off x="8129239" y="3100039"/>
            <a:ext cx="3367667" cy="2029522"/>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7FF76329-010F-4DF8-81EE-AAD56FBEC362}"/>
              </a:ext>
            </a:extLst>
          </p:cNvPr>
          <p:cNvSpPr/>
          <p:nvPr/>
        </p:nvSpPr>
        <p:spPr bwMode="auto">
          <a:xfrm>
            <a:off x="4527398" y="3100039"/>
            <a:ext cx="3501482" cy="2029522"/>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9DFDDBF5-929E-4D72-BCC0-B30755B3B301}"/>
              </a:ext>
            </a:extLst>
          </p:cNvPr>
          <p:cNvSpPr/>
          <p:nvPr/>
        </p:nvSpPr>
        <p:spPr bwMode="auto">
          <a:xfrm>
            <a:off x="825191" y="3100039"/>
            <a:ext cx="3601844" cy="2029522"/>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EB4B4D37-3330-4173-BD43-C1F20284604A}"/>
              </a:ext>
            </a:extLst>
          </p:cNvPr>
          <p:cNvSpPr>
            <a:spLocks noGrp="1"/>
          </p:cNvSpPr>
          <p:nvPr>
            <p:ph type="title"/>
          </p:nvPr>
        </p:nvSpPr>
        <p:spPr/>
        <p:txBody>
          <a:bodyPr/>
          <a:lstStyle/>
          <a:p>
            <a:r>
              <a:rPr lang="en-US"/>
              <a:t>Log Analytics Workspaces Deployment Models</a:t>
            </a:r>
          </a:p>
        </p:txBody>
      </p:sp>
      <p:graphicFrame>
        <p:nvGraphicFramePr>
          <p:cNvPr id="2" name="Table 10">
            <a:extLst>
              <a:ext uri="{FF2B5EF4-FFF2-40B4-BE49-F238E27FC236}">
                <a16:creationId xmlns:a16="http://schemas.microsoft.com/office/drawing/2014/main" id="{FCF59CFA-15EE-47B1-AD6C-89DDC73BB395}"/>
              </a:ext>
            </a:extLst>
          </p:cNvPr>
          <p:cNvGraphicFramePr>
            <a:graphicFrameLocks noGrp="1"/>
          </p:cNvGraphicFramePr>
          <p:nvPr/>
        </p:nvGraphicFramePr>
        <p:xfrm>
          <a:off x="825191" y="1268839"/>
          <a:ext cx="10939347" cy="4752820"/>
        </p:xfrm>
        <a:graphic>
          <a:graphicData uri="http://schemas.openxmlformats.org/drawingml/2006/table">
            <a:tbl>
              <a:tblPr firstRow="1" bandRow="1">
                <a:tableStyleId>{5C22544A-7EE6-4342-B048-85BDC9FD1C3A}</a:tableStyleId>
              </a:tblPr>
              <a:tblGrid>
                <a:gridCol w="3646449">
                  <a:extLst>
                    <a:ext uri="{9D8B030D-6E8A-4147-A177-3AD203B41FA5}">
                      <a16:colId xmlns:a16="http://schemas.microsoft.com/office/drawing/2014/main" val="2269833510"/>
                    </a:ext>
                  </a:extLst>
                </a:gridCol>
                <a:gridCol w="3646449">
                  <a:extLst>
                    <a:ext uri="{9D8B030D-6E8A-4147-A177-3AD203B41FA5}">
                      <a16:colId xmlns:a16="http://schemas.microsoft.com/office/drawing/2014/main" val="3897259740"/>
                    </a:ext>
                  </a:extLst>
                </a:gridCol>
                <a:gridCol w="3646449">
                  <a:extLst>
                    <a:ext uri="{9D8B030D-6E8A-4147-A177-3AD203B41FA5}">
                      <a16:colId xmlns:a16="http://schemas.microsoft.com/office/drawing/2014/main" val="703900012"/>
                    </a:ext>
                  </a:extLst>
                </a:gridCol>
              </a:tblGrid>
              <a:tr h="739778">
                <a:tc>
                  <a:txBody>
                    <a:bodyPr/>
                    <a:lstStyle/>
                    <a:p>
                      <a:r>
                        <a:rPr lang="de-DE">
                          <a:solidFill>
                            <a:schemeClr val="tx1"/>
                          </a:solidFill>
                        </a:rPr>
                        <a:t>Centralized:</a:t>
                      </a:r>
                    </a:p>
                  </a:txBody>
                  <a:tcPr anchor="ctr">
                    <a:noFill/>
                  </a:tcPr>
                </a:tc>
                <a:tc>
                  <a:txBody>
                    <a:bodyPr/>
                    <a:lstStyle/>
                    <a:p>
                      <a:r>
                        <a:rPr lang="de-DE" sz="1800" b="1" i="0" kern="1200">
                          <a:solidFill>
                            <a:schemeClr val="tx1"/>
                          </a:solidFill>
                          <a:effectLst/>
                          <a:latin typeface="+mn-lt"/>
                          <a:ea typeface="+mn-ea"/>
                          <a:cs typeface="+mn-cs"/>
                        </a:rPr>
                        <a:t>Decentralized</a:t>
                      </a:r>
                      <a:r>
                        <a:rPr lang="de-DE" sz="1800" b="0" i="0" kern="1200">
                          <a:solidFill>
                            <a:schemeClr val="tx1"/>
                          </a:solidFill>
                          <a:effectLst/>
                          <a:latin typeface="+mn-lt"/>
                          <a:ea typeface="+mn-ea"/>
                          <a:cs typeface="+mn-cs"/>
                        </a:rPr>
                        <a:t>:</a:t>
                      </a:r>
                      <a:endParaRPr lang="de-DE">
                        <a:solidFill>
                          <a:schemeClr val="tx1"/>
                        </a:solidFill>
                      </a:endParaRPr>
                    </a:p>
                  </a:txBody>
                  <a:tcPr anchor="ctr">
                    <a:noFill/>
                  </a:tcPr>
                </a:tc>
                <a:tc>
                  <a:txBody>
                    <a:bodyPr/>
                    <a:lstStyle/>
                    <a:p>
                      <a:r>
                        <a:rPr lang="de-DE" sz="1800" b="1" i="0" kern="1200">
                          <a:solidFill>
                            <a:schemeClr val="tx1"/>
                          </a:solidFill>
                          <a:effectLst/>
                          <a:latin typeface="+mn-lt"/>
                          <a:ea typeface="+mn-ea"/>
                          <a:cs typeface="+mn-cs"/>
                        </a:rPr>
                        <a:t>Hybrid</a:t>
                      </a:r>
                      <a:r>
                        <a:rPr lang="de-DE" sz="1800" b="0" i="0" kern="1200">
                          <a:solidFill>
                            <a:schemeClr val="tx1"/>
                          </a:solidFill>
                          <a:effectLst/>
                          <a:latin typeface="+mn-lt"/>
                          <a:ea typeface="+mn-ea"/>
                          <a:cs typeface="+mn-cs"/>
                        </a:rPr>
                        <a:t>:</a:t>
                      </a:r>
                      <a:endParaRPr lang="de-DE">
                        <a:solidFill>
                          <a:schemeClr val="tx1"/>
                        </a:solidFill>
                      </a:endParaRPr>
                    </a:p>
                  </a:txBody>
                  <a:tcPr anchor="ctr">
                    <a:noFill/>
                  </a:tcPr>
                </a:tc>
                <a:extLst>
                  <a:ext uri="{0D108BD9-81ED-4DB2-BD59-A6C34878D82A}">
                    <a16:rowId xmlns:a16="http://schemas.microsoft.com/office/drawing/2014/main" val="1953753029"/>
                  </a:ext>
                </a:extLst>
              </a:tr>
              <a:tr h="4013042">
                <a:tc>
                  <a:txBody>
                    <a:bodyPr/>
                    <a:lstStyle/>
                    <a:p>
                      <a:r>
                        <a:rPr lang="en-US">
                          <a:solidFill>
                            <a:schemeClr val="tx1"/>
                          </a:solidFill>
                        </a:rPr>
                        <a:t>All logs are stored in a </a:t>
                      </a:r>
                      <a:r>
                        <a:rPr lang="en-US" b="1">
                          <a:solidFill>
                            <a:schemeClr val="tx1"/>
                          </a:solidFill>
                        </a:rPr>
                        <a:t>central workspace</a:t>
                      </a:r>
                      <a:r>
                        <a:rPr lang="en-US">
                          <a:solidFill>
                            <a:schemeClr val="tx1"/>
                          </a:solidFill>
                        </a:rPr>
                        <a:t> and administered by </a:t>
                      </a:r>
                    </a:p>
                    <a:p>
                      <a:r>
                        <a:rPr lang="en-US">
                          <a:solidFill>
                            <a:schemeClr val="tx1"/>
                          </a:solidFill>
                        </a:rPr>
                        <a:t>a </a:t>
                      </a:r>
                      <a:r>
                        <a:rPr lang="en-US" b="1">
                          <a:solidFill>
                            <a:schemeClr val="tx1"/>
                          </a:solidFill>
                        </a:rPr>
                        <a:t>single team</a:t>
                      </a:r>
                      <a:r>
                        <a:rPr lang="en-US">
                          <a:solidFill>
                            <a:schemeClr val="tx1"/>
                          </a:solidFill>
                        </a:rPr>
                        <a:t>, with Azure Monitor providing differentiated access per-team. </a:t>
                      </a:r>
                      <a:endParaRPr lang="de-DE">
                        <a:solidFill>
                          <a:schemeClr val="tx1"/>
                        </a:solidFill>
                      </a:endParaRPr>
                    </a:p>
                  </a:txBody>
                  <a:tcPr anchor="ctr">
                    <a:noFill/>
                  </a:tcPr>
                </a:tc>
                <a:tc>
                  <a:txBody>
                    <a:bodyPr/>
                    <a:lstStyle/>
                    <a:p>
                      <a:r>
                        <a:rPr lang="en-US" sz="1800" b="1" i="0" kern="1200">
                          <a:solidFill>
                            <a:schemeClr val="dk1"/>
                          </a:solidFill>
                          <a:effectLst/>
                          <a:latin typeface="+mn-lt"/>
                          <a:ea typeface="+mn-ea"/>
                          <a:cs typeface="+mn-cs"/>
                        </a:rPr>
                        <a:t>Each team </a:t>
                      </a:r>
                      <a:r>
                        <a:rPr lang="en-US" sz="1800" b="0" i="0" kern="1200">
                          <a:solidFill>
                            <a:schemeClr val="dk1"/>
                          </a:solidFill>
                          <a:effectLst/>
                          <a:latin typeface="+mn-lt"/>
                          <a:ea typeface="+mn-ea"/>
                          <a:cs typeface="+mn-cs"/>
                        </a:rPr>
                        <a:t>has their </a:t>
                      </a:r>
                      <a:r>
                        <a:rPr lang="en-US" sz="1800" b="1" i="0" kern="1200">
                          <a:solidFill>
                            <a:schemeClr val="dk1"/>
                          </a:solidFill>
                          <a:effectLst/>
                          <a:latin typeface="+mn-lt"/>
                          <a:ea typeface="+mn-ea"/>
                          <a:cs typeface="+mn-cs"/>
                        </a:rPr>
                        <a:t>own workspace </a:t>
                      </a:r>
                      <a:r>
                        <a:rPr lang="en-US" sz="1800" b="0" i="0" kern="1200">
                          <a:solidFill>
                            <a:schemeClr val="dk1"/>
                          </a:solidFill>
                          <a:effectLst/>
                          <a:latin typeface="+mn-lt"/>
                          <a:ea typeface="+mn-ea"/>
                          <a:cs typeface="+mn-cs"/>
                        </a:rPr>
                        <a:t>created in a resource group they own and manage, and log data is </a:t>
                      </a:r>
                      <a:r>
                        <a:rPr lang="en-US" sz="1800" b="1" i="0" kern="1200">
                          <a:solidFill>
                            <a:schemeClr val="dk1"/>
                          </a:solidFill>
                          <a:effectLst/>
                          <a:latin typeface="+mn-lt"/>
                          <a:ea typeface="+mn-ea"/>
                          <a:cs typeface="+mn-cs"/>
                        </a:rPr>
                        <a:t>segregated</a:t>
                      </a:r>
                      <a:r>
                        <a:rPr lang="en-US" sz="1800" b="0" i="0" kern="1200">
                          <a:solidFill>
                            <a:schemeClr val="dk1"/>
                          </a:solidFill>
                          <a:effectLst/>
                          <a:latin typeface="+mn-lt"/>
                          <a:ea typeface="+mn-ea"/>
                          <a:cs typeface="+mn-cs"/>
                        </a:rPr>
                        <a:t> per resource.</a:t>
                      </a:r>
                      <a:endParaRPr lang="de-DE">
                        <a:solidFill>
                          <a:schemeClr val="tx1"/>
                        </a:solidFill>
                      </a:endParaRPr>
                    </a:p>
                  </a:txBody>
                  <a:tcPr anchor="ctr">
                    <a:noFill/>
                  </a:tcPr>
                </a:tc>
                <a:tc>
                  <a:txBody>
                    <a:bodyPr/>
                    <a:lstStyle/>
                    <a:p>
                      <a:r>
                        <a:rPr lang="en-US" sz="1800" b="1" i="0" kern="1200">
                          <a:solidFill>
                            <a:schemeClr val="dk1"/>
                          </a:solidFill>
                          <a:effectLst/>
                          <a:latin typeface="+mn-lt"/>
                          <a:ea typeface="+mn-ea"/>
                          <a:cs typeface="+mn-cs"/>
                        </a:rPr>
                        <a:t>Security audit compliance </a:t>
                      </a:r>
                      <a:r>
                        <a:rPr lang="en-US" sz="1800" b="0" i="0" kern="1200">
                          <a:solidFill>
                            <a:schemeClr val="dk1"/>
                          </a:solidFill>
                          <a:effectLst/>
                          <a:latin typeface="+mn-lt"/>
                          <a:ea typeface="+mn-ea"/>
                          <a:cs typeface="+mn-cs"/>
                        </a:rPr>
                        <a:t>requirements further complicate this scenario because many organizations implement both deployment models in </a:t>
                      </a:r>
                      <a:r>
                        <a:rPr lang="en-US" sz="1800" b="1" i="0" kern="1200">
                          <a:solidFill>
                            <a:schemeClr val="dk1"/>
                          </a:solidFill>
                          <a:effectLst/>
                          <a:latin typeface="+mn-lt"/>
                          <a:ea typeface="+mn-ea"/>
                          <a:cs typeface="+mn-cs"/>
                        </a:rPr>
                        <a:t>parallel</a:t>
                      </a:r>
                      <a:r>
                        <a:rPr lang="en-US" sz="1800" b="0" i="0" kern="1200">
                          <a:solidFill>
                            <a:schemeClr val="dk1"/>
                          </a:solidFill>
                          <a:effectLst/>
                          <a:latin typeface="+mn-lt"/>
                          <a:ea typeface="+mn-ea"/>
                          <a:cs typeface="+mn-cs"/>
                        </a:rPr>
                        <a:t>.</a:t>
                      </a:r>
                      <a:endParaRPr lang="de-DE">
                        <a:solidFill>
                          <a:schemeClr val="tx1"/>
                        </a:solidFill>
                      </a:endParaRPr>
                    </a:p>
                  </a:txBody>
                  <a:tcPr anchor="ctr">
                    <a:noFill/>
                  </a:tcPr>
                </a:tc>
                <a:extLst>
                  <a:ext uri="{0D108BD9-81ED-4DB2-BD59-A6C34878D82A}">
                    <a16:rowId xmlns:a16="http://schemas.microsoft.com/office/drawing/2014/main" val="3949072631"/>
                  </a:ext>
                </a:extLst>
              </a:tr>
            </a:tbl>
          </a:graphicData>
        </a:graphic>
      </p:graphicFrame>
    </p:spTree>
    <p:extLst>
      <p:ext uri="{BB962C8B-B14F-4D97-AF65-F5344CB8AC3E}">
        <p14:creationId xmlns:p14="http://schemas.microsoft.com/office/powerpoint/2010/main" val="140149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7BAE2D5-A0BE-437B-805F-147C2B57A159}"/>
              </a:ext>
            </a:extLst>
          </p:cNvPr>
          <p:cNvSpPr/>
          <p:nvPr/>
        </p:nvSpPr>
        <p:spPr bwMode="auto">
          <a:xfrm>
            <a:off x="7839306" y="1817649"/>
            <a:ext cx="3601844" cy="4204010"/>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696EAFB9-811F-4DCE-9E09-5B85CBF682B6}"/>
              </a:ext>
            </a:extLst>
          </p:cNvPr>
          <p:cNvSpPr/>
          <p:nvPr/>
        </p:nvSpPr>
        <p:spPr bwMode="auto">
          <a:xfrm>
            <a:off x="4170556" y="1817649"/>
            <a:ext cx="3601844" cy="4204010"/>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EB4B4D37-3330-4173-BD43-C1F20284604A}"/>
              </a:ext>
            </a:extLst>
          </p:cNvPr>
          <p:cNvSpPr>
            <a:spLocks noGrp="1"/>
          </p:cNvSpPr>
          <p:nvPr>
            <p:ph type="title"/>
          </p:nvPr>
        </p:nvSpPr>
        <p:spPr/>
        <p:txBody>
          <a:bodyPr/>
          <a:lstStyle/>
          <a:p>
            <a:r>
              <a:rPr lang="en-US"/>
              <a:t>Log Analytics access mode</a:t>
            </a:r>
          </a:p>
        </p:txBody>
      </p:sp>
      <p:grpSp>
        <p:nvGrpSpPr>
          <p:cNvPr id="6" name="Group 5">
            <a:extLst>
              <a:ext uri="{FF2B5EF4-FFF2-40B4-BE49-F238E27FC236}">
                <a16:creationId xmlns:a16="http://schemas.microsoft.com/office/drawing/2014/main" id="{6404787C-D566-4378-8DB3-4A40373A3F92}"/>
              </a:ext>
            </a:extLst>
          </p:cNvPr>
          <p:cNvGrpSpPr/>
          <p:nvPr/>
        </p:nvGrpSpPr>
        <p:grpSpPr>
          <a:xfrm>
            <a:off x="11418848" y="559039"/>
            <a:ext cx="330389" cy="413827"/>
            <a:chOff x="2203450" y="4351338"/>
            <a:chExt cx="622300" cy="779462"/>
          </a:xfrm>
        </p:grpSpPr>
        <p:sp>
          <p:nvSpPr>
            <p:cNvPr id="8" name="Oval 6">
              <a:extLst>
                <a:ext uri="{FF2B5EF4-FFF2-40B4-BE49-F238E27FC236}">
                  <a16:creationId xmlns:a16="http://schemas.microsoft.com/office/drawing/2014/main" id="{314D2110-7037-4A89-AD3D-EFF74CDA7127}"/>
                </a:ext>
              </a:extLst>
            </p:cNvPr>
            <p:cNvSpPr>
              <a:spLocks noChangeArrowheads="1"/>
            </p:cNvSpPr>
            <p:nvPr/>
          </p:nvSpPr>
          <p:spPr bwMode="auto">
            <a:xfrm>
              <a:off x="2339975" y="4351338"/>
              <a:ext cx="350838" cy="350837"/>
            </a:xfrm>
            <a:prstGeom prst="ellipse">
              <a:avLst/>
            </a:prstGeom>
            <a:solidFill>
              <a:srgbClr val="000000"/>
            </a:solidFill>
            <a:ln w="9525">
              <a:noFill/>
              <a:round/>
              <a:headEnd/>
              <a:tailEnd/>
            </a:ln>
          </p:spPr>
          <p:txBody>
            <a:bodyPr vert="horz" wrap="square" lIns="93260" tIns="46630" rIns="93260" bIns="46630" numCol="1" anchor="t"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sp>
          <p:nvSpPr>
            <p:cNvPr id="9" name="Freeform 7">
              <a:extLst>
                <a:ext uri="{FF2B5EF4-FFF2-40B4-BE49-F238E27FC236}">
                  <a16:creationId xmlns:a16="http://schemas.microsoft.com/office/drawing/2014/main" id="{367C94C8-0FDD-46C4-B5FD-A0BD49A13CEA}"/>
                </a:ext>
              </a:extLst>
            </p:cNvPr>
            <p:cNvSpPr>
              <a:spLocks/>
            </p:cNvSpPr>
            <p:nvPr/>
          </p:nvSpPr>
          <p:spPr bwMode="auto">
            <a:xfrm>
              <a:off x="2203450" y="4779963"/>
              <a:ext cx="622300" cy="350837"/>
            </a:xfrm>
            <a:custGeom>
              <a:avLst/>
              <a:gdLst>
                <a:gd name="T0" fmla="*/ 341 w 682"/>
                <a:gd name="T1" fmla="*/ 0 h 384"/>
                <a:gd name="T2" fmla="*/ 341 w 682"/>
                <a:gd name="T3" fmla="*/ 0 h 384"/>
                <a:gd name="T4" fmla="*/ 682 w 682"/>
                <a:gd name="T5" fmla="*/ 341 h 384"/>
                <a:gd name="T6" fmla="*/ 682 w 682"/>
                <a:gd name="T7" fmla="*/ 384 h 384"/>
                <a:gd name="T8" fmla="*/ 0 w 682"/>
                <a:gd name="T9" fmla="*/ 384 h 384"/>
                <a:gd name="T10" fmla="*/ 0 w 682"/>
                <a:gd name="T11" fmla="*/ 341 h 384"/>
                <a:gd name="T12" fmla="*/ 341 w 682"/>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682" h="384">
                  <a:moveTo>
                    <a:pt x="341" y="0"/>
                  </a:moveTo>
                  <a:cubicBezTo>
                    <a:pt x="341" y="0"/>
                    <a:pt x="341" y="0"/>
                    <a:pt x="341" y="0"/>
                  </a:cubicBezTo>
                  <a:cubicBezTo>
                    <a:pt x="530" y="0"/>
                    <a:pt x="682" y="153"/>
                    <a:pt x="682" y="341"/>
                  </a:cubicBezTo>
                  <a:cubicBezTo>
                    <a:pt x="682" y="384"/>
                    <a:pt x="682" y="384"/>
                    <a:pt x="682" y="384"/>
                  </a:cubicBezTo>
                  <a:cubicBezTo>
                    <a:pt x="0" y="384"/>
                    <a:pt x="0" y="384"/>
                    <a:pt x="0" y="384"/>
                  </a:cubicBezTo>
                  <a:cubicBezTo>
                    <a:pt x="0" y="341"/>
                    <a:pt x="0" y="341"/>
                    <a:pt x="0" y="341"/>
                  </a:cubicBezTo>
                  <a:cubicBezTo>
                    <a:pt x="0" y="153"/>
                    <a:pt x="153" y="0"/>
                    <a:pt x="341" y="0"/>
                  </a:cubicBezTo>
                  <a:close/>
                </a:path>
              </a:pathLst>
            </a:custGeom>
            <a:solidFill>
              <a:srgbClr val="000000"/>
            </a:solidFill>
            <a:ln w="9525">
              <a:noFill/>
              <a:round/>
              <a:headEnd/>
              <a:tailEnd/>
            </a:ln>
          </p:spPr>
          <p:txBody>
            <a:bodyPr vert="horz" wrap="square" lIns="93260" tIns="46630" rIns="93260" bIns="46630" numCol="1" anchor="t"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grpSp>
      <p:graphicFrame>
        <p:nvGraphicFramePr>
          <p:cNvPr id="2" name="Table 10">
            <a:extLst>
              <a:ext uri="{FF2B5EF4-FFF2-40B4-BE49-F238E27FC236}">
                <a16:creationId xmlns:a16="http://schemas.microsoft.com/office/drawing/2014/main" id="{FCF59CFA-15EE-47B1-AD6C-89DDC73BB395}"/>
              </a:ext>
            </a:extLst>
          </p:cNvPr>
          <p:cNvGraphicFramePr>
            <a:graphicFrameLocks noGrp="1"/>
          </p:cNvGraphicFramePr>
          <p:nvPr/>
        </p:nvGraphicFramePr>
        <p:xfrm>
          <a:off x="1338146" y="1405055"/>
          <a:ext cx="10080702" cy="4734807"/>
        </p:xfrm>
        <a:graphic>
          <a:graphicData uri="http://schemas.openxmlformats.org/drawingml/2006/table">
            <a:tbl>
              <a:tblPr firstRow="1" bandRow="1">
                <a:tableStyleId>{5C22544A-7EE6-4342-B048-85BDC9FD1C3A}</a:tableStyleId>
              </a:tblPr>
              <a:tblGrid>
                <a:gridCol w="2854713">
                  <a:extLst>
                    <a:ext uri="{9D8B030D-6E8A-4147-A177-3AD203B41FA5}">
                      <a16:colId xmlns:a16="http://schemas.microsoft.com/office/drawing/2014/main" val="2269833510"/>
                    </a:ext>
                  </a:extLst>
                </a:gridCol>
                <a:gridCol w="3624146">
                  <a:extLst>
                    <a:ext uri="{9D8B030D-6E8A-4147-A177-3AD203B41FA5}">
                      <a16:colId xmlns:a16="http://schemas.microsoft.com/office/drawing/2014/main" val="3897259740"/>
                    </a:ext>
                  </a:extLst>
                </a:gridCol>
                <a:gridCol w="3601843">
                  <a:extLst>
                    <a:ext uri="{9D8B030D-6E8A-4147-A177-3AD203B41FA5}">
                      <a16:colId xmlns:a16="http://schemas.microsoft.com/office/drawing/2014/main" val="703900012"/>
                    </a:ext>
                  </a:extLst>
                </a:gridCol>
              </a:tblGrid>
              <a:tr h="440744">
                <a:tc>
                  <a:txBody>
                    <a:bodyPr/>
                    <a:lstStyle/>
                    <a:p>
                      <a:pPr algn="l" fontAlgn="t"/>
                      <a:endParaRPr lang="de-DE" sz="1200">
                        <a:solidFill>
                          <a:schemeClr val="tx1"/>
                        </a:solidFill>
                        <a:effectLs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fontAlgn="t"/>
                      <a:r>
                        <a:rPr lang="de-DE" sz="1200">
                          <a:solidFill>
                            <a:schemeClr val="tx1"/>
                          </a:solidFill>
                          <a:effectLst/>
                        </a:rPr>
                        <a:t>Workspace-context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fontAlgn="t"/>
                      <a:r>
                        <a:rPr lang="de-DE" sz="1200">
                          <a:solidFill>
                            <a:schemeClr val="tx1"/>
                          </a:solidFill>
                          <a:effectLst/>
                        </a:rPr>
                        <a:t>Resource-context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53753029"/>
                  </a:ext>
                </a:extLst>
              </a:tr>
              <a:tr h="1138142">
                <a:tc>
                  <a:txBody>
                    <a:bodyPr/>
                    <a:lstStyle/>
                    <a:p>
                      <a:pPr algn="l" fontAlgn="t"/>
                      <a:r>
                        <a:rPr lang="en-US" sz="1200">
                          <a:solidFill>
                            <a:schemeClr val="tx1"/>
                          </a:solidFill>
                          <a:effectLst/>
                        </a:rPr>
                        <a:t>Who is each model intended for?</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fontAlgn="t"/>
                      <a:r>
                        <a:rPr lang="en-US" sz="1200" b="1">
                          <a:solidFill>
                            <a:schemeClr val="tx1"/>
                          </a:solidFill>
                          <a:effectLst/>
                        </a:rPr>
                        <a:t>Central administration. </a:t>
                      </a:r>
                      <a:r>
                        <a:rPr lang="en-US" sz="1200">
                          <a:solidFill>
                            <a:schemeClr val="tx1"/>
                          </a:solidFill>
                          <a:effectLst/>
                        </a:rPr>
                        <a:t>Administrators who need to configure data collection and users who need access to a wide variety of resources. Also currently required for users who need to access logs for resources outside of Azure.</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fontAlgn="t"/>
                      <a:r>
                        <a:rPr lang="en-US" sz="1200" b="1">
                          <a:solidFill>
                            <a:schemeClr val="tx1"/>
                          </a:solidFill>
                          <a:effectLst/>
                        </a:rPr>
                        <a:t>Application teams. </a:t>
                      </a:r>
                      <a:r>
                        <a:rPr lang="en-US" sz="1200">
                          <a:solidFill>
                            <a:schemeClr val="tx1"/>
                          </a:solidFill>
                          <a:effectLst/>
                        </a:rPr>
                        <a:t>Administrators of Azure resources being monitored.</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49072631"/>
                  </a:ext>
                </a:extLst>
              </a:tr>
              <a:tr h="674398">
                <a:tc>
                  <a:txBody>
                    <a:bodyPr/>
                    <a:lstStyle/>
                    <a:p>
                      <a:pPr algn="l" fontAlgn="t"/>
                      <a:r>
                        <a:rPr lang="en-US" sz="1200">
                          <a:solidFill>
                            <a:schemeClr val="tx1"/>
                          </a:solidFill>
                          <a:effectLst/>
                        </a:rPr>
                        <a:t>What does a user require to view logs?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t"/>
                      <a:r>
                        <a:rPr lang="en-US" sz="1200">
                          <a:solidFill>
                            <a:schemeClr val="tx1"/>
                          </a:solidFill>
                          <a:effectLst/>
                        </a:rPr>
                        <a:t>Permissions to the workspace.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t"/>
                      <a:r>
                        <a:rPr lang="en-US" sz="1200">
                          <a:solidFill>
                            <a:schemeClr val="tx1"/>
                          </a:solidFill>
                          <a:effectLst/>
                        </a:rPr>
                        <a:t>Read access to the resource.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46903401"/>
                  </a:ext>
                </a:extLst>
              </a:tr>
              <a:tr h="1343381">
                <a:tc>
                  <a:txBody>
                    <a:bodyPr/>
                    <a:lstStyle/>
                    <a:p>
                      <a:pPr algn="l" fontAlgn="t"/>
                      <a:r>
                        <a:rPr lang="en-US" sz="1200">
                          <a:solidFill>
                            <a:schemeClr val="tx1"/>
                          </a:solidFill>
                          <a:effectLst/>
                        </a:rPr>
                        <a:t>What is the scope of permissions?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t"/>
                      <a:r>
                        <a:rPr lang="en-US" sz="1200" b="1">
                          <a:solidFill>
                            <a:schemeClr val="tx1"/>
                          </a:solidFill>
                          <a:effectLst/>
                        </a:rPr>
                        <a:t>Workspace</a:t>
                      </a:r>
                      <a:r>
                        <a:rPr lang="en-US" sz="1200">
                          <a:solidFill>
                            <a:schemeClr val="tx1"/>
                          </a:solidFill>
                          <a:effectLst/>
                        </a:rPr>
                        <a:t>. </a:t>
                      </a:r>
                    </a:p>
                    <a:p>
                      <a:pPr algn="l" fontAlgn="t"/>
                      <a:endParaRPr lang="en-US" sz="1200">
                        <a:solidFill>
                          <a:schemeClr val="tx1"/>
                        </a:solidFill>
                        <a:effectLst/>
                      </a:endParaRPr>
                    </a:p>
                    <a:p>
                      <a:pPr algn="l" fontAlgn="t"/>
                      <a:r>
                        <a:rPr lang="en-US" sz="1200">
                          <a:solidFill>
                            <a:schemeClr val="tx1"/>
                          </a:solidFill>
                          <a:effectLst/>
                        </a:rPr>
                        <a:t>Users with access to the workspace can query all logs in the workspace from tables that they have permissions to.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t"/>
                      <a:r>
                        <a:rPr lang="en-US" sz="1200" b="1">
                          <a:solidFill>
                            <a:schemeClr val="tx1"/>
                          </a:solidFill>
                          <a:effectLst/>
                        </a:rPr>
                        <a:t>Azure resource. </a:t>
                      </a:r>
                    </a:p>
                    <a:p>
                      <a:pPr algn="l" fontAlgn="t"/>
                      <a:endParaRPr lang="en-US" sz="1200" b="1">
                        <a:solidFill>
                          <a:schemeClr val="tx1"/>
                        </a:solidFill>
                        <a:effectLst/>
                      </a:endParaRPr>
                    </a:p>
                    <a:p>
                      <a:pPr algn="l" fontAlgn="t"/>
                      <a:r>
                        <a:rPr lang="en-US" sz="1200">
                          <a:solidFill>
                            <a:schemeClr val="tx1"/>
                          </a:solidFill>
                          <a:effectLst/>
                        </a:rPr>
                        <a:t>User can query logs for specific resources, resource groups, or subscription they have access to from any workspace but can't query logs for other resources.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83804177"/>
                  </a:ext>
                </a:extLst>
              </a:tr>
              <a:tr h="1138142">
                <a:tc>
                  <a:txBody>
                    <a:bodyPr/>
                    <a:lstStyle/>
                    <a:p>
                      <a:pPr algn="l" fontAlgn="t"/>
                      <a:r>
                        <a:rPr lang="en-US" sz="1200">
                          <a:solidFill>
                            <a:schemeClr val="tx1"/>
                          </a:solidFill>
                          <a:effectLst/>
                        </a:rPr>
                        <a:t>How can user access logs?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71450" indent="-171450" algn="l" fontAlgn="t">
                        <a:buFont typeface="Arial" panose="020B0604020202020204" pitchFamily="34" charset="0"/>
                        <a:buChar char="•"/>
                      </a:pPr>
                      <a:r>
                        <a:rPr lang="en-US" sz="1200">
                          <a:solidFill>
                            <a:schemeClr val="tx1"/>
                          </a:solidFill>
                          <a:effectLst/>
                        </a:rPr>
                        <a:t>Start </a:t>
                      </a:r>
                      <a:r>
                        <a:rPr lang="en-US" sz="1200" b="1">
                          <a:solidFill>
                            <a:schemeClr val="tx1"/>
                          </a:solidFill>
                          <a:effectLst/>
                        </a:rPr>
                        <a:t>Logs</a:t>
                      </a:r>
                      <a:r>
                        <a:rPr lang="en-US" sz="1200">
                          <a:solidFill>
                            <a:schemeClr val="tx1"/>
                          </a:solidFill>
                          <a:effectLst/>
                        </a:rPr>
                        <a:t> from </a:t>
                      </a:r>
                      <a:r>
                        <a:rPr lang="en-US" sz="1200" b="1">
                          <a:solidFill>
                            <a:schemeClr val="tx1"/>
                          </a:solidFill>
                          <a:effectLst/>
                        </a:rPr>
                        <a:t>Azure Monitor</a:t>
                      </a:r>
                      <a:r>
                        <a:rPr lang="en-US" sz="1200">
                          <a:solidFill>
                            <a:schemeClr val="tx1"/>
                          </a:solidFill>
                          <a:effectLst/>
                        </a:rPr>
                        <a:t> menu.</a:t>
                      </a:r>
                    </a:p>
                    <a:p>
                      <a:pPr marL="171450" indent="-171450" algn="l" fontAlgn="t">
                        <a:buFont typeface="Arial" panose="020B0604020202020204" pitchFamily="34" charset="0"/>
                        <a:buChar char="•"/>
                      </a:pPr>
                      <a:r>
                        <a:rPr lang="en-US" sz="1200">
                          <a:solidFill>
                            <a:schemeClr val="tx1"/>
                          </a:solidFill>
                          <a:effectLst/>
                        </a:rPr>
                        <a:t>Start </a:t>
                      </a:r>
                      <a:r>
                        <a:rPr lang="en-US" sz="1200" b="1">
                          <a:solidFill>
                            <a:schemeClr val="tx1"/>
                          </a:solidFill>
                          <a:effectLst/>
                        </a:rPr>
                        <a:t>Logs</a:t>
                      </a:r>
                      <a:r>
                        <a:rPr lang="en-US" sz="1200">
                          <a:solidFill>
                            <a:schemeClr val="tx1"/>
                          </a:solidFill>
                          <a:effectLst/>
                        </a:rPr>
                        <a:t> from </a:t>
                      </a:r>
                      <a:r>
                        <a:rPr lang="en-US" sz="1200" b="1">
                          <a:solidFill>
                            <a:schemeClr val="tx1"/>
                          </a:solidFill>
                          <a:effectLst/>
                        </a:rPr>
                        <a:t>Log Analytics workspaces</a:t>
                      </a:r>
                      <a:r>
                        <a:rPr lang="en-US" sz="1200">
                          <a:solidFill>
                            <a:schemeClr val="tx1"/>
                          </a:solidFill>
                          <a:effectLst/>
                        </a:rPr>
                        <a:t>.</a:t>
                      </a:r>
                    </a:p>
                    <a:p>
                      <a:pPr marL="171450" indent="-171450" algn="l" fontAlgn="t">
                        <a:buFont typeface="Arial" panose="020B0604020202020204" pitchFamily="34" charset="0"/>
                        <a:buChar char="•"/>
                      </a:pPr>
                      <a:r>
                        <a:rPr lang="en-US" sz="1200">
                          <a:solidFill>
                            <a:schemeClr val="tx1"/>
                          </a:solidFill>
                          <a:effectLst/>
                        </a:rPr>
                        <a:t>From Azure Monitor </a:t>
                      </a:r>
                      <a:r>
                        <a:rPr lang="en-US" sz="1200" u="none" strike="noStrike">
                          <a:solidFill>
                            <a:schemeClr val="tx1"/>
                          </a:solidFill>
                          <a:effectLst/>
                        </a:rPr>
                        <a:t>Workbooks</a:t>
                      </a:r>
                      <a:r>
                        <a:rPr lang="en-US" sz="1200">
                          <a:solidFill>
                            <a:schemeClr val="tx1"/>
                          </a:solidFill>
                          <a:effectLst/>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71450" indent="-171450" algn="l" fontAlgn="t">
                        <a:buFont typeface="Arial" panose="020B0604020202020204" pitchFamily="34" charset="0"/>
                        <a:buChar char="•"/>
                      </a:pPr>
                      <a:r>
                        <a:rPr lang="en-US" sz="1200">
                          <a:solidFill>
                            <a:schemeClr val="tx1"/>
                          </a:solidFill>
                          <a:effectLst/>
                        </a:rPr>
                        <a:t>Start </a:t>
                      </a:r>
                      <a:r>
                        <a:rPr lang="en-US" sz="1200" b="1">
                          <a:solidFill>
                            <a:schemeClr val="tx1"/>
                          </a:solidFill>
                          <a:effectLst/>
                        </a:rPr>
                        <a:t>Logs</a:t>
                      </a:r>
                      <a:r>
                        <a:rPr lang="en-US" sz="1200">
                          <a:solidFill>
                            <a:schemeClr val="tx1"/>
                          </a:solidFill>
                          <a:effectLst/>
                        </a:rPr>
                        <a:t> from the menu for the Azure resource</a:t>
                      </a:r>
                    </a:p>
                    <a:p>
                      <a:pPr marL="171450" indent="-171450" algn="l" fontAlgn="t">
                        <a:buFont typeface="Arial" panose="020B0604020202020204" pitchFamily="34" charset="0"/>
                        <a:buChar char="•"/>
                      </a:pPr>
                      <a:r>
                        <a:rPr lang="en-US" sz="1200">
                          <a:solidFill>
                            <a:schemeClr val="tx1"/>
                          </a:solidFill>
                          <a:effectLst/>
                        </a:rPr>
                        <a:t>Start </a:t>
                      </a:r>
                      <a:r>
                        <a:rPr lang="en-US" sz="1200" b="1">
                          <a:solidFill>
                            <a:schemeClr val="tx1"/>
                          </a:solidFill>
                          <a:effectLst/>
                        </a:rPr>
                        <a:t>Logs</a:t>
                      </a:r>
                      <a:r>
                        <a:rPr lang="en-US" sz="1200">
                          <a:solidFill>
                            <a:schemeClr val="tx1"/>
                          </a:solidFill>
                          <a:effectLst/>
                        </a:rPr>
                        <a:t> from </a:t>
                      </a:r>
                      <a:r>
                        <a:rPr lang="en-US" sz="1200" b="1">
                          <a:solidFill>
                            <a:schemeClr val="tx1"/>
                          </a:solidFill>
                          <a:effectLst/>
                        </a:rPr>
                        <a:t>Azure Monitor</a:t>
                      </a:r>
                      <a:r>
                        <a:rPr lang="en-US" sz="1200">
                          <a:solidFill>
                            <a:schemeClr val="tx1"/>
                          </a:solidFill>
                          <a:effectLst/>
                        </a:rPr>
                        <a:t> menu.</a:t>
                      </a:r>
                    </a:p>
                    <a:p>
                      <a:pPr marL="171450" indent="-171450" algn="l" fontAlgn="t">
                        <a:buFont typeface="Arial" panose="020B0604020202020204" pitchFamily="34" charset="0"/>
                        <a:buChar char="•"/>
                      </a:pPr>
                      <a:r>
                        <a:rPr lang="en-US" sz="1200">
                          <a:solidFill>
                            <a:schemeClr val="tx1"/>
                          </a:solidFill>
                          <a:effectLst/>
                        </a:rPr>
                        <a:t>Start </a:t>
                      </a:r>
                      <a:r>
                        <a:rPr lang="en-US" sz="1200" b="1">
                          <a:solidFill>
                            <a:schemeClr val="tx1"/>
                          </a:solidFill>
                          <a:effectLst/>
                        </a:rPr>
                        <a:t>Logs</a:t>
                      </a:r>
                      <a:r>
                        <a:rPr lang="en-US" sz="1200">
                          <a:solidFill>
                            <a:schemeClr val="tx1"/>
                          </a:solidFill>
                          <a:effectLst/>
                        </a:rPr>
                        <a:t> from </a:t>
                      </a:r>
                      <a:r>
                        <a:rPr lang="en-US" sz="1200" b="1">
                          <a:solidFill>
                            <a:schemeClr val="tx1"/>
                          </a:solidFill>
                          <a:effectLst/>
                        </a:rPr>
                        <a:t>Log Analytics workspaces</a:t>
                      </a:r>
                      <a:r>
                        <a:rPr lang="en-US" sz="1200">
                          <a:solidFill>
                            <a:schemeClr val="tx1"/>
                          </a:solidFill>
                          <a:effectLst/>
                        </a:rPr>
                        <a:t>.</a:t>
                      </a:r>
                    </a:p>
                    <a:p>
                      <a:pPr marL="171450" indent="-171450" algn="l" fontAlgn="t">
                        <a:buFont typeface="Arial" panose="020B0604020202020204" pitchFamily="34" charset="0"/>
                        <a:buChar char="•"/>
                      </a:pPr>
                      <a:r>
                        <a:rPr lang="en-US" sz="1200">
                          <a:solidFill>
                            <a:schemeClr val="tx1"/>
                          </a:solidFill>
                          <a:effectLst/>
                        </a:rPr>
                        <a:t>From Azure Monitor </a:t>
                      </a:r>
                      <a:r>
                        <a:rPr lang="en-US" sz="1200" u="none" strike="noStrike">
                          <a:solidFill>
                            <a:schemeClr val="tx1"/>
                          </a:solidFill>
                          <a:effectLst/>
                        </a:rPr>
                        <a:t>Workbooks</a:t>
                      </a:r>
                      <a:r>
                        <a:rPr lang="en-US" sz="1200">
                          <a:solidFill>
                            <a:schemeClr val="tx1"/>
                          </a:solidFill>
                          <a:effectLst/>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67676205"/>
                  </a:ext>
                </a:extLst>
              </a:tr>
            </a:tbl>
          </a:graphicData>
        </a:graphic>
      </p:graphicFrame>
    </p:spTree>
    <p:extLst>
      <p:ext uri="{BB962C8B-B14F-4D97-AF65-F5344CB8AC3E}">
        <p14:creationId xmlns:p14="http://schemas.microsoft.com/office/powerpoint/2010/main" val="3066044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70643" y="318283"/>
            <a:ext cx="2661213" cy="2896166"/>
          </a:xfrm>
          <a:prstGeom prst="rect">
            <a:avLst/>
          </a:prstGeom>
        </p:spPr>
        <p:txBody>
          <a:bodyPr wrap="square" anchor="ctr">
            <a:normAutofit/>
          </a:bodyPr>
          <a:lstStyle/>
          <a:p>
            <a:r>
              <a:rPr lang="en-GB" dirty="0"/>
              <a:t>Network Topology &amp; Connectivity</a:t>
            </a:r>
            <a:br>
              <a:rPr lang="en-GB" dirty="0"/>
            </a:br>
            <a:endParaRPr lang="en-GB" dirty="0"/>
          </a:p>
        </p:txBody>
      </p:sp>
      <p:sp>
        <p:nvSpPr>
          <p:cNvPr id="6" name="Oval 5">
            <a:extLst>
              <a:ext uri="{FF2B5EF4-FFF2-40B4-BE49-F238E27FC236}">
                <a16:creationId xmlns:a16="http://schemas.microsoft.com/office/drawing/2014/main" id="{DA075323-77C5-4C8B-B556-1B9004993BE0}"/>
              </a:ext>
            </a:extLst>
          </p:cNvPr>
          <p:cNvSpPr/>
          <p:nvPr/>
        </p:nvSpPr>
        <p:spPr>
          <a:xfrm>
            <a:off x="346450" y="543784"/>
            <a:ext cx="933071" cy="933071"/>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GB" dirty="0"/>
          </a:p>
        </p:txBody>
      </p:sp>
      <p:sp>
        <p:nvSpPr>
          <p:cNvPr id="2" name="TextBox 1">
            <a:extLst>
              <a:ext uri="{FF2B5EF4-FFF2-40B4-BE49-F238E27FC236}">
                <a16:creationId xmlns:a16="http://schemas.microsoft.com/office/drawing/2014/main" id="{C6F6389F-1A50-440C-8A73-F2BA5766A1CE}"/>
              </a:ext>
            </a:extLst>
          </p:cNvPr>
          <p:cNvSpPr txBox="1"/>
          <p:nvPr/>
        </p:nvSpPr>
        <p:spPr>
          <a:xfrm>
            <a:off x="9168949" y="4903582"/>
            <a:ext cx="2691701" cy="100463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91436" indent="-291436">
              <a:buFont typeface="Wingdings" panose="05000000000000000000" pitchFamily="2" charset="2"/>
              <a:buChar char="§"/>
            </a:pPr>
            <a:r>
              <a:rPr lang="en-US" sz="1632" dirty="0">
                <a:cs typeface="Calibri" panose="020F0502020204030204" pitchFamily="34" charset="0"/>
              </a:rPr>
              <a:t>Segmentation</a:t>
            </a:r>
          </a:p>
          <a:p>
            <a:pPr marL="291436" indent="-291436">
              <a:buFont typeface="Wingdings" panose="05000000000000000000" pitchFamily="2" charset="2"/>
              <a:buChar char="§"/>
            </a:pPr>
            <a:r>
              <a:rPr lang="en-US" sz="1632" dirty="0">
                <a:cs typeface="Calibri" panose="020F0502020204030204" pitchFamily="34" charset="0"/>
              </a:rPr>
              <a:t>Encryption</a:t>
            </a:r>
          </a:p>
          <a:p>
            <a:pPr marL="291436" indent="-291436">
              <a:buFont typeface="Wingdings" panose="05000000000000000000" pitchFamily="2" charset="2"/>
              <a:buChar char="§"/>
            </a:pPr>
            <a:r>
              <a:rPr lang="en-US" sz="1632" dirty="0">
                <a:cs typeface="Calibri" panose="020F0502020204030204" pitchFamily="34" charset="0"/>
              </a:rPr>
              <a:t>Traffic Inspection</a:t>
            </a:r>
          </a:p>
          <a:p>
            <a:pPr marL="291436" indent="-291436">
              <a:buFont typeface="Wingdings" panose="05000000000000000000" pitchFamily="2" charset="2"/>
              <a:buChar char="§"/>
            </a:pPr>
            <a:endParaRPr lang="en-US" sz="1632" dirty="0">
              <a:cs typeface="Calibri" panose="020F0502020204030204" pitchFamily="34" charset="0"/>
            </a:endParaRPr>
          </a:p>
        </p:txBody>
      </p:sp>
      <p:pic>
        <p:nvPicPr>
          <p:cNvPr id="2050" name="Picture 2" descr="Network topology and connectivity">
            <a:extLst>
              <a:ext uri="{FF2B5EF4-FFF2-40B4-BE49-F238E27FC236}">
                <a16:creationId xmlns:a16="http://schemas.microsoft.com/office/drawing/2014/main" id="{25F785E2-2D6C-436D-A702-23AA666285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4954" y="269922"/>
            <a:ext cx="6189243" cy="392793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3A46ABD3-8BD7-4947-ADD4-C78BC66B2262}"/>
              </a:ext>
            </a:extLst>
          </p:cNvPr>
          <p:cNvSpPr/>
          <p:nvPr/>
        </p:nvSpPr>
        <p:spPr bwMode="auto">
          <a:xfrm>
            <a:off x="5329111" y="57299"/>
            <a:ext cx="6410833" cy="3060074"/>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descr="Network">
            <a:extLst>
              <a:ext uri="{FF2B5EF4-FFF2-40B4-BE49-F238E27FC236}">
                <a16:creationId xmlns:a16="http://schemas.microsoft.com/office/drawing/2014/main" id="{6DA532B7-26A1-473B-859A-12DFC22F488B}"/>
              </a:ext>
            </a:extLst>
          </p:cNvPr>
          <p:cNvSpPr/>
          <p:nvPr/>
        </p:nvSpPr>
        <p:spPr>
          <a:xfrm>
            <a:off x="535875" y="742783"/>
            <a:ext cx="535071" cy="535071"/>
          </a:xfrm>
          <a:prstGeom prst="rect">
            <a:avLst/>
          </a:prstGeom>
          <a:blipFill dpi="0"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GB" dirty="0"/>
          </a:p>
        </p:txBody>
      </p:sp>
      <p:sp>
        <p:nvSpPr>
          <p:cNvPr id="3" name="Title 2">
            <a:extLst>
              <a:ext uri="{FF2B5EF4-FFF2-40B4-BE49-F238E27FC236}">
                <a16:creationId xmlns:a16="http://schemas.microsoft.com/office/drawing/2014/main" id="{322D4562-DFA5-49BA-8509-0E92F2AB6C42}"/>
              </a:ext>
            </a:extLst>
          </p:cNvPr>
          <p:cNvSpPr txBox="1">
            <a:spLocks/>
          </p:cNvSpPr>
          <p:nvPr/>
        </p:nvSpPr>
        <p:spPr>
          <a:xfrm>
            <a:off x="662799" y="4641140"/>
            <a:ext cx="3442883" cy="448228"/>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56" b="1" dirty="0"/>
              <a:t>Overview</a:t>
            </a:r>
            <a:endParaRPr lang="en-GB" sz="3599" dirty="0"/>
          </a:p>
        </p:txBody>
      </p:sp>
      <p:sp>
        <p:nvSpPr>
          <p:cNvPr id="5" name="TextBox 4">
            <a:extLst>
              <a:ext uri="{FF2B5EF4-FFF2-40B4-BE49-F238E27FC236}">
                <a16:creationId xmlns:a16="http://schemas.microsoft.com/office/drawing/2014/main" id="{64DBC814-B411-4C87-8A4C-3D32F6F39F34}"/>
              </a:ext>
            </a:extLst>
          </p:cNvPr>
          <p:cNvSpPr txBox="1"/>
          <p:nvPr/>
        </p:nvSpPr>
        <p:spPr>
          <a:xfrm>
            <a:off x="4075110" y="4350261"/>
            <a:ext cx="5097051" cy="207204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40" dirty="0">
                <a:cs typeface="Calibri" panose="020F0502020204030204" pitchFamily="34" charset="0"/>
              </a:rPr>
              <a:t>Consider the following design elements:</a:t>
            </a:r>
          </a:p>
          <a:p>
            <a:endParaRPr lang="en-US" sz="1632" dirty="0">
              <a:cs typeface="Calibri" panose="020F0502020204030204" pitchFamily="34" charset="0"/>
            </a:endParaRPr>
          </a:p>
          <a:p>
            <a:pPr marL="291436" indent="-291436">
              <a:buFont typeface="Wingdings" panose="05000000000000000000" pitchFamily="2" charset="2"/>
              <a:buChar char="§"/>
            </a:pPr>
            <a:r>
              <a:rPr lang="en-US" sz="1632" dirty="0">
                <a:cs typeface="Calibri" panose="020F0502020204030204" pitchFamily="34" charset="0"/>
              </a:rPr>
              <a:t>IP Address planning</a:t>
            </a:r>
          </a:p>
          <a:p>
            <a:pPr marL="291436" indent="-291436">
              <a:buFont typeface="Wingdings" panose="05000000000000000000" pitchFamily="2" charset="2"/>
              <a:buChar char="§"/>
            </a:pPr>
            <a:r>
              <a:rPr lang="en-US" sz="1632" dirty="0">
                <a:cs typeface="Calibri" panose="020F0502020204030204" pitchFamily="34" charset="0"/>
              </a:rPr>
              <a:t>Configure DNS</a:t>
            </a:r>
          </a:p>
          <a:p>
            <a:pPr marL="291436" indent="-291436">
              <a:buFont typeface="Wingdings" panose="05000000000000000000" pitchFamily="2" charset="2"/>
              <a:buChar char="§"/>
            </a:pPr>
            <a:r>
              <a:rPr lang="en-US" sz="1632" dirty="0">
                <a:cs typeface="Calibri" panose="020F0502020204030204" pitchFamily="34" charset="0"/>
              </a:rPr>
              <a:t>Define Azure Network topology</a:t>
            </a:r>
          </a:p>
          <a:p>
            <a:pPr marL="291436" indent="-291436">
              <a:buFont typeface="Wingdings" panose="05000000000000000000" pitchFamily="2" charset="2"/>
              <a:buChar char="§"/>
            </a:pPr>
            <a:r>
              <a:rPr lang="en-US" sz="1632" dirty="0">
                <a:cs typeface="Calibri" panose="020F0502020204030204" pitchFamily="34" charset="0"/>
              </a:rPr>
              <a:t>Azure Virtual WAN (Microsoft Managed)</a:t>
            </a:r>
          </a:p>
          <a:p>
            <a:pPr marL="291436" indent="-291436">
              <a:buFont typeface="Wingdings" panose="05000000000000000000" pitchFamily="2" charset="2"/>
              <a:buChar char="§"/>
            </a:pPr>
            <a:r>
              <a:rPr lang="en-US" sz="1632" dirty="0">
                <a:cs typeface="Calibri" panose="020F0502020204030204" pitchFamily="34" charset="0"/>
              </a:rPr>
              <a:t>Traditional Azure networking (Customer Managed)</a:t>
            </a:r>
          </a:p>
          <a:p>
            <a:pPr marL="291436" indent="-291436">
              <a:buFont typeface="Wingdings" panose="05000000000000000000" pitchFamily="2" charset="2"/>
              <a:buChar char="§"/>
            </a:pPr>
            <a:r>
              <a:rPr lang="en-US" sz="1632" dirty="0">
                <a:cs typeface="Calibri" panose="020F0502020204030204" pitchFamily="34" charset="0"/>
              </a:rPr>
              <a:t>Connectivity to Azure</a:t>
            </a:r>
          </a:p>
        </p:txBody>
      </p:sp>
    </p:spTree>
    <p:extLst>
      <p:ext uri="{BB962C8B-B14F-4D97-AF65-F5344CB8AC3E}">
        <p14:creationId xmlns:p14="http://schemas.microsoft.com/office/powerpoint/2010/main" val="32752277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4B4D37-3330-4173-BD43-C1F20284604A}"/>
              </a:ext>
            </a:extLst>
          </p:cNvPr>
          <p:cNvSpPr>
            <a:spLocks noGrp="1"/>
          </p:cNvSpPr>
          <p:nvPr>
            <p:ph type="title"/>
          </p:nvPr>
        </p:nvSpPr>
        <p:spPr/>
        <p:txBody>
          <a:bodyPr/>
          <a:lstStyle/>
          <a:p>
            <a:r>
              <a:rPr lang="en-US"/>
              <a:t>Log Analytics centralized workspace</a:t>
            </a:r>
          </a:p>
        </p:txBody>
      </p:sp>
      <p:pic>
        <p:nvPicPr>
          <p:cNvPr id="10" name="Picture 9">
            <a:extLst>
              <a:ext uri="{FF2B5EF4-FFF2-40B4-BE49-F238E27FC236}">
                <a16:creationId xmlns:a16="http://schemas.microsoft.com/office/drawing/2014/main" id="{9C344753-7243-4DE9-A0B0-191B649861B3}"/>
              </a:ext>
            </a:extLst>
          </p:cNvPr>
          <p:cNvPicPr>
            <a:picLocks noChangeAspect="1"/>
          </p:cNvPicPr>
          <p:nvPr/>
        </p:nvPicPr>
        <p:blipFill>
          <a:blip r:embed="rId3"/>
          <a:stretch>
            <a:fillRect/>
          </a:stretch>
        </p:blipFill>
        <p:spPr>
          <a:xfrm>
            <a:off x="2293124" y="1362137"/>
            <a:ext cx="8322837" cy="5129691"/>
          </a:xfrm>
          <a:prstGeom prst="rect">
            <a:avLst/>
          </a:prstGeom>
        </p:spPr>
      </p:pic>
    </p:spTree>
    <p:extLst>
      <p:ext uri="{BB962C8B-B14F-4D97-AF65-F5344CB8AC3E}">
        <p14:creationId xmlns:p14="http://schemas.microsoft.com/office/powerpoint/2010/main" val="586307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54034" y="444975"/>
            <a:ext cx="3047784" cy="2896166"/>
          </a:xfrm>
          <a:prstGeom prst="rect">
            <a:avLst/>
          </a:prstGeom>
        </p:spPr>
        <p:txBody>
          <a:bodyPr wrap="square" anchor="ctr">
            <a:normAutofit/>
          </a:bodyPr>
          <a:lstStyle/>
          <a:p>
            <a:r>
              <a:rPr lang="en-GB" sz="2400" dirty="0"/>
              <a:t>Azure Monitor</a:t>
            </a:r>
            <a:br>
              <a:rPr lang="en-GB" sz="2400" dirty="0"/>
            </a:br>
            <a:r>
              <a:rPr lang="en-GB" sz="2400" dirty="0"/>
              <a:t>Log Analytics</a:t>
            </a:r>
            <a:br>
              <a:rPr lang="en-GB" sz="2400" dirty="0"/>
            </a:br>
            <a:endParaRPr lang="en-GB" sz="2400" dirty="0"/>
          </a:p>
        </p:txBody>
      </p:sp>
      <p:sp>
        <p:nvSpPr>
          <p:cNvPr id="8" name="TextBox 7">
            <a:extLst>
              <a:ext uri="{FF2B5EF4-FFF2-40B4-BE49-F238E27FC236}">
                <a16:creationId xmlns:a16="http://schemas.microsoft.com/office/drawing/2014/main" id="{0D7A773F-DC88-4F58-9945-B6CB4289C08E}"/>
              </a:ext>
            </a:extLst>
          </p:cNvPr>
          <p:cNvSpPr txBox="1"/>
          <p:nvPr/>
        </p:nvSpPr>
        <p:spPr>
          <a:xfrm>
            <a:off x="5060327" y="1144823"/>
            <a:ext cx="6733017" cy="4021101"/>
          </a:xfrm>
          <a:prstGeom prst="rect">
            <a:avLst/>
          </a:prstGeom>
          <a:noFill/>
        </p:spPr>
        <p:txBody>
          <a:bodyPr wrap="square">
            <a:spAutoFit/>
          </a:bodyPr>
          <a:lstStyle/>
          <a:p>
            <a:pPr marL="291436" marR="0" lvl="0" indent="-291436" algn="l" defTabSz="932597" rtl="0" eaLnBrk="1" fontAlgn="auto" latinLnBrk="0" hangingPunct="1">
              <a:lnSpc>
                <a:spcPct val="100000"/>
              </a:lnSpc>
              <a:spcBef>
                <a:spcPts val="0"/>
              </a:spcBef>
              <a:spcAft>
                <a:spcPts val="612"/>
              </a:spcAft>
              <a:buClrTx/>
              <a:buSzTx/>
              <a:buFont typeface="Wingdings" panose="05000000000000000000" pitchFamily="2" charset="2"/>
              <a:buChar char="q"/>
              <a:tabLst/>
              <a:defRPr/>
            </a:pPr>
            <a:r>
              <a:rPr kumimoji="0" lang="en-US" sz="1836" b="0" i="0" u="none" strike="noStrike" kern="1200" cap="none" spc="0" normalizeH="0" baseline="0" noProof="0">
                <a:ln>
                  <a:noFill/>
                </a:ln>
                <a:solidFill>
                  <a:srgbClr val="24292E"/>
                </a:solidFill>
                <a:effectLst/>
                <a:uLnTx/>
                <a:uFillTx/>
                <a:latin typeface="Segoe UI" panose="020B0502040204020203" pitchFamily="34" charset="0"/>
                <a:ea typeface="+mn-ea"/>
                <a:cs typeface="Segoe UI" panose="020B0502040204020203" pitchFamily="34" charset="0"/>
              </a:rPr>
              <a:t>Log Analytics for </a:t>
            </a:r>
            <a:r>
              <a:rPr kumimoji="0" lang="en-US" sz="1836" b="1" i="0" u="none" strike="noStrike" kern="1200" cap="none" spc="0" normalizeH="0" baseline="0" noProof="0">
                <a:ln>
                  <a:noFill/>
                </a:ln>
                <a:solidFill>
                  <a:srgbClr val="24292E"/>
                </a:solidFill>
                <a:effectLst/>
                <a:uLnTx/>
                <a:uFillTx/>
                <a:latin typeface="Segoe UI" panose="020B0502040204020203" pitchFamily="34" charset="0"/>
                <a:ea typeface="+mn-ea"/>
                <a:cs typeface="Segoe UI" panose="020B0502040204020203" pitchFamily="34" charset="0"/>
              </a:rPr>
              <a:t>centralized</a:t>
            </a:r>
            <a:r>
              <a:rPr kumimoji="0" lang="en-US" sz="1836" b="0" i="0" u="none" strike="noStrike" kern="1200" cap="none" spc="0" normalizeH="0" baseline="0" noProof="0">
                <a:ln>
                  <a:noFill/>
                </a:ln>
                <a:solidFill>
                  <a:srgbClr val="24292E"/>
                </a:solidFill>
                <a:effectLst/>
                <a:uLnTx/>
                <a:uFillTx/>
                <a:latin typeface="Segoe UI" panose="020B0502040204020203" pitchFamily="34" charset="0"/>
                <a:ea typeface="+mn-ea"/>
                <a:cs typeface="Segoe UI" panose="020B0502040204020203" pitchFamily="34" charset="0"/>
              </a:rPr>
              <a:t> platform management</a:t>
            </a:r>
          </a:p>
          <a:p>
            <a:pPr marL="757807" marR="0" lvl="1" indent="-291436" algn="l" defTabSz="932597" rtl="0" eaLnBrk="1" fontAlgn="auto" latinLnBrk="0" hangingPunct="1">
              <a:lnSpc>
                <a:spcPct val="100000"/>
              </a:lnSpc>
              <a:spcBef>
                <a:spcPts val="0"/>
              </a:spcBef>
              <a:spcAft>
                <a:spcPts val="612"/>
              </a:spcAft>
              <a:buClrTx/>
              <a:buSzTx/>
              <a:buFont typeface="Wingdings" panose="05000000000000000000" pitchFamily="2" charset="2"/>
              <a:buChar char="q"/>
              <a:tabLst/>
              <a:defRPr/>
            </a:pPr>
            <a:r>
              <a:rPr kumimoji="0" lang="en-US" sz="1836" b="0" i="0" u="none" strike="noStrike" kern="1200" cap="none" spc="0" normalizeH="0" baseline="0" noProof="0">
                <a:ln>
                  <a:noFill/>
                </a:ln>
                <a:solidFill>
                  <a:srgbClr val="24292E"/>
                </a:solidFill>
                <a:effectLst/>
                <a:uLnTx/>
                <a:uFillTx/>
                <a:latin typeface="Segoe UI" panose="020B0502040204020203" pitchFamily="34" charset="0"/>
                <a:ea typeface="+mn-ea"/>
                <a:cs typeface="Segoe UI" panose="020B0502040204020203" pitchFamily="34" charset="0"/>
              </a:rPr>
              <a:t>​Security, networking, Operational (platform health), lenses</a:t>
            </a:r>
          </a:p>
          <a:p>
            <a:pPr marL="1224178" marR="0" lvl="2" indent="-291436" algn="l" defTabSz="932597" rtl="0" eaLnBrk="1" fontAlgn="auto" latinLnBrk="0" hangingPunct="1">
              <a:lnSpc>
                <a:spcPct val="100000"/>
              </a:lnSpc>
              <a:spcBef>
                <a:spcPts val="0"/>
              </a:spcBef>
              <a:spcAft>
                <a:spcPts val="612"/>
              </a:spcAft>
              <a:buClrTx/>
              <a:buSzTx/>
              <a:buFont typeface="Wingdings" panose="05000000000000000000" pitchFamily="2" charset="2"/>
              <a:buChar char="q"/>
              <a:tabLst/>
              <a:defRPr/>
            </a:pPr>
            <a:r>
              <a:rPr kumimoji="0" lang="en-US" sz="1836" b="0" i="0" u="none" strike="noStrike" kern="1200" cap="none" spc="0" normalizeH="0" baseline="0" noProof="0">
                <a:ln>
                  <a:noFill/>
                </a:ln>
                <a:solidFill>
                  <a:srgbClr val="24292E"/>
                </a:solidFill>
                <a:effectLst/>
                <a:uLnTx/>
                <a:uFillTx/>
                <a:latin typeface="Segoe UI" panose="020B0502040204020203" pitchFamily="34" charset="0"/>
                <a:ea typeface="+mn-ea"/>
                <a:cs typeface="Segoe UI" panose="020B0502040204020203" pitchFamily="34" charset="0"/>
              </a:rPr>
              <a:t>​Single Log Analytics workspace except where RBAC and data sovereignty requirements mandate additional workspaces.​</a:t>
            </a:r>
          </a:p>
          <a:p>
            <a:pPr marL="1224178" marR="0" lvl="2" indent="-291436" algn="l" defTabSz="932597" rtl="0" eaLnBrk="1" fontAlgn="auto" latinLnBrk="0" hangingPunct="1">
              <a:lnSpc>
                <a:spcPct val="100000"/>
              </a:lnSpc>
              <a:spcBef>
                <a:spcPts val="0"/>
              </a:spcBef>
              <a:spcAft>
                <a:spcPts val="612"/>
              </a:spcAft>
              <a:buClrTx/>
              <a:buSzTx/>
              <a:buFont typeface="Wingdings" panose="05000000000000000000" pitchFamily="2" charset="2"/>
              <a:buChar char="q"/>
              <a:tabLst/>
              <a:defRPr/>
            </a:pPr>
            <a:r>
              <a:rPr kumimoji="0" lang="en-US" sz="1836" b="0" i="0" u="none" strike="noStrike" kern="1200" cap="none" spc="0" normalizeH="0" baseline="0" noProof="0">
                <a:ln>
                  <a:noFill/>
                </a:ln>
                <a:solidFill>
                  <a:srgbClr val="24292E"/>
                </a:solidFill>
                <a:effectLst/>
                <a:uLnTx/>
                <a:uFillTx/>
                <a:latin typeface="Segoe UI" panose="020B0502040204020203" pitchFamily="34" charset="0"/>
                <a:ea typeface="+mn-ea"/>
                <a:cs typeface="Segoe UI" panose="020B0502040204020203" pitchFamily="34" charset="0"/>
              </a:rPr>
              <a:t>Export logs to Azure Storage if log retention requirements exceed two years</a:t>
            </a:r>
          </a:p>
          <a:p>
            <a:pPr marL="1224178" marR="0" lvl="2" indent="-291436" algn="l" defTabSz="932597" rtl="0" eaLnBrk="1" fontAlgn="auto" latinLnBrk="0" hangingPunct="1">
              <a:lnSpc>
                <a:spcPct val="100000"/>
              </a:lnSpc>
              <a:spcBef>
                <a:spcPts val="0"/>
              </a:spcBef>
              <a:spcAft>
                <a:spcPts val="612"/>
              </a:spcAft>
              <a:buClrTx/>
              <a:buSzTx/>
              <a:buFont typeface="Wingdings" panose="05000000000000000000" pitchFamily="2" charset="2"/>
              <a:buChar char="q"/>
              <a:tabLst/>
              <a:defRPr/>
            </a:pPr>
            <a:r>
              <a:rPr kumimoji="0" lang="en-US" sz="1836" b="0" i="0" u="none" strike="noStrike" kern="1200" cap="none" spc="0" normalizeH="0" baseline="0" noProof="0">
                <a:ln>
                  <a:noFill/>
                </a:ln>
                <a:solidFill>
                  <a:srgbClr val="24292E"/>
                </a:solidFill>
                <a:effectLst/>
                <a:uLnTx/>
                <a:uFillTx/>
                <a:latin typeface="Segoe UI" panose="020B0502040204020203" pitchFamily="34" charset="0"/>
                <a:ea typeface="+mn-ea"/>
                <a:cs typeface="Segoe UI" panose="020B0502040204020203" pitchFamily="34" charset="0"/>
              </a:rPr>
              <a:t>Real-time ingestion latency​​</a:t>
            </a:r>
          </a:p>
          <a:p>
            <a:pPr marL="291436" marR="0" lvl="0" indent="-291436" algn="l" defTabSz="932597" rtl="0" eaLnBrk="1" fontAlgn="auto" latinLnBrk="0" hangingPunct="1">
              <a:lnSpc>
                <a:spcPct val="100000"/>
              </a:lnSpc>
              <a:spcBef>
                <a:spcPts val="0"/>
              </a:spcBef>
              <a:spcAft>
                <a:spcPts val="612"/>
              </a:spcAft>
              <a:buClrTx/>
              <a:buSzTx/>
              <a:buFont typeface="Wingdings" panose="05000000000000000000" pitchFamily="2" charset="2"/>
              <a:buChar char="q"/>
              <a:tabLst/>
              <a:defRPr/>
            </a:pPr>
            <a:r>
              <a:rPr kumimoji="0" lang="en-US" sz="1836" b="0" i="0" u="none" strike="noStrike" kern="1200" cap="none" spc="0" normalizeH="0" baseline="0" noProof="0">
                <a:ln>
                  <a:noFill/>
                </a:ln>
                <a:solidFill>
                  <a:srgbClr val="24292E"/>
                </a:solidFill>
                <a:effectLst/>
                <a:uLnTx/>
                <a:uFillTx/>
                <a:latin typeface="Segoe UI" panose="020B0502040204020203" pitchFamily="34" charset="0"/>
                <a:ea typeface="+mn-ea"/>
                <a:cs typeface="Segoe UI" panose="020B0502040204020203" pitchFamily="34" charset="0"/>
              </a:rPr>
              <a:t>Use Alerting and Dashboards </a:t>
            </a:r>
          </a:p>
          <a:p>
            <a:pPr marL="291436" marR="0" lvl="0" indent="-291436" algn="l" defTabSz="932597" rtl="0" eaLnBrk="1" fontAlgn="auto" latinLnBrk="0" hangingPunct="1">
              <a:lnSpc>
                <a:spcPct val="100000"/>
              </a:lnSpc>
              <a:spcBef>
                <a:spcPts val="0"/>
              </a:spcBef>
              <a:spcAft>
                <a:spcPts val="612"/>
              </a:spcAft>
              <a:buClrTx/>
              <a:buSzTx/>
              <a:buFont typeface="Wingdings" panose="05000000000000000000" pitchFamily="2" charset="2"/>
              <a:buChar char="q"/>
              <a:tabLst/>
              <a:defRPr/>
            </a:pPr>
            <a:r>
              <a:rPr kumimoji="0" lang="en-US" sz="1836" b="0" i="0" u="none" strike="noStrike" kern="1200" cap="none" spc="0" normalizeH="0" baseline="0" noProof="0">
                <a:ln>
                  <a:noFill/>
                </a:ln>
                <a:solidFill>
                  <a:srgbClr val="24292E"/>
                </a:solidFill>
                <a:effectLst/>
                <a:uLnTx/>
                <a:uFillTx/>
                <a:latin typeface="Segoe UI" panose="020B0502040204020203" pitchFamily="34" charset="0"/>
                <a:ea typeface="+mn-ea"/>
                <a:cs typeface="Segoe UI" panose="020B0502040204020203" pitchFamily="34" charset="0"/>
              </a:rPr>
              <a:t>Data on Azure stays on Azure​</a:t>
            </a:r>
          </a:p>
          <a:p>
            <a:pPr marL="757807" marR="0" lvl="1" indent="-291436" algn="l" defTabSz="932597" rtl="0" eaLnBrk="1" fontAlgn="auto" latinLnBrk="0" hangingPunct="1">
              <a:lnSpc>
                <a:spcPct val="100000"/>
              </a:lnSpc>
              <a:spcBef>
                <a:spcPts val="0"/>
              </a:spcBef>
              <a:spcAft>
                <a:spcPts val="612"/>
              </a:spcAft>
              <a:buClrTx/>
              <a:buSzTx/>
              <a:buFont typeface="Wingdings" panose="05000000000000000000" pitchFamily="2" charset="2"/>
              <a:buChar char="q"/>
              <a:tabLst/>
              <a:defRPr/>
            </a:pPr>
            <a:r>
              <a:rPr kumimoji="0" lang="en-US" sz="1836" b="0" i="0" u="none" strike="noStrike" kern="1200" cap="none" spc="0" normalizeH="0" baseline="0" noProof="0">
                <a:ln>
                  <a:noFill/>
                </a:ln>
                <a:solidFill>
                  <a:srgbClr val="24292E"/>
                </a:solidFill>
                <a:effectLst/>
                <a:uLnTx/>
                <a:uFillTx/>
                <a:latin typeface="Segoe UI" panose="020B0502040204020203" pitchFamily="34" charset="0"/>
                <a:ea typeface="+mn-ea"/>
                <a:cs typeface="Segoe UI" panose="020B0502040204020203" pitchFamily="34" charset="0"/>
              </a:rPr>
              <a:t>SIEM Integration​</a:t>
            </a:r>
          </a:p>
        </p:txBody>
      </p:sp>
      <p:grpSp>
        <p:nvGrpSpPr>
          <p:cNvPr id="2" name="Group 1">
            <a:extLst>
              <a:ext uri="{FF2B5EF4-FFF2-40B4-BE49-F238E27FC236}">
                <a16:creationId xmlns:a16="http://schemas.microsoft.com/office/drawing/2014/main" id="{AC10CB41-0CBB-40B6-A1FD-A153BE9B991C}"/>
              </a:ext>
            </a:extLst>
          </p:cNvPr>
          <p:cNvGrpSpPr/>
          <p:nvPr/>
        </p:nvGrpSpPr>
        <p:grpSpPr>
          <a:xfrm>
            <a:off x="285144" y="1044116"/>
            <a:ext cx="933071" cy="933071"/>
            <a:chOff x="5638570" y="2971570"/>
            <a:chExt cx="914859" cy="914859"/>
          </a:xfrm>
        </p:grpSpPr>
        <p:sp>
          <p:nvSpPr>
            <p:cNvPr id="5" name="Oval 4">
              <a:extLst>
                <a:ext uri="{FF2B5EF4-FFF2-40B4-BE49-F238E27FC236}">
                  <a16:creationId xmlns:a16="http://schemas.microsoft.com/office/drawing/2014/main" id="{D7E3E47D-0D56-4491-A978-7DC19368E683}"/>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Check List">
              <a:extLst>
                <a:ext uri="{FF2B5EF4-FFF2-40B4-BE49-F238E27FC236}">
                  <a16:creationId xmlns:a16="http://schemas.microsoft.com/office/drawing/2014/main" id="{0877CDA4-0297-4FBE-8E57-DC0DBB62CED2}"/>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9" name="TextBox 8">
            <a:extLst>
              <a:ext uri="{FF2B5EF4-FFF2-40B4-BE49-F238E27FC236}">
                <a16:creationId xmlns:a16="http://schemas.microsoft.com/office/drawing/2014/main" id="{D300C462-F65C-4CD8-ADC9-169D31458C21}"/>
              </a:ext>
            </a:extLst>
          </p:cNvPr>
          <p:cNvSpPr txBox="1"/>
          <p:nvPr/>
        </p:nvSpPr>
        <p:spPr>
          <a:xfrm>
            <a:off x="285144" y="4800357"/>
            <a:ext cx="3575899" cy="954107"/>
          </a:xfrm>
          <a:prstGeom prst="rect">
            <a:avLst/>
          </a:prstGeom>
          <a:noFill/>
        </p:spPr>
        <p:txBody>
          <a:bodyPr wrap="square">
            <a:spAutoFit/>
          </a:bodyPr>
          <a:lstStyle/>
          <a:p>
            <a:pPr marL="0" marR="0" lvl="0" indent="0" algn="l" defTabSz="932742" rtl="0" eaLnBrk="1" fontAlgn="base" latinLnBrk="0" hangingPunct="1">
              <a:lnSpc>
                <a:spcPct val="100000"/>
              </a:lnSpc>
              <a:spcBef>
                <a:spcPts val="0"/>
              </a:spcBef>
              <a:spcAft>
                <a:spcPts val="0"/>
              </a:spcAft>
              <a:buClrTx/>
              <a:buSzTx/>
              <a:buFontTx/>
              <a:buNone/>
              <a:tabLst/>
              <a:defRPr/>
            </a:pPr>
            <a:r>
              <a:rPr kumimoji="0" lang="en-US" sz="2800" b="0" i="0" u="none" strike="noStrike" kern="1200" cap="none" spc="0" normalizeH="0" baseline="0" dirty="0">
                <a:ln>
                  <a:noFill/>
                </a:ln>
                <a:solidFill>
                  <a:srgbClr val="FFFFFF"/>
                </a:solidFill>
                <a:effectLst/>
                <a:uLnTx/>
                <a:uFillTx/>
                <a:latin typeface="Segoe UI Semibold" panose="020B0702040204020203" pitchFamily="34" charset="0"/>
                <a:ea typeface="+mn-ea"/>
                <a:cs typeface="+mn-cs"/>
              </a:rPr>
              <a:t>Design Recommendation</a:t>
            </a:r>
            <a:endParaRPr kumimoji="0" lang="en-US" sz="2800" b="0" i="0" u="none" strike="noStrike" kern="1200" cap="none" spc="0" normalizeH="0" baseline="0" dirty="0">
              <a:ln>
                <a:noFill/>
              </a:ln>
              <a:solidFill>
                <a:srgbClr val="3C3C41"/>
              </a:solidFill>
              <a:effectLst/>
              <a:uLnTx/>
              <a:uFillTx/>
              <a:latin typeface="Segoe UI"/>
              <a:ea typeface="+mn-ea"/>
              <a:cs typeface="+mn-cs"/>
            </a:endParaRPr>
          </a:p>
        </p:txBody>
      </p:sp>
    </p:spTree>
    <p:extLst>
      <p:ext uri="{BB962C8B-B14F-4D97-AF65-F5344CB8AC3E}">
        <p14:creationId xmlns:p14="http://schemas.microsoft.com/office/powerpoint/2010/main" val="204788966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D5737B-C4DD-4834-BDED-D083D733D650}"/>
              </a:ext>
            </a:extLst>
          </p:cNvPr>
          <p:cNvSpPr>
            <a:spLocks noGrp="1"/>
          </p:cNvSpPr>
          <p:nvPr>
            <p:ph type="title"/>
          </p:nvPr>
        </p:nvSpPr>
        <p:spPr>
          <a:xfrm>
            <a:off x="482601" y="960437"/>
            <a:ext cx="7604124" cy="3629025"/>
          </a:xfrm>
        </p:spPr>
        <p:txBody>
          <a:bodyPr/>
          <a:lstStyle/>
          <a:p>
            <a:r>
              <a:rPr lang="en-US"/>
              <a:t>Photo layout 1</a:t>
            </a:r>
          </a:p>
        </p:txBody>
      </p:sp>
      <p:sp>
        <p:nvSpPr>
          <p:cNvPr id="4" name="Footer Placeholder 3">
            <a:extLst>
              <a:ext uri="{FF2B5EF4-FFF2-40B4-BE49-F238E27FC236}">
                <a16:creationId xmlns:a16="http://schemas.microsoft.com/office/drawing/2014/main" id="{294C7786-9F78-4D63-B7B8-AD0F1472F174}"/>
              </a:ext>
            </a:extLst>
          </p:cNvPr>
          <p:cNvSpPr>
            <a:spLocks noGrp="1"/>
          </p:cNvSpPr>
          <p:nvPr>
            <p:ph type="ftr" sz="quarter" idx="4294967295"/>
          </p:nvPr>
        </p:nvSpPr>
        <p:spPr>
          <a:xfrm>
            <a:off x="615950" y="6578600"/>
            <a:ext cx="11820525" cy="12065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tint val="75000"/>
                  </a:srgbClr>
                </a:solidFill>
                <a:effectLst/>
                <a:uLnTx/>
                <a:uFillTx/>
                <a:latin typeface="Segoe UI"/>
                <a:ea typeface="+mn-ea"/>
                <a:cs typeface="+mn-cs"/>
              </a:rPr>
              <a:t>© Microsoft Corporation                                                                                  								</a:t>
            </a:r>
          </a:p>
        </p:txBody>
      </p:sp>
      <p:sp>
        <p:nvSpPr>
          <p:cNvPr id="8" name="Text Placeholder 7">
            <a:extLst>
              <a:ext uri="{FF2B5EF4-FFF2-40B4-BE49-F238E27FC236}">
                <a16:creationId xmlns:a16="http://schemas.microsoft.com/office/drawing/2014/main" id="{047413F0-CDA5-48E0-BF29-699F552C27D6}"/>
              </a:ext>
            </a:extLst>
          </p:cNvPr>
          <p:cNvSpPr>
            <a:spLocks noGrp="1"/>
          </p:cNvSpPr>
          <p:nvPr>
            <p:ph type="body" sz="quarter" idx="4294967295"/>
          </p:nvPr>
        </p:nvSpPr>
        <p:spPr>
          <a:xfrm>
            <a:off x="858129" y="3364032"/>
            <a:ext cx="11578346" cy="1292662"/>
          </a:xfrm>
        </p:spPr>
        <p:txBody>
          <a:bodyPr/>
          <a:lstStyle/>
          <a:p>
            <a:r>
              <a:rPr lang="en-US" sz="3600" dirty="0"/>
              <a:t>Azure Policies &amp; </a:t>
            </a:r>
          </a:p>
          <a:p>
            <a:r>
              <a:rPr lang="en-US" sz="3600" dirty="0"/>
              <a:t>Azure Security Center</a:t>
            </a:r>
          </a:p>
        </p:txBody>
      </p:sp>
      <p:pic>
        <p:nvPicPr>
          <p:cNvPr id="6" name="Grafik 5">
            <a:extLst>
              <a:ext uri="{FF2B5EF4-FFF2-40B4-BE49-F238E27FC236}">
                <a16:creationId xmlns:a16="http://schemas.microsoft.com/office/drawing/2014/main" id="{42B64995-48C9-4606-A83A-07D302D9B54B}"/>
              </a:ext>
            </a:extLst>
          </p:cNvPr>
          <p:cNvPicPr>
            <a:picLocks noChangeAspect="1"/>
          </p:cNvPicPr>
          <p:nvPr/>
        </p:nvPicPr>
        <p:blipFill rotWithShape="1">
          <a:blip r:embed="rId3"/>
          <a:srcRect r="57997"/>
          <a:stretch/>
        </p:blipFill>
        <p:spPr>
          <a:xfrm>
            <a:off x="-9526" y="-7937"/>
            <a:ext cx="5223641" cy="2176383"/>
          </a:xfrm>
          <a:prstGeom prst="rect">
            <a:avLst/>
          </a:prstGeom>
        </p:spPr>
      </p:pic>
      <p:pic>
        <p:nvPicPr>
          <p:cNvPr id="14" name="Grafik 13">
            <a:extLst>
              <a:ext uri="{FF2B5EF4-FFF2-40B4-BE49-F238E27FC236}">
                <a16:creationId xmlns:a16="http://schemas.microsoft.com/office/drawing/2014/main" id="{F8B07B34-3BED-4A81-AC20-FE1DDC328EEC}"/>
              </a:ext>
            </a:extLst>
          </p:cNvPr>
          <p:cNvPicPr>
            <a:picLocks noChangeAspect="1"/>
          </p:cNvPicPr>
          <p:nvPr/>
        </p:nvPicPr>
        <p:blipFill rotWithShape="1">
          <a:blip r:embed="rId3"/>
          <a:srcRect l="63888" t="-1477" r="772" b="1477"/>
          <a:stretch/>
        </p:blipFill>
        <p:spPr>
          <a:xfrm>
            <a:off x="7953375" y="4402217"/>
            <a:ext cx="4394965" cy="2176383"/>
          </a:xfrm>
          <a:prstGeom prst="rect">
            <a:avLst/>
          </a:prstGeom>
        </p:spPr>
      </p:pic>
    </p:spTree>
    <p:extLst>
      <p:ext uri="{BB962C8B-B14F-4D97-AF65-F5344CB8AC3E}">
        <p14:creationId xmlns:p14="http://schemas.microsoft.com/office/powerpoint/2010/main" val="333364439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AA538EDF-8C91-4242-B012-35C150FF3580}"/>
              </a:ext>
            </a:extLst>
          </p:cNvPr>
          <p:cNvSpPr txBox="1">
            <a:spLocks/>
          </p:cNvSpPr>
          <p:nvPr/>
        </p:nvSpPr>
        <p:spPr>
          <a:xfrm>
            <a:off x="465138" y="632779"/>
            <a:ext cx="11533187" cy="411162"/>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de-DE" sz="2800" b="0" i="0" u="none" strike="noStrike" kern="1200" cap="none" spc="-50" normalizeH="0" baseline="0" noProof="0">
                <a:ln w="3175">
                  <a:noFill/>
                </a:ln>
                <a:solidFill>
                  <a:srgbClr val="3C3C41"/>
                </a:solidFill>
                <a:effectLst/>
                <a:uLnTx/>
                <a:uFillTx/>
                <a:latin typeface="Segoe UI Semibold"/>
                <a:ea typeface="+mn-ea"/>
                <a:cs typeface="Segoe UI" pitchFamily="34" charset="0"/>
              </a:rPr>
              <a:t>Azure Policy: </a:t>
            </a:r>
          </a:p>
        </p:txBody>
      </p:sp>
      <p:sp>
        <p:nvSpPr>
          <p:cNvPr id="4" name="TextBox 3">
            <a:extLst>
              <a:ext uri="{FF2B5EF4-FFF2-40B4-BE49-F238E27FC236}">
                <a16:creationId xmlns:a16="http://schemas.microsoft.com/office/drawing/2014/main" id="{61840246-4C9A-4563-BF44-D15CDE18829E}"/>
              </a:ext>
            </a:extLst>
          </p:cNvPr>
          <p:cNvSpPr txBox="1"/>
          <p:nvPr/>
        </p:nvSpPr>
        <p:spPr>
          <a:xfrm>
            <a:off x="465138" y="5087848"/>
            <a:ext cx="10251184" cy="1477328"/>
          </a:xfrm>
          <a:prstGeom prst="rect">
            <a:avLst/>
          </a:prstGeom>
          <a:noFill/>
        </p:spPr>
        <p:txBody>
          <a:bodyPr wrap="square">
            <a:spAutoFit/>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guardrails that establish governance model within a specified scope</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enforces organizational standards </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assess compliance at scale </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used for resource consistency, regulatory compliance, security, cost and management</a:t>
            </a:r>
          </a:p>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171717"/>
              </a:solidFill>
              <a:effectLst/>
              <a:uLnTx/>
              <a:uFillTx/>
              <a:latin typeface="Segoe UI" panose="020B0502040204020203" pitchFamily="34" charset="0"/>
              <a:ea typeface="+mn-ea"/>
              <a:cs typeface="+mn-cs"/>
            </a:endParaRPr>
          </a:p>
        </p:txBody>
      </p:sp>
      <p:pic>
        <p:nvPicPr>
          <p:cNvPr id="6" name="Picture 5">
            <a:extLst>
              <a:ext uri="{FF2B5EF4-FFF2-40B4-BE49-F238E27FC236}">
                <a16:creationId xmlns:a16="http://schemas.microsoft.com/office/drawing/2014/main" id="{ED509982-F16A-4390-97A5-5ABBC3ACB44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514977" y="632779"/>
            <a:ext cx="6476999" cy="4123517"/>
          </a:xfrm>
          <a:prstGeom prst="rect">
            <a:avLst/>
          </a:prstGeom>
          <a:effectLst>
            <a:outerShdw blurRad="50800" sx="101000" sy="101000" algn="ctr" rotWithShape="0">
              <a:schemeClr val="bg1">
                <a:lumMod val="75000"/>
                <a:alpha val="40000"/>
              </a:schemeClr>
            </a:outerShdw>
          </a:effectLst>
        </p:spPr>
      </p:pic>
      <p:pic>
        <p:nvPicPr>
          <p:cNvPr id="8" name="Picture 56" descr="A close up of a logo&#10;&#10;Description generated with high confidence">
            <a:extLst>
              <a:ext uri="{FF2B5EF4-FFF2-40B4-BE49-F238E27FC236}">
                <a16:creationId xmlns:a16="http://schemas.microsoft.com/office/drawing/2014/main" id="{73C6FCB8-F88F-4F8E-AD71-1CAA94111572}"/>
              </a:ext>
            </a:extLst>
          </p:cNvPr>
          <p:cNvPicPr>
            <a:picLocks noChangeAspect="1"/>
          </p:cNvPicPr>
          <p:nvPr/>
        </p:nvPicPr>
        <p:blipFill>
          <a:blip r:embed="rId4"/>
          <a:stretch>
            <a:fillRect/>
          </a:stretch>
        </p:blipFill>
        <p:spPr>
          <a:xfrm>
            <a:off x="11286942" y="444975"/>
            <a:ext cx="506402" cy="506402"/>
          </a:xfrm>
          <a:prstGeom prst="rect">
            <a:avLst/>
          </a:prstGeom>
        </p:spPr>
      </p:pic>
    </p:spTree>
    <p:extLst>
      <p:ext uri="{BB962C8B-B14F-4D97-AF65-F5344CB8AC3E}">
        <p14:creationId xmlns:p14="http://schemas.microsoft.com/office/powerpoint/2010/main" val="245980321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89018B56-94D7-46D7-84A1-F95BC852D481}"/>
              </a:ext>
            </a:extLst>
          </p:cNvPr>
          <p:cNvSpPr txBox="1">
            <a:spLocks/>
          </p:cNvSpPr>
          <p:nvPr/>
        </p:nvSpPr>
        <p:spPr>
          <a:xfrm>
            <a:off x="465138" y="632779"/>
            <a:ext cx="11533187" cy="411162"/>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de-DE" sz="2800" b="0" i="0" u="none" strike="noStrike" kern="1200" cap="none" spc="-50" normalizeH="0" baseline="0" noProof="0">
                <a:ln w="3175">
                  <a:noFill/>
                </a:ln>
                <a:solidFill>
                  <a:srgbClr val="3C3C41"/>
                </a:solidFill>
                <a:effectLst/>
                <a:uLnTx/>
                <a:uFillTx/>
                <a:latin typeface="Segoe UI Semibold"/>
                <a:ea typeface="+mn-ea"/>
                <a:cs typeface="Segoe UI" pitchFamily="34" charset="0"/>
              </a:rPr>
              <a:t>Azure Policy: </a:t>
            </a:r>
          </a:p>
        </p:txBody>
      </p:sp>
      <p:sp>
        <p:nvSpPr>
          <p:cNvPr id="8" name="Text Placeholder 2">
            <a:extLst>
              <a:ext uri="{FF2B5EF4-FFF2-40B4-BE49-F238E27FC236}">
                <a16:creationId xmlns:a16="http://schemas.microsoft.com/office/drawing/2014/main" id="{B3894705-D038-4FF6-9685-3FF29383F666}"/>
              </a:ext>
            </a:extLst>
          </p:cNvPr>
          <p:cNvSpPr txBox="1">
            <a:spLocks/>
          </p:cNvSpPr>
          <p:nvPr/>
        </p:nvSpPr>
        <p:spPr>
          <a:xfrm>
            <a:off x="365760" y="1827315"/>
            <a:ext cx="5461603" cy="3961674"/>
          </a:xfrm>
        </p:spPr>
        <p:txBody>
          <a:bodyPr>
            <a:norm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285750" marR="0" lvl="0" indent="-285750" algn="l" defTabSz="932742"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3C3C41"/>
                </a:solidFill>
                <a:effectLst/>
                <a:uLnTx/>
                <a:uFillTx/>
                <a:latin typeface="Segoe UI"/>
                <a:ea typeface="+mn-ea"/>
                <a:cs typeface="Segoe UI Semilight" panose="020B0402040204020203" pitchFamily="34" charset="0"/>
              </a:rPr>
              <a:t>Restrict location or resource type (built-in)</a:t>
            </a:r>
          </a:p>
          <a:p>
            <a:pPr marL="285750" marR="0" lvl="0" indent="-285750" algn="l" defTabSz="932742"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3C3C41"/>
                </a:solidFill>
                <a:effectLst/>
                <a:uLnTx/>
                <a:uFillTx/>
                <a:latin typeface="Segoe UI"/>
                <a:ea typeface="+mn-ea"/>
                <a:cs typeface="Segoe UI Semilight" panose="020B0402040204020203" pitchFamily="34" charset="0"/>
              </a:rPr>
              <a:t>Inherit tags from Resource Group (see right -&gt;)</a:t>
            </a:r>
          </a:p>
          <a:p>
            <a:pPr marL="285750" marR="0" lvl="0" indent="-285750" algn="l" defTabSz="932742"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3C3C41"/>
                </a:solidFill>
                <a:effectLst/>
                <a:uLnTx/>
                <a:uFillTx/>
                <a:latin typeface="Segoe UI"/>
                <a:ea typeface="+mn-ea"/>
                <a:cs typeface="Segoe UI Semilight" panose="020B0402040204020203" pitchFamily="34" charset="0"/>
              </a:rPr>
              <a:t>Block ‘open to any’ NSG rule creation </a:t>
            </a:r>
          </a:p>
          <a:p>
            <a:pPr marL="285750" marR="0" lvl="0" indent="-285750" algn="l" defTabSz="932742"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3C3C41"/>
                </a:solidFill>
                <a:effectLst/>
                <a:uLnTx/>
                <a:uFillTx/>
                <a:latin typeface="Segoe UI"/>
                <a:ea typeface="+mn-ea"/>
                <a:cs typeface="Segoe UI Semilight" panose="020B0402040204020203" pitchFamily="34" charset="0"/>
              </a:rPr>
              <a:t>Enable diagnostic logs at-scale </a:t>
            </a:r>
          </a:p>
          <a:p>
            <a:pPr marL="285750" marR="0" lvl="0" indent="-285750" algn="l" defTabSz="932742"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3C3C41"/>
                </a:solidFill>
                <a:effectLst/>
                <a:uLnTx/>
                <a:uFillTx/>
                <a:latin typeface="Segoe UI"/>
                <a:ea typeface="+mn-ea"/>
                <a:cs typeface="Segoe UI Semilight" panose="020B0402040204020203" pitchFamily="34" charset="0"/>
              </a:rPr>
              <a:t>Security (built-in from Azure Security Center &amp; In-Guest)</a:t>
            </a:r>
          </a:p>
          <a:p>
            <a:pPr marL="285750" marR="0" lvl="0" indent="-285750" algn="l" defTabSz="932742"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3C3C41"/>
              </a:solidFill>
              <a:effectLst/>
              <a:uLnTx/>
              <a:uFillTx/>
              <a:latin typeface="Segoe UI"/>
              <a:ea typeface="+mn-ea"/>
              <a:cs typeface="Segoe UI Semilight" panose="020B0402040204020203" pitchFamily="34" charset="0"/>
            </a:endParaRPr>
          </a:p>
        </p:txBody>
      </p:sp>
      <p:pic>
        <p:nvPicPr>
          <p:cNvPr id="2" name="Picture 1">
            <a:extLst>
              <a:ext uri="{FF2B5EF4-FFF2-40B4-BE49-F238E27FC236}">
                <a16:creationId xmlns:a16="http://schemas.microsoft.com/office/drawing/2014/main" id="{B9506FCE-A607-4165-BA3C-6357D9EA39A6}"/>
              </a:ext>
            </a:extLst>
          </p:cNvPr>
          <p:cNvPicPr>
            <a:picLocks noChangeAspect="1"/>
          </p:cNvPicPr>
          <p:nvPr/>
        </p:nvPicPr>
        <p:blipFill>
          <a:blip r:embed="rId3"/>
          <a:stretch>
            <a:fillRect/>
          </a:stretch>
        </p:blipFill>
        <p:spPr>
          <a:xfrm>
            <a:off x="6636738" y="1459056"/>
            <a:ext cx="4646029" cy="3663215"/>
          </a:xfrm>
          <a:prstGeom prst="rect">
            <a:avLst/>
          </a:prstGeom>
        </p:spPr>
      </p:pic>
      <p:pic>
        <p:nvPicPr>
          <p:cNvPr id="4" name="Picture 56" descr="A close up of a logo&#10;&#10;Description generated with high confidence">
            <a:extLst>
              <a:ext uri="{FF2B5EF4-FFF2-40B4-BE49-F238E27FC236}">
                <a16:creationId xmlns:a16="http://schemas.microsoft.com/office/drawing/2014/main" id="{B089CFD4-5D6A-48AF-BCA3-D786A21259DC}"/>
              </a:ext>
            </a:extLst>
          </p:cNvPr>
          <p:cNvPicPr>
            <a:picLocks noChangeAspect="1"/>
          </p:cNvPicPr>
          <p:nvPr/>
        </p:nvPicPr>
        <p:blipFill>
          <a:blip r:embed="rId4"/>
          <a:stretch>
            <a:fillRect/>
          </a:stretch>
        </p:blipFill>
        <p:spPr>
          <a:xfrm>
            <a:off x="11286942" y="444975"/>
            <a:ext cx="506402" cy="506402"/>
          </a:xfrm>
          <a:prstGeom prst="rect">
            <a:avLst/>
          </a:prstGeom>
        </p:spPr>
      </p:pic>
    </p:spTree>
    <p:extLst>
      <p:ext uri="{BB962C8B-B14F-4D97-AF65-F5344CB8AC3E}">
        <p14:creationId xmlns:p14="http://schemas.microsoft.com/office/powerpoint/2010/main" val="23275670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57756-E709-4151-9E48-FA0B3A4EBED0}"/>
              </a:ext>
            </a:extLst>
          </p:cNvPr>
          <p:cNvSpPr>
            <a:spLocks noGrp="1"/>
          </p:cNvSpPr>
          <p:nvPr>
            <p:ph type="title"/>
          </p:nvPr>
        </p:nvSpPr>
        <p:spPr>
          <a:xfrm>
            <a:off x="465138" y="632779"/>
            <a:ext cx="11533187" cy="410369"/>
          </a:xfrm>
        </p:spPr>
        <p:txBody>
          <a:bodyPr/>
          <a:lstStyle/>
          <a:p>
            <a:r>
              <a:rPr lang="de-DE"/>
              <a:t>Azure Security:</a:t>
            </a:r>
          </a:p>
        </p:txBody>
      </p:sp>
      <p:sp>
        <p:nvSpPr>
          <p:cNvPr id="89" name="Rectangle 88">
            <a:extLst>
              <a:ext uri="{FF2B5EF4-FFF2-40B4-BE49-F238E27FC236}">
                <a16:creationId xmlns:a16="http://schemas.microsoft.com/office/drawing/2014/main" id="{579CF290-92B7-433F-8215-95234D398F5D}"/>
              </a:ext>
            </a:extLst>
          </p:cNvPr>
          <p:cNvSpPr/>
          <p:nvPr/>
        </p:nvSpPr>
        <p:spPr bwMode="auto">
          <a:xfrm>
            <a:off x="883" y="2952645"/>
            <a:ext cx="5612942" cy="14610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5055F483-3E4F-419C-95D7-2F8353343CD9}"/>
              </a:ext>
            </a:extLst>
          </p:cNvPr>
          <p:cNvSpPr/>
          <p:nvPr/>
        </p:nvSpPr>
        <p:spPr bwMode="auto">
          <a:xfrm>
            <a:off x="4939012" y="3007917"/>
            <a:ext cx="4996451" cy="14610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DA680A1F-FA15-49E3-9D60-AFCEF20A3224}"/>
              </a:ext>
            </a:extLst>
          </p:cNvPr>
          <p:cNvSpPr/>
          <p:nvPr/>
        </p:nvSpPr>
        <p:spPr bwMode="auto">
          <a:xfrm>
            <a:off x="3202696" y="1815743"/>
            <a:ext cx="3846698" cy="3846698"/>
          </a:xfrm>
          <a:prstGeom prst="ellipse">
            <a:avLst/>
          </a:prstGeom>
          <a:solidFill>
            <a:schemeClr val="bg1"/>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a:ln>
                <a:noFill/>
              </a:ln>
              <a:solidFill>
                <a:srgbClr val="000000"/>
              </a:solidFill>
              <a:effectLst>
                <a:outerShdw blurRad="190500" dist="50800" dir="8100000" algn="ctr" rotWithShape="0">
                  <a:srgbClr val="000000">
                    <a:alpha val="25000"/>
                  </a:srgbClr>
                </a:outerShdw>
              </a:effectLst>
              <a:uLnTx/>
              <a:uFillTx/>
              <a:latin typeface="Segoe UI"/>
              <a:ea typeface="+mn-ea"/>
              <a:cs typeface="Segoe UI" pitchFamily="34" charset="0"/>
            </a:endParaRPr>
          </a:p>
        </p:txBody>
      </p:sp>
      <p:sp>
        <p:nvSpPr>
          <p:cNvPr id="61" name="Oval 60">
            <a:extLst>
              <a:ext uri="{FF2B5EF4-FFF2-40B4-BE49-F238E27FC236}">
                <a16:creationId xmlns:a16="http://schemas.microsoft.com/office/drawing/2014/main" id="{5CA464D6-FF74-4C34-BC8A-81E7468DC4B6}"/>
              </a:ext>
            </a:extLst>
          </p:cNvPr>
          <p:cNvSpPr/>
          <p:nvPr/>
        </p:nvSpPr>
        <p:spPr bwMode="auto">
          <a:xfrm>
            <a:off x="4297443" y="2910491"/>
            <a:ext cx="1657204" cy="1657202"/>
          </a:xfrm>
          <a:prstGeom prst="ellipse">
            <a:avLst/>
          </a:prstGeom>
          <a:solidFill>
            <a:schemeClr val="tx2"/>
          </a:solidFill>
          <a:ln w="952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6" name="TextBox 75">
            <a:extLst>
              <a:ext uri="{FF2B5EF4-FFF2-40B4-BE49-F238E27FC236}">
                <a16:creationId xmlns:a16="http://schemas.microsoft.com/office/drawing/2014/main" id="{B7E632E6-B44C-4F87-BC1E-98DF15F9210F}"/>
              </a:ext>
            </a:extLst>
          </p:cNvPr>
          <p:cNvSpPr txBox="1"/>
          <p:nvPr/>
        </p:nvSpPr>
        <p:spPr>
          <a:xfrm>
            <a:off x="5974852" y="3985770"/>
            <a:ext cx="887615" cy="192135"/>
          </a:xfrm>
          <a:prstGeom prst="rect">
            <a:avLst/>
          </a:prstGeom>
          <a:noFill/>
        </p:spPr>
        <p:txBody>
          <a:bodyPr wrap="square" lIns="0" tIns="0" rIns="0" bIns="0" rtlCol="0" anchor="t" anchorCtr="0">
            <a:sp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Segoe UI Semibold"/>
                <a:ea typeface="+mn-ea"/>
                <a:cs typeface="+mn-cs"/>
              </a:rPr>
              <a:t>Access</a:t>
            </a:r>
          </a:p>
        </p:txBody>
      </p:sp>
      <p:grpSp>
        <p:nvGrpSpPr>
          <p:cNvPr id="13" name="Group 12">
            <a:extLst>
              <a:ext uri="{FF2B5EF4-FFF2-40B4-BE49-F238E27FC236}">
                <a16:creationId xmlns:a16="http://schemas.microsoft.com/office/drawing/2014/main" id="{CD73E785-F45A-47C9-935C-4215DD8F65C2}"/>
              </a:ext>
            </a:extLst>
          </p:cNvPr>
          <p:cNvGrpSpPr/>
          <p:nvPr/>
        </p:nvGrpSpPr>
        <p:grpSpPr>
          <a:xfrm>
            <a:off x="3914355" y="2310084"/>
            <a:ext cx="887615" cy="664320"/>
            <a:chOff x="3837087" y="2286014"/>
            <a:chExt cx="870290" cy="651353"/>
          </a:xfrm>
        </p:grpSpPr>
        <p:sp>
          <p:nvSpPr>
            <p:cNvPr id="74" name="TextBox 73">
              <a:extLst>
                <a:ext uri="{FF2B5EF4-FFF2-40B4-BE49-F238E27FC236}">
                  <a16:creationId xmlns:a16="http://schemas.microsoft.com/office/drawing/2014/main" id="{3ECB8622-FCC4-4740-AB02-2DBD77AB8BF0}"/>
                </a:ext>
              </a:extLst>
            </p:cNvPr>
            <p:cNvSpPr txBox="1"/>
            <p:nvPr/>
          </p:nvSpPr>
          <p:spPr>
            <a:xfrm>
              <a:off x="3837087" y="2748982"/>
              <a:ext cx="870290" cy="188385"/>
            </a:xfrm>
            <a:prstGeom prst="rect">
              <a:avLst/>
            </a:prstGeom>
            <a:noFill/>
          </p:spPr>
          <p:txBody>
            <a:bodyPr wrap="square" lIns="0" tIns="0" rIns="0" bIns="0" rtlCol="0" anchor="t" anchorCtr="0">
              <a:sp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Segoe UI Semibold"/>
                  <a:ea typeface="+mn-ea"/>
                  <a:cs typeface="+mn-cs"/>
                </a:rPr>
                <a:t>App</a:t>
              </a:r>
            </a:p>
          </p:txBody>
        </p:sp>
        <p:sp>
          <p:nvSpPr>
            <p:cNvPr id="81" name="Browser" title="Icon of a browser window">
              <a:extLst>
                <a:ext uri="{FF2B5EF4-FFF2-40B4-BE49-F238E27FC236}">
                  <a16:creationId xmlns:a16="http://schemas.microsoft.com/office/drawing/2014/main" id="{1160E8D7-2E3E-435B-93C8-EC18E0CFB829}"/>
                </a:ext>
              </a:extLst>
            </p:cNvPr>
            <p:cNvSpPr>
              <a:spLocks noChangeAspect="1" noEditPoints="1"/>
            </p:cNvSpPr>
            <p:nvPr/>
          </p:nvSpPr>
          <p:spPr bwMode="auto">
            <a:xfrm>
              <a:off x="4063886" y="2286014"/>
              <a:ext cx="416692" cy="333485"/>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22225"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3941AEA2-8153-41E3-8C53-C05D57E29910}"/>
              </a:ext>
            </a:extLst>
          </p:cNvPr>
          <p:cNvGrpSpPr/>
          <p:nvPr/>
        </p:nvGrpSpPr>
        <p:grpSpPr>
          <a:xfrm>
            <a:off x="5454471" y="2271826"/>
            <a:ext cx="887615" cy="670421"/>
            <a:chOff x="5347142" y="2280033"/>
            <a:chExt cx="870290" cy="657335"/>
          </a:xfrm>
        </p:grpSpPr>
        <p:sp>
          <p:nvSpPr>
            <p:cNvPr id="75" name="TextBox 74">
              <a:extLst>
                <a:ext uri="{FF2B5EF4-FFF2-40B4-BE49-F238E27FC236}">
                  <a16:creationId xmlns:a16="http://schemas.microsoft.com/office/drawing/2014/main" id="{3345E56C-7818-4DBF-9C66-A4E25D00E88E}"/>
                </a:ext>
              </a:extLst>
            </p:cNvPr>
            <p:cNvSpPr txBox="1"/>
            <p:nvPr/>
          </p:nvSpPr>
          <p:spPr>
            <a:xfrm>
              <a:off x="5347142" y="2748983"/>
              <a:ext cx="870290" cy="188385"/>
            </a:xfrm>
            <a:prstGeom prst="rect">
              <a:avLst/>
            </a:prstGeom>
            <a:noFill/>
          </p:spPr>
          <p:txBody>
            <a:bodyPr wrap="square" lIns="0" tIns="0" rIns="0" bIns="0" rtlCol="0" anchor="t" anchorCtr="0">
              <a:sp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Segoe UI Semibold"/>
                  <a:ea typeface="+mn-ea"/>
                  <a:cs typeface="+mn-cs"/>
                </a:rPr>
                <a:t>Network</a:t>
              </a:r>
            </a:p>
          </p:txBody>
        </p:sp>
        <p:sp>
          <p:nvSpPr>
            <p:cNvPr id="82" name="Relationship_F003" title="Icon of three boxes connected by lines">
              <a:extLst>
                <a:ext uri="{FF2B5EF4-FFF2-40B4-BE49-F238E27FC236}">
                  <a16:creationId xmlns:a16="http://schemas.microsoft.com/office/drawing/2014/main" id="{0C9B8D44-CC75-471B-B4F2-9C478665AEAF}"/>
                </a:ext>
              </a:extLst>
            </p:cNvPr>
            <p:cNvSpPr>
              <a:spLocks noChangeAspect="1" noEditPoints="1"/>
            </p:cNvSpPr>
            <p:nvPr/>
          </p:nvSpPr>
          <p:spPr bwMode="auto">
            <a:xfrm>
              <a:off x="5604013" y="2280033"/>
              <a:ext cx="356548" cy="333485"/>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22225"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mn-ea"/>
                <a:cs typeface="+mn-cs"/>
              </a:endParaRPr>
            </a:p>
          </p:txBody>
        </p:sp>
      </p:grpSp>
      <p:sp>
        <p:nvSpPr>
          <p:cNvPr id="86" name="key" title="Icon of a key">
            <a:extLst>
              <a:ext uri="{FF2B5EF4-FFF2-40B4-BE49-F238E27FC236}">
                <a16:creationId xmlns:a16="http://schemas.microsoft.com/office/drawing/2014/main" id="{50C2CC97-8ED5-4404-A7B6-C67CE8497299}"/>
              </a:ext>
            </a:extLst>
          </p:cNvPr>
          <p:cNvSpPr>
            <a:spLocks noChangeAspect="1" noEditPoints="1"/>
          </p:cNvSpPr>
          <p:nvPr/>
        </p:nvSpPr>
        <p:spPr bwMode="auto">
          <a:xfrm>
            <a:off x="6214264" y="3450858"/>
            <a:ext cx="406399" cy="404315"/>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22225"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56015474-1770-4441-9DFB-7EF14DB6847B}"/>
              </a:ext>
            </a:extLst>
          </p:cNvPr>
          <p:cNvGrpSpPr/>
          <p:nvPr/>
        </p:nvGrpSpPr>
        <p:grpSpPr>
          <a:xfrm>
            <a:off x="5415306" y="4599598"/>
            <a:ext cx="887615" cy="605969"/>
            <a:chOff x="5266189" y="4427402"/>
            <a:chExt cx="870290" cy="594141"/>
          </a:xfrm>
        </p:grpSpPr>
        <p:sp>
          <p:nvSpPr>
            <p:cNvPr id="62" name="TextBox 61">
              <a:extLst>
                <a:ext uri="{FF2B5EF4-FFF2-40B4-BE49-F238E27FC236}">
                  <a16:creationId xmlns:a16="http://schemas.microsoft.com/office/drawing/2014/main" id="{F9003247-3C14-4B4F-912F-5C41EC7493C6}"/>
                </a:ext>
              </a:extLst>
            </p:cNvPr>
            <p:cNvSpPr txBox="1"/>
            <p:nvPr/>
          </p:nvSpPr>
          <p:spPr>
            <a:xfrm>
              <a:off x="5266189" y="4833158"/>
              <a:ext cx="870290" cy="188385"/>
            </a:xfrm>
            <a:prstGeom prst="rect">
              <a:avLst/>
            </a:prstGeom>
            <a:noFill/>
          </p:spPr>
          <p:txBody>
            <a:bodyPr wrap="square" lIns="0" tIns="0" rIns="0" bIns="0" rtlCol="0" anchor="t" anchorCtr="0">
              <a:sp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Segoe UI Semibold"/>
                  <a:ea typeface="+mn-ea"/>
                  <a:cs typeface="+mn-cs"/>
                </a:rPr>
                <a:t>Compute</a:t>
              </a:r>
            </a:p>
          </p:txBody>
        </p:sp>
        <p:sp>
          <p:nvSpPr>
            <p:cNvPr id="102" name="Laptop_E770" title="Icon of a laptop">
              <a:extLst>
                <a:ext uri="{FF2B5EF4-FFF2-40B4-BE49-F238E27FC236}">
                  <a16:creationId xmlns:a16="http://schemas.microsoft.com/office/drawing/2014/main" id="{07D2EBD2-C54F-45F4-9D68-12E630F9BDD6}"/>
                </a:ext>
              </a:extLst>
            </p:cNvPr>
            <p:cNvSpPr>
              <a:spLocks noChangeAspect="1" noEditPoints="1"/>
            </p:cNvSpPr>
            <p:nvPr/>
          </p:nvSpPr>
          <p:spPr bwMode="auto">
            <a:xfrm>
              <a:off x="5458033" y="4427402"/>
              <a:ext cx="486602" cy="324697"/>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2225"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00094954-7DFD-475A-B5DA-52D603E58E17}"/>
              </a:ext>
            </a:extLst>
          </p:cNvPr>
          <p:cNvGrpSpPr/>
          <p:nvPr/>
        </p:nvGrpSpPr>
        <p:grpSpPr>
          <a:xfrm>
            <a:off x="4073618" y="4567460"/>
            <a:ext cx="513643" cy="666609"/>
            <a:chOff x="3972221" y="4373208"/>
            <a:chExt cx="503617" cy="653598"/>
          </a:xfrm>
        </p:grpSpPr>
        <p:sp>
          <p:nvSpPr>
            <p:cNvPr id="77" name="TextBox 10">
              <a:extLst>
                <a:ext uri="{FF2B5EF4-FFF2-40B4-BE49-F238E27FC236}">
                  <a16:creationId xmlns:a16="http://schemas.microsoft.com/office/drawing/2014/main" id="{62CC121B-8843-4CF2-BD85-600DEE01C077}"/>
                </a:ext>
              </a:extLst>
            </p:cNvPr>
            <p:cNvSpPr txBox="1"/>
            <p:nvPr/>
          </p:nvSpPr>
          <p:spPr>
            <a:xfrm>
              <a:off x="3972221" y="4857272"/>
              <a:ext cx="503617" cy="169534"/>
            </a:xfrm>
            <a:prstGeom prst="rect">
              <a:avLst/>
            </a:prstGeom>
            <a:noFill/>
          </p:spPr>
          <p:txBody>
            <a:bodyPr wrap="square" lIns="0" tIns="0" rIns="0" bIns="0"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Segoe UI Semibold"/>
                  <a:ea typeface="STXihei" panose="020B0503020204020204" pitchFamily="2" charset="-122"/>
                  <a:cs typeface="Segoe UI Semibold" panose="020B0702040204020203" pitchFamily="34" charset="0"/>
                </a:rPr>
                <a:t>IoT</a:t>
              </a:r>
            </a:p>
          </p:txBody>
        </p:sp>
        <p:sp>
          <p:nvSpPr>
            <p:cNvPr id="103" name="IoT_Hub" title="Icon of circles connecting to a center circle surrounded by brackets">
              <a:extLst>
                <a:ext uri="{FF2B5EF4-FFF2-40B4-BE49-F238E27FC236}">
                  <a16:creationId xmlns:a16="http://schemas.microsoft.com/office/drawing/2014/main" id="{5C12A2FE-C35C-4B35-A6E4-BD4BE14F654B}"/>
                </a:ext>
              </a:extLst>
            </p:cNvPr>
            <p:cNvSpPr>
              <a:spLocks noChangeAspect="1" noEditPoints="1"/>
            </p:cNvSpPr>
            <p:nvPr/>
          </p:nvSpPr>
          <p:spPr bwMode="auto">
            <a:xfrm>
              <a:off x="4040965" y="4373208"/>
              <a:ext cx="366129" cy="366129"/>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22225"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BE613739-3B0A-4712-A25E-9F7CDF3BFF32}"/>
              </a:ext>
            </a:extLst>
          </p:cNvPr>
          <p:cNvGrpSpPr/>
          <p:nvPr/>
        </p:nvGrpSpPr>
        <p:grpSpPr>
          <a:xfrm>
            <a:off x="3332392" y="3450857"/>
            <a:ext cx="887615" cy="727048"/>
            <a:chOff x="3319033" y="3383500"/>
            <a:chExt cx="870290" cy="712857"/>
          </a:xfrm>
        </p:grpSpPr>
        <p:sp>
          <p:nvSpPr>
            <p:cNvPr id="104" name="TextBox 103">
              <a:extLst>
                <a:ext uri="{FF2B5EF4-FFF2-40B4-BE49-F238E27FC236}">
                  <a16:creationId xmlns:a16="http://schemas.microsoft.com/office/drawing/2014/main" id="{79508CE9-34DC-48E9-B65C-9B926337EB63}"/>
                </a:ext>
              </a:extLst>
            </p:cNvPr>
            <p:cNvSpPr txBox="1"/>
            <p:nvPr/>
          </p:nvSpPr>
          <p:spPr>
            <a:xfrm>
              <a:off x="3319033" y="3907972"/>
              <a:ext cx="870290" cy="188385"/>
            </a:xfrm>
            <a:prstGeom prst="rect">
              <a:avLst/>
            </a:prstGeom>
            <a:noFill/>
          </p:spPr>
          <p:txBody>
            <a:bodyPr wrap="square" lIns="0" tIns="0" rIns="0" bIns="0" rtlCol="0" anchor="t" anchorCtr="0">
              <a:sp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Segoe UI Semibold"/>
                  <a:ea typeface="+mn-ea"/>
                  <a:cs typeface="+mn-cs"/>
                </a:rPr>
                <a:t>SQL</a:t>
              </a:r>
            </a:p>
          </p:txBody>
        </p:sp>
        <p:sp>
          <p:nvSpPr>
            <p:cNvPr id="105" name="Database_EFC7" title="Icon of a cylinder">
              <a:extLst>
                <a:ext uri="{FF2B5EF4-FFF2-40B4-BE49-F238E27FC236}">
                  <a16:creationId xmlns:a16="http://schemas.microsoft.com/office/drawing/2014/main" id="{CAC619DE-1D6C-48DB-9F19-D645BAD3C2A9}"/>
                </a:ext>
              </a:extLst>
            </p:cNvPr>
            <p:cNvSpPr>
              <a:spLocks noChangeAspect="1" noEditPoints="1"/>
            </p:cNvSpPr>
            <p:nvPr/>
          </p:nvSpPr>
          <p:spPr bwMode="auto">
            <a:xfrm>
              <a:off x="3609864" y="3383500"/>
              <a:ext cx="288628" cy="37517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22225"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grpSp>
      <p:sp>
        <p:nvSpPr>
          <p:cNvPr id="106" name="Text">
            <a:extLst>
              <a:ext uri="{FF2B5EF4-FFF2-40B4-BE49-F238E27FC236}">
                <a16:creationId xmlns:a16="http://schemas.microsoft.com/office/drawing/2014/main" id="{3A4F9BDC-71FF-451C-BBFE-E9276F7BA62D}"/>
              </a:ext>
            </a:extLst>
          </p:cNvPr>
          <p:cNvSpPr/>
          <p:nvPr/>
        </p:nvSpPr>
        <p:spPr bwMode="auto">
          <a:xfrm>
            <a:off x="3639909" y="5936908"/>
            <a:ext cx="2972274" cy="518595"/>
          </a:xfrm>
          <a:prstGeom prst="rect">
            <a:avLst/>
          </a:prstGeom>
          <a:noFill/>
          <a:ln w="10795" cap="flat" cmpd="sng" algn="ctr">
            <a:noFill/>
            <a:prstDash val="solid"/>
            <a:headEnd type="none" w="med" len="med"/>
            <a:tailEnd type="none" w="med" len="med"/>
          </a:ln>
          <a:effectLst/>
        </p:spPr>
        <p:txBody>
          <a:bodyPr wrap="none" lIns="0" tIns="0" rIns="0" bIns="0" anchor="ctr">
            <a:spAutoFit/>
          </a:bodyPr>
          <a:lstStyle/>
          <a:p>
            <a:pPr marL="0" marR="0" lvl="0" indent="0" algn="ctr" defTabSz="931847" rtl="0" eaLnBrk="1" fontAlgn="base" latinLnBrk="0" hangingPunct="1">
              <a:lnSpc>
                <a:spcPct val="90000"/>
              </a:lnSpc>
              <a:spcBef>
                <a:spcPct val="0"/>
              </a:spcBef>
              <a:spcAft>
                <a:spcPct val="0"/>
              </a:spcAft>
              <a:buClrTx/>
              <a:buSzTx/>
              <a:buFontTx/>
              <a:buNone/>
              <a:tabLst/>
              <a:defRPr/>
            </a:pPr>
            <a:r>
              <a:rPr kumimoji="0" lang="en-US" sz="1836" b="0" i="0" u="none" strike="noStrike" kern="0" cap="none" spc="0" normalizeH="0" baseline="0" noProof="0">
                <a:ln>
                  <a:noFill/>
                </a:ln>
                <a:solidFill>
                  <a:srgbClr val="0078D4"/>
                </a:solidFill>
                <a:effectLst/>
                <a:uLnTx/>
                <a:uFillTx/>
                <a:latin typeface="Segoe UI Semibold"/>
                <a:ea typeface="+mn-ea"/>
                <a:cs typeface="+mn-cs"/>
              </a:rPr>
              <a:t>Azure Security Center</a:t>
            </a:r>
          </a:p>
          <a:p>
            <a:pPr marL="0" marR="0" lvl="0" indent="0" algn="ctr" defTabSz="931847" rtl="0" eaLnBrk="1" fontAlgn="base" latinLnBrk="0" hangingPunct="1">
              <a:lnSpc>
                <a:spcPct val="90000"/>
              </a:lnSpc>
              <a:spcBef>
                <a:spcPct val="0"/>
              </a:spcBef>
              <a:spcAft>
                <a:spcPct val="0"/>
              </a:spcAft>
              <a:buClrTx/>
              <a:buSzTx/>
              <a:buFontTx/>
              <a:buNone/>
              <a:tabLst/>
              <a:defRPr/>
            </a:pPr>
            <a:r>
              <a:rPr kumimoji="0" lang="en-US" sz="1836" b="0" i="0" u="none" strike="noStrike" kern="0" cap="none" spc="0" normalizeH="0" baseline="0" noProof="0">
                <a:ln>
                  <a:noFill/>
                </a:ln>
                <a:solidFill>
                  <a:srgbClr val="000000"/>
                </a:solidFill>
                <a:effectLst/>
                <a:uLnTx/>
                <a:uFillTx/>
                <a:latin typeface="Segoe UI Semibold"/>
                <a:ea typeface="+mn-ea"/>
                <a:cs typeface="+mn-cs"/>
              </a:rPr>
              <a:t>Cloud Workload Protection</a:t>
            </a:r>
          </a:p>
        </p:txBody>
      </p:sp>
      <p:grpSp>
        <p:nvGrpSpPr>
          <p:cNvPr id="5" name="Group 4">
            <a:extLst>
              <a:ext uri="{FF2B5EF4-FFF2-40B4-BE49-F238E27FC236}">
                <a16:creationId xmlns:a16="http://schemas.microsoft.com/office/drawing/2014/main" id="{2AEDA73B-7ECD-4997-AE6E-BD5243EF081B}"/>
              </a:ext>
            </a:extLst>
          </p:cNvPr>
          <p:cNvGrpSpPr/>
          <p:nvPr/>
        </p:nvGrpSpPr>
        <p:grpSpPr>
          <a:xfrm>
            <a:off x="4855231" y="3242483"/>
            <a:ext cx="541627" cy="576654"/>
            <a:chOff x="3208498" y="3392590"/>
            <a:chExt cx="582452" cy="620118"/>
          </a:xfrm>
        </p:grpSpPr>
        <p:sp>
          <p:nvSpPr>
            <p:cNvPr id="107" name="Shield_EA18" title="Icon of a shield">
              <a:extLst>
                <a:ext uri="{FF2B5EF4-FFF2-40B4-BE49-F238E27FC236}">
                  <a16:creationId xmlns:a16="http://schemas.microsoft.com/office/drawing/2014/main" id="{E6BEBA56-B35D-435F-A399-784B285F6E88}"/>
                </a:ext>
              </a:extLst>
            </p:cNvPr>
            <p:cNvSpPr>
              <a:spLocks noChangeAspect="1"/>
            </p:cNvSpPr>
            <p:nvPr/>
          </p:nvSpPr>
          <p:spPr bwMode="auto">
            <a:xfrm>
              <a:off x="3208498" y="3392590"/>
              <a:ext cx="582452" cy="62011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08" name="Lock" title="Icon of a padlock">
              <a:extLst>
                <a:ext uri="{FF2B5EF4-FFF2-40B4-BE49-F238E27FC236}">
                  <a16:creationId xmlns:a16="http://schemas.microsoft.com/office/drawing/2014/main" id="{5556B594-E1AC-40E6-B96C-B24085E62863}"/>
                </a:ext>
              </a:extLst>
            </p:cNvPr>
            <p:cNvSpPr>
              <a:spLocks noChangeAspect="1" noEditPoints="1"/>
            </p:cNvSpPr>
            <p:nvPr/>
          </p:nvSpPr>
          <p:spPr bwMode="auto">
            <a:xfrm>
              <a:off x="3402079" y="3523707"/>
              <a:ext cx="195290" cy="272948"/>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grpSp>
      <p:sp>
        <p:nvSpPr>
          <p:cNvPr id="112" name="Oval 111">
            <a:extLst>
              <a:ext uri="{FF2B5EF4-FFF2-40B4-BE49-F238E27FC236}">
                <a16:creationId xmlns:a16="http://schemas.microsoft.com/office/drawing/2014/main" id="{BBB15EBD-6167-4375-9806-B087DF4C5AE0}"/>
              </a:ext>
            </a:extLst>
          </p:cNvPr>
          <p:cNvSpPr/>
          <p:nvPr/>
        </p:nvSpPr>
        <p:spPr bwMode="auto">
          <a:xfrm>
            <a:off x="8003208" y="1852108"/>
            <a:ext cx="3846698" cy="3846698"/>
          </a:xfrm>
          <a:prstGeom prst="ellipse">
            <a:avLst/>
          </a:prstGeom>
          <a:solidFill>
            <a:schemeClr val="bg1"/>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a:ln>
                <a:noFill/>
              </a:ln>
              <a:solidFill>
                <a:srgbClr val="000000"/>
              </a:solidFill>
              <a:effectLst>
                <a:outerShdw blurRad="190500" dist="50800" dir="8100000" algn="ctr" rotWithShape="0">
                  <a:srgbClr val="000000">
                    <a:alpha val="25000"/>
                  </a:srgbClr>
                </a:outerShdw>
              </a:effectLst>
              <a:uLnTx/>
              <a:uFillTx/>
              <a:latin typeface="Segoe UI"/>
              <a:ea typeface="+mn-ea"/>
              <a:cs typeface="Segoe UI" pitchFamily="34" charset="0"/>
            </a:endParaRPr>
          </a:p>
        </p:txBody>
      </p:sp>
      <p:sp>
        <p:nvSpPr>
          <p:cNvPr id="114" name="Oval 113">
            <a:extLst>
              <a:ext uri="{FF2B5EF4-FFF2-40B4-BE49-F238E27FC236}">
                <a16:creationId xmlns:a16="http://schemas.microsoft.com/office/drawing/2014/main" id="{3093A47A-5D51-4578-A26B-5517804CDB6C}"/>
              </a:ext>
            </a:extLst>
          </p:cNvPr>
          <p:cNvSpPr/>
          <p:nvPr/>
        </p:nvSpPr>
        <p:spPr bwMode="auto">
          <a:xfrm>
            <a:off x="9097955" y="2946856"/>
            <a:ext cx="1657204" cy="1657202"/>
          </a:xfrm>
          <a:prstGeom prst="ellipse">
            <a:avLst/>
          </a:prstGeom>
          <a:solidFill>
            <a:schemeClr val="tx2"/>
          </a:solidFill>
          <a:ln w="952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30" name="Text">
            <a:extLst>
              <a:ext uri="{FF2B5EF4-FFF2-40B4-BE49-F238E27FC236}">
                <a16:creationId xmlns:a16="http://schemas.microsoft.com/office/drawing/2014/main" id="{5910B183-A75A-487D-B2FE-A82FFCCBCE9B}"/>
              </a:ext>
            </a:extLst>
          </p:cNvPr>
          <p:cNvSpPr/>
          <p:nvPr/>
        </p:nvSpPr>
        <p:spPr bwMode="auto">
          <a:xfrm>
            <a:off x="8912093" y="5936909"/>
            <a:ext cx="2028929" cy="518595"/>
          </a:xfrm>
          <a:prstGeom prst="rect">
            <a:avLst/>
          </a:prstGeom>
          <a:noFill/>
          <a:ln w="10795" cap="flat" cmpd="sng" algn="ctr">
            <a:noFill/>
            <a:prstDash val="solid"/>
            <a:headEnd type="none" w="med" len="med"/>
            <a:tailEnd type="none" w="med" len="med"/>
          </a:ln>
          <a:effectLst/>
        </p:spPr>
        <p:txBody>
          <a:bodyPr wrap="none" lIns="0" tIns="0" rIns="0" bIns="0" anchor="ctr">
            <a:spAutoFit/>
          </a:bodyPr>
          <a:lstStyle/>
          <a:p>
            <a:pPr marL="0" marR="0" lvl="0" indent="0" algn="ctr" defTabSz="931847" rtl="0" eaLnBrk="1" fontAlgn="base" latinLnBrk="0" hangingPunct="1">
              <a:lnSpc>
                <a:spcPct val="90000"/>
              </a:lnSpc>
              <a:spcBef>
                <a:spcPct val="0"/>
              </a:spcBef>
              <a:spcAft>
                <a:spcPct val="0"/>
              </a:spcAft>
              <a:buClrTx/>
              <a:buSzTx/>
              <a:buFontTx/>
              <a:buNone/>
              <a:tabLst/>
              <a:defRPr/>
            </a:pPr>
            <a:r>
              <a:rPr kumimoji="0" lang="en-US" sz="1836" b="0" i="0" u="none" strike="noStrike" kern="0" cap="none" spc="0" normalizeH="0" baseline="0" noProof="0">
                <a:ln>
                  <a:noFill/>
                </a:ln>
                <a:solidFill>
                  <a:srgbClr val="0078D4"/>
                </a:solidFill>
                <a:effectLst/>
                <a:uLnTx/>
                <a:uFillTx/>
                <a:latin typeface="Segoe UI Semibold"/>
                <a:ea typeface="+mn-ea"/>
                <a:cs typeface="+mn-cs"/>
              </a:rPr>
              <a:t>Azure Sentinel</a:t>
            </a:r>
          </a:p>
          <a:p>
            <a:pPr marL="0" marR="0" lvl="0" indent="0" algn="ctr" defTabSz="931847" rtl="0" eaLnBrk="1" fontAlgn="base" latinLnBrk="0" hangingPunct="1">
              <a:lnSpc>
                <a:spcPct val="90000"/>
              </a:lnSpc>
              <a:spcBef>
                <a:spcPct val="0"/>
              </a:spcBef>
              <a:spcAft>
                <a:spcPct val="0"/>
              </a:spcAft>
              <a:buClrTx/>
              <a:buSzTx/>
              <a:buFontTx/>
              <a:buNone/>
              <a:tabLst/>
              <a:defRPr/>
            </a:pPr>
            <a:r>
              <a:rPr kumimoji="0" lang="en-US" sz="1836" b="0" i="0" u="none" strike="noStrike" kern="0" cap="none" spc="0" normalizeH="0" baseline="0" noProof="0">
                <a:ln>
                  <a:noFill/>
                </a:ln>
                <a:solidFill>
                  <a:srgbClr val="000000"/>
                </a:solidFill>
                <a:effectLst/>
                <a:uLnTx/>
                <a:uFillTx/>
                <a:latin typeface="Segoe UI Semibold"/>
                <a:ea typeface="+mn-ea"/>
                <a:cs typeface="+mn-cs"/>
              </a:rPr>
              <a:t>Cloud Native SIEM</a:t>
            </a:r>
          </a:p>
        </p:txBody>
      </p:sp>
      <p:sp>
        <p:nvSpPr>
          <p:cNvPr id="134" name="TextBox 133">
            <a:extLst>
              <a:ext uri="{FF2B5EF4-FFF2-40B4-BE49-F238E27FC236}">
                <a16:creationId xmlns:a16="http://schemas.microsoft.com/office/drawing/2014/main" id="{5FC20632-CF37-4216-A11E-FB859676C87B}"/>
              </a:ext>
            </a:extLst>
          </p:cNvPr>
          <p:cNvSpPr txBox="1"/>
          <p:nvPr/>
        </p:nvSpPr>
        <p:spPr>
          <a:xfrm>
            <a:off x="9795544" y="2319779"/>
            <a:ext cx="887615" cy="384271"/>
          </a:xfrm>
          <a:prstGeom prst="rect">
            <a:avLst/>
          </a:prstGeom>
          <a:noFill/>
        </p:spPr>
        <p:txBody>
          <a:bodyPr wrap="square" lIns="0" tIns="0" rIns="0" bIns="0" rtlCol="0" anchor="t" anchorCtr="0">
            <a:sp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Segoe UI Semibold"/>
                <a:ea typeface="+mn-ea"/>
                <a:cs typeface="+mn-cs"/>
              </a:rPr>
              <a:t>Microsoft 365</a:t>
            </a:r>
          </a:p>
        </p:txBody>
      </p:sp>
      <p:sp>
        <p:nvSpPr>
          <p:cNvPr id="144" name="arrow_15" title="Icon of a arrow in a circle pointed right">
            <a:extLst>
              <a:ext uri="{FF2B5EF4-FFF2-40B4-BE49-F238E27FC236}">
                <a16:creationId xmlns:a16="http://schemas.microsoft.com/office/drawing/2014/main" id="{245995B8-A24C-4E78-A259-9B0979A9C452}"/>
              </a:ext>
            </a:extLst>
          </p:cNvPr>
          <p:cNvSpPr>
            <a:spLocks noChangeAspect="1" noEditPoints="1"/>
          </p:cNvSpPr>
          <p:nvPr/>
        </p:nvSpPr>
        <p:spPr bwMode="auto">
          <a:xfrm rot="10800000">
            <a:off x="2647552" y="3510911"/>
            <a:ext cx="459162" cy="457077"/>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222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36B45E93-115F-49F4-89E2-AA7FE111675F}"/>
              </a:ext>
            </a:extLst>
          </p:cNvPr>
          <p:cNvGrpSpPr/>
          <p:nvPr/>
        </p:nvGrpSpPr>
        <p:grpSpPr>
          <a:xfrm>
            <a:off x="9655744" y="3242483"/>
            <a:ext cx="541627" cy="576654"/>
            <a:chOff x="8563600" y="3392590"/>
            <a:chExt cx="582452" cy="620118"/>
          </a:xfrm>
        </p:grpSpPr>
        <p:sp>
          <p:nvSpPr>
            <p:cNvPr id="132" name="Shield_EA18" title="Icon of a shield">
              <a:extLst>
                <a:ext uri="{FF2B5EF4-FFF2-40B4-BE49-F238E27FC236}">
                  <a16:creationId xmlns:a16="http://schemas.microsoft.com/office/drawing/2014/main" id="{E8822BB4-7801-47F0-889E-4A9E02F8DFAE}"/>
                </a:ext>
              </a:extLst>
            </p:cNvPr>
            <p:cNvSpPr>
              <a:spLocks noChangeAspect="1"/>
            </p:cNvSpPr>
            <p:nvPr/>
          </p:nvSpPr>
          <p:spPr bwMode="auto">
            <a:xfrm>
              <a:off x="8563600" y="3392590"/>
              <a:ext cx="582452" cy="62011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9936C756-8869-47BA-A1B9-53E50BF68C2F}"/>
                </a:ext>
              </a:extLst>
            </p:cNvPr>
            <p:cNvGrpSpPr/>
            <p:nvPr/>
          </p:nvGrpSpPr>
          <p:grpSpPr>
            <a:xfrm>
              <a:off x="8705599" y="3555406"/>
              <a:ext cx="298450" cy="209550"/>
              <a:chOff x="6089650" y="5053013"/>
              <a:chExt cx="298450" cy="209550"/>
            </a:xfrm>
          </p:grpSpPr>
          <p:sp>
            <p:nvSpPr>
              <p:cNvPr id="24" name="Oval 17">
                <a:extLst>
                  <a:ext uri="{FF2B5EF4-FFF2-40B4-BE49-F238E27FC236}">
                    <a16:creationId xmlns:a16="http://schemas.microsoft.com/office/drawing/2014/main" id="{A3721033-86FA-4364-8F50-BAAD2237F260}"/>
                  </a:ext>
                </a:extLst>
              </p:cNvPr>
              <p:cNvSpPr>
                <a:spLocks noChangeArrowheads="1"/>
              </p:cNvSpPr>
              <p:nvPr/>
            </p:nvSpPr>
            <p:spPr bwMode="auto">
              <a:xfrm>
                <a:off x="6180138" y="5148263"/>
                <a:ext cx="114300" cy="114300"/>
              </a:xfrm>
              <a:prstGeom prst="ellipse">
                <a:avLst/>
              </a:pr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18">
                <a:extLst>
                  <a:ext uri="{FF2B5EF4-FFF2-40B4-BE49-F238E27FC236}">
                    <a16:creationId xmlns:a16="http://schemas.microsoft.com/office/drawing/2014/main" id="{653261B4-A277-4E3E-8A02-AD89839EF6D9}"/>
                  </a:ext>
                </a:extLst>
              </p:cNvPr>
              <p:cNvSpPr>
                <a:spLocks/>
              </p:cNvSpPr>
              <p:nvPr/>
            </p:nvSpPr>
            <p:spPr bwMode="auto">
              <a:xfrm>
                <a:off x="6089650" y="5053013"/>
                <a:ext cx="298450" cy="152400"/>
              </a:xfrm>
              <a:custGeom>
                <a:avLst/>
                <a:gdLst>
                  <a:gd name="T0" fmla="*/ 0 w 89"/>
                  <a:gd name="T1" fmla="*/ 45 h 45"/>
                  <a:gd name="T2" fmla="*/ 44 w 89"/>
                  <a:gd name="T3" fmla="*/ 0 h 45"/>
                  <a:gd name="T4" fmla="*/ 89 w 89"/>
                  <a:gd name="T5" fmla="*/ 45 h 45"/>
                </a:gdLst>
                <a:ahLst/>
                <a:cxnLst>
                  <a:cxn ang="0">
                    <a:pos x="T0" y="T1"/>
                  </a:cxn>
                  <a:cxn ang="0">
                    <a:pos x="T2" y="T3"/>
                  </a:cxn>
                  <a:cxn ang="0">
                    <a:pos x="T4" y="T5"/>
                  </a:cxn>
                </a:cxnLst>
                <a:rect l="0" t="0" r="r" b="b"/>
                <a:pathLst>
                  <a:path w="89" h="45">
                    <a:moveTo>
                      <a:pt x="0" y="45"/>
                    </a:moveTo>
                    <a:cubicBezTo>
                      <a:pt x="0" y="20"/>
                      <a:pt x="20" y="0"/>
                      <a:pt x="44" y="0"/>
                    </a:cubicBezTo>
                    <a:cubicBezTo>
                      <a:pt x="69" y="0"/>
                      <a:pt x="89" y="20"/>
                      <a:pt x="89" y="45"/>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51" name="TextBox 50">
            <a:extLst>
              <a:ext uri="{FF2B5EF4-FFF2-40B4-BE49-F238E27FC236}">
                <a16:creationId xmlns:a16="http://schemas.microsoft.com/office/drawing/2014/main" id="{DE9DB823-09B8-4E55-A518-F00EAD2F757E}"/>
              </a:ext>
            </a:extLst>
          </p:cNvPr>
          <p:cNvSpPr txBox="1"/>
          <p:nvPr/>
        </p:nvSpPr>
        <p:spPr>
          <a:xfrm>
            <a:off x="4497542" y="3943970"/>
            <a:ext cx="1257006" cy="384271"/>
          </a:xfrm>
          <a:prstGeom prst="rect">
            <a:avLst/>
          </a:prstGeom>
          <a:noFill/>
        </p:spPr>
        <p:txBody>
          <a:bodyPr wrap="square" lIns="0" tIns="0" rIns="0" bIns="0" rtlCol="0">
            <a:sp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FFFFFF"/>
                </a:solidFill>
                <a:effectLst/>
                <a:uLnTx/>
                <a:uFillTx/>
                <a:latin typeface="Segoe UI Semibold"/>
                <a:ea typeface="+mn-ea"/>
                <a:cs typeface="+mn-cs"/>
              </a:rPr>
              <a:t>Azure Security Center</a:t>
            </a:r>
          </a:p>
        </p:txBody>
      </p:sp>
      <p:sp>
        <p:nvSpPr>
          <p:cNvPr id="52" name="TextBox 51">
            <a:extLst>
              <a:ext uri="{FF2B5EF4-FFF2-40B4-BE49-F238E27FC236}">
                <a16:creationId xmlns:a16="http://schemas.microsoft.com/office/drawing/2014/main" id="{BAA01E7D-2480-4442-AEE6-201D0EDFD249}"/>
              </a:ext>
            </a:extLst>
          </p:cNvPr>
          <p:cNvSpPr txBox="1"/>
          <p:nvPr/>
        </p:nvSpPr>
        <p:spPr>
          <a:xfrm>
            <a:off x="9298054" y="3943970"/>
            <a:ext cx="1257006" cy="384271"/>
          </a:xfrm>
          <a:prstGeom prst="rect">
            <a:avLst/>
          </a:prstGeom>
          <a:noFill/>
        </p:spPr>
        <p:txBody>
          <a:bodyPr wrap="square" lIns="0" tIns="0" rIns="0" bIns="0" rtlCol="0">
            <a:sp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FFFFFF"/>
                </a:solidFill>
                <a:effectLst/>
                <a:uLnTx/>
                <a:uFillTx/>
                <a:latin typeface="Segoe UI Semibold"/>
                <a:ea typeface="+mn-ea"/>
                <a:cs typeface="+mn-cs"/>
              </a:rPr>
              <a:t>Azure </a:t>
            </a:r>
          </a:p>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FFFFFF"/>
                </a:solidFill>
                <a:effectLst/>
                <a:uLnTx/>
                <a:uFillTx/>
                <a:latin typeface="Segoe UI Semibold"/>
                <a:ea typeface="+mn-ea"/>
                <a:cs typeface="+mn-cs"/>
              </a:rPr>
              <a:t>Sentinel</a:t>
            </a:r>
          </a:p>
        </p:txBody>
      </p:sp>
      <p:sp>
        <p:nvSpPr>
          <p:cNvPr id="3" name="Rectangle 2">
            <a:extLst>
              <a:ext uri="{FF2B5EF4-FFF2-40B4-BE49-F238E27FC236}">
                <a16:creationId xmlns:a16="http://schemas.microsoft.com/office/drawing/2014/main" id="{1A14E490-2129-4FEC-8DE9-6F0BEE732E9B}"/>
              </a:ext>
            </a:extLst>
          </p:cNvPr>
          <p:cNvSpPr/>
          <p:nvPr/>
        </p:nvSpPr>
        <p:spPr>
          <a:xfrm>
            <a:off x="6973536" y="4054533"/>
            <a:ext cx="1105530" cy="270285"/>
          </a:xfrm>
          <a:prstGeom prst="rect">
            <a:avLst/>
          </a:prstGeom>
        </p:spPr>
        <p:txBody>
          <a:bodyPr wrap="none">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122" b="0" i="0" u="none" strike="noStrike" kern="0" cap="none" spc="-50" normalizeH="0" baseline="0" noProof="0">
                <a:ln>
                  <a:noFill/>
                </a:ln>
                <a:solidFill>
                  <a:srgbClr val="000000"/>
                </a:solidFill>
                <a:effectLst/>
                <a:uLnTx/>
                <a:uFillTx/>
                <a:latin typeface="Segoe UI Semibold"/>
                <a:ea typeface="+mn-ea"/>
                <a:cs typeface="+mn-cs"/>
              </a:rPr>
              <a:t>ASC Connector</a:t>
            </a:r>
            <a:endParaRPr kumimoji="0" lang="en-US" sz="1122" b="0" i="0" u="none" strike="noStrike" kern="1200" cap="none" spc="0" normalizeH="0" baseline="0" noProof="0">
              <a:ln>
                <a:noFill/>
              </a:ln>
              <a:solidFill>
                <a:srgbClr val="000000"/>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67018891-4F2D-4425-85BD-19C2FB6ACF63}"/>
              </a:ext>
            </a:extLst>
          </p:cNvPr>
          <p:cNvGrpSpPr/>
          <p:nvPr/>
        </p:nvGrpSpPr>
        <p:grpSpPr>
          <a:xfrm>
            <a:off x="673543" y="2615978"/>
            <a:ext cx="2076941" cy="2148977"/>
            <a:chOff x="659532" y="2564917"/>
            <a:chExt cx="2036402" cy="2107031"/>
          </a:xfrm>
        </p:grpSpPr>
        <p:sp>
          <p:nvSpPr>
            <p:cNvPr id="63" name="Oval 62">
              <a:extLst>
                <a:ext uri="{FF2B5EF4-FFF2-40B4-BE49-F238E27FC236}">
                  <a16:creationId xmlns:a16="http://schemas.microsoft.com/office/drawing/2014/main" id="{8F7A9CEB-8771-4023-A789-353D07798B6C}"/>
                </a:ext>
              </a:extLst>
            </p:cNvPr>
            <p:cNvSpPr/>
            <p:nvPr/>
          </p:nvSpPr>
          <p:spPr bwMode="auto">
            <a:xfrm>
              <a:off x="1125010" y="2594963"/>
              <a:ext cx="660192" cy="660192"/>
            </a:xfrm>
            <a:prstGeom prst="ellipse">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err="1">
                <a:ln>
                  <a:noFill/>
                </a:ln>
                <a:solidFill>
                  <a:srgbClr val="000000"/>
                </a:solidFill>
                <a:effectLst>
                  <a:outerShdw blurRad="190500" dist="50800" dir="8100000" algn="ctr" rotWithShape="0">
                    <a:srgbClr val="000000">
                      <a:alpha val="25000"/>
                    </a:srgbClr>
                  </a:outerShdw>
                </a:effectLst>
                <a:uLnTx/>
                <a:uFillTx/>
                <a:latin typeface="Segoe UI"/>
                <a:ea typeface="Segoe UI" pitchFamily="34" charset="0"/>
                <a:cs typeface="Segoe UI" pitchFamily="34" charset="0"/>
              </a:endParaRPr>
            </a:p>
          </p:txBody>
        </p:sp>
        <p:pic>
          <p:nvPicPr>
            <p:cNvPr id="12290" name="Picture 2" descr="Image result for log analytics logo">
              <a:extLst>
                <a:ext uri="{FF2B5EF4-FFF2-40B4-BE49-F238E27FC236}">
                  <a16:creationId xmlns:a16="http://schemas.microsoft.com/office/drawing/2014/main" id="{7959CB85-1F55-4438-947A-5F73CB2825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07290" y="2777245"/>
              <a:ext cx="295630" cy="295628"/>
            </a:xfrm>
            <a:prstGeom prst="rect">
              <a:avLst/>
            </a:prstGeom>
            <a:noFill/>
            <a:extLst>
              <a:ext uri="{909E8E84-426E-40DD-AFC4-6F175D3DCCD1}">
                <a14:hiddenFill xmlns:a14="http://schemas.microsoft.com/office/drawing/2010/main">
                  <a:solidFill>
                    <a:srgbClr val="FFFFFF"/>
                  </a:solidFill>
                </a14:hiddenFill>
              </a:ext>
            </a:extLst>
          </p:spPr>
        </p:pic>
        <p:sp>
          <p:nvSpPr>
            <p:cNvPr id="64" name="Oval 63">
              <a:extLst>
                <a:ext uri="{FF2B5EF4-FFF2-40B4-BE49-F238E27FC236}">
                  <a16:creationId xmlns:a16="http://schemas.microsoft.com/office/drawing/2014/main" id="{C799F815-4000-415C-A59D-FA0E27A10564}"/>
                </a:ext>
              </a:extLst>
            </p:cNvPr>
            <p:cNvSpPr/>
            <p:nvPr/>
          </p:nvSpPr>
          <p:spPr bwMode="auto">
            <a:xfrm>
              <a:off x="1121453" y="3993406"/>
              <a:ext cx="660192" cy="660192"/>
            </a:xfrm>
            <a:prstGeom prst="ellipse">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err="1">
                <a:ln>
                  <a:noFill/>
                </a:ln>
                <a:solidFill>
                  <a:srgbClr val="000000"/>
                </a:solidFill>
                <a:effectLst>
                  <a:outerShdw blurRad="190500" dist="50800" dir="8100000" algn="ctr" rotWithShape="0">
                    <a:srgbClr val="000000">
                      <a:alpha val="25000"/>
                    </a:srgbClr>
                  </a:outerShdw>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81B441C-D944-4EC3-9455-9B8F6A41E2D3}"/>
                </a:ext>
              </a:extLst>
            </p:cNvPr>
            <p:cNvSpPr/>
            <p:nvPr/>
          </p:nvSpPr>
          <p:spPr>
            <a:xfrm>
              <a:off x="1154234" y="4178115"/>
              <a:ext cx="594626" cy="265009"/>
            </a:xfrm>
            <a:prstGeom prst="rect">
              <a:avLst/>
            </a:prstGeom>
          </p:spPr>
          <p:txBody>
            <a:bodyPr wrap="square">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122"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SIEM</a:t>
              </a:r>
              <a:endParaRPr kumimoji="0" lang="en-US" sz="1122" b="0" i="0" u="none" strike="noStrike" kern="1200" cap="none" spc="0" normalizeH="0" baseline="0" noProof="0">
                <a:ln>
                  <a:noFill/>
                </a:ln>
                <a:solidFill>
                  <a:srgbClr val="000000"/>
                </a:solidFill>
                <a:effectLst/>
                <a:uLnTx/>
                <a:uFillTx/>
                <a:latin typeface="Segoe UI"/>
                <a:ea typeface="+mn-ea"/>
                <a:cs typeface="+mn-cs"/>
              </a:endParaRPr>
            </a:p>
          </p:txBody>
        </p:sp>
        <p:sp>
          <p:nvSpPr>
            <p:cNvPr id="65" name="Oval 64">
              <a:extLst>
                <a:ext uri="{FF2B5EF4-FFF2-40B4-BE49-F238E27FC236}">
                  <a16:creationId xmlns:a16="http://schemas.microsoft.com/office/drawing/2014/main" id="{26B5896E-8672-481B-87EC-422EBCC45C9A}"/>
                </a:ext>
              </a:extLst>
            </p:cNvPr>
            <p:cNvSpPr/>
            <p:nvPr/>
          </p:nvSpPr>
          <p:spPr bwMode="auto">
            <a:xfrm>
              <a:off x="1586226" y="3296355"/>
              <a:ext cx="660192" cy="660192"/>
            </a:xfrm>
            <a:prstGeom prst="ellipse">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err="1">
                <a:ln>
                  <a:noFill/>
                </a:ln>
                <a:solidFill>
                  <a:srgbClr val="000000"/>
                </a:solidFill>
                <a:effectLst>
                  <a:outerShdw blurRad="190500" dist="50800" dir="8100000" algn="ctr" rotWithShape="0">
                    <a:srgbClr val="000000">
                      <a:alpha val="25000"/>
                    </a:srgbClr>
                  </a:outerShdw>
                </a:effectLst>
                <a:uLnTx/>
                <a:uFillTx/>
                <a:latin typeface="Segoe UI"/>
                <a:ea typeface="Segoe UI" pitchFamily="34" charset="0"/>
                <a:cs typeface="Segoe UI" pitchFamily="34" charset="0"/>
              </a:endParaRPr>
            </a:p>
          </p:txBody>
        </p:sp>
        <p:pic>
          <p:nvPicPr>
            <p:cNvPr id="12292" name="Picture 4" descr="Image result for event hub icon">
              <a:extLst>
                <a:ext uri="{FF2B5EF4-FFF2-40B4-BE49-F238E27FC236}">
                  <a16:creationId xmlns:a16="http://schemas.microsoft.com/office/drawing/2014/main" id="{3D7B9A0A-0E92-46A1-840D-ADF98BC8944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35224" y="3441173"/>
              <a:ext cx="370556" cy="370556"/>
            </a:xfrm>
            <a:prstGeom prst="rect">
              <a:avLst/>
            </a:prstGeom>
            <a:noFill/>
            <a:extLst>
              <a:ext uri="{909E8E84-426E-40DD-AFC4-6F175D3DCCD1}">
                <a14:hiddenFill xmlns:a14="http://schemas.microsoft.com/office/drawing/2010/main">
                  <a:solidFill>
                    <a:srgbClr val="FFFFFF"/>
                  </a:solidFill>
                </a14:hiddenFill>
              </a:ext>
            </a:extLst>
          </p:spPr>
        </p:pic>
        <p:sp>
          <p:nvSpPr>
            <p:cNvPr id="66" name="Oval 65">
              <a:extLst>
                <a:ext uri="{FF2B5EF4-FFF2-40B4-BE49-F238E27FC236}">
                  <a16:creationId xmlns:a16="http://schemas.microsoft.com/office/drawing/2014/main" id="{97476121-8A51-430A-8DD2-F6B37CEBE951}"/>
                </a:ext>
              </a:extLst>
            </p:cNvPr>
            <p:cNvSpPr/>
            <p:nvPr/>
          </p:nvSpPr>
          <p:spPr bwMode="auto">
            <a:xfrm>
              <a:off x="659532" y="3300968"/>
              <a:ext cx="660192" cy="660192"/>
            </a:xfrm>
            <a:prstGeom prst="ellipse">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err="1">
                <a:ln>
                  <a:noFill/>
                </a:ln>
                <a:solidFill>
                  <a:srgbClr val="000000"/>
                </a:solidFill>
                <a:effectLst>
                  <a:outerShdw blurRad="190500" dist="50800" dir="8100000" algn="ctr" rotWithShape="0">
                    <a:srgbClr val="000000">
                      <a:alpha val="25000"/>
                    </a:srgbClr>
                  </a:outerShdw>
                </a:effectLst>
                <a:uLnTx/>
                <a:uFillTx/>
                <a:latin typeface="Segoe UI"/>
                <a:ea typeface="Segoe UI" pitchFamily="34" charset="0"/>
                <a:cs typeface="Segoe UI" pitchFamily="34" charset="0"/>
              </a:endParaRPr>
            </a:p>
          </p:txBody>
        </p:sp>
        <p:pic>
          <p:nvPicPr>
            <p:cNvPr id="12294" name="Picture 6" descr="Image result for kusto icon">
              <a:extLst>
                <a:ext uri="{FF2B5EF4-FFF2-40B4-BE49-F238E27FC236}">
                  <a16:creationId xmlns:a16="http://schemas.microsoft.com/office/drawing/2014/main" id="{37238C50-D3B2-42FF-9A60-0B2C935C56F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7630" y="3466739"/>
              <a:ext cx="375404" cy="375402"/>
            </a:xfrm>
            <a:prstGeom prst="rect">
              <a:avLst/>
            </a:prstGeom>
            <a:noFill/>
            <a:extLst>
              <a:ext uri="{909E8E84-426E-40DD-AFC4-6F175D3DCCD1}">
                <a14:hiddenFill xmlns:a14="http://schemas.microsoft.com/office/drawing/2010/main">
                  <a:solidFill>
                    <a:srgbClr val="FFFFFF"/>
                  </a:solidFill>
                </a14:hiddenFill>
              </a:ext>
            </a:extLst>
          </p:spPr>
        </p:pic>
        <p:sp>
          <p:nvSpPr>
            <p:cNvPr id="67" name="Oval 66">
              <a:extLst>
                <a:ext uri="{FF2B5EF4-FFF2-40B4-BE49-F238E27FC236}">
                  <a16:creationId xmlns:a16="http://schemas.microsoft.com/office/drawing/2014/main" id="{4F4DAF88-5F9E-4135-B3BD-BF2DDA093905}"/>
                </a:ext>
              </a:extLst>
            </p:cNvPr>
            <p:cNvSpPr/>
            <p:nvPr/>
          </p:nvSpPr>
          <p:spPr bwMode="auto">
            <a:xfrm>
              <a:off x="2004350" y="2564917"/>
              <a:ext cx="660192" cy="660192"/>
            </a:xfrm>
            <a:prstGeom prst="ellipse">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err="1">
                <a:ln>
                  <a:noFill/>
                </a:ln>
                <a:solidFill>
                  <a:srgbClr val="000000"/>
                </a:solidFill>
                <a:effectLst>
                  <a:outerShdw blurRad="190500" dist="50800" dir="8100000" algn="ctr" rotWithShape="0">
                    <a:srgbClr val="000000">
                      <a:alpha val="25000"/>
                    </a:srgbClr>
                  </a:outerShdw>
                </a:effectLst>
                <a:uLnTx/>
                <a:uFillTx/>
                <a:latin typeface="Segoe UI"/>
                <a:ea typeface="Segoe UI" pitchFamily="34" charset="0"/>
                <a:cs typeface="Segoe UI" pitchFamily="34" charset="0"/>
              </a:endParaRPr>
            </a:p>
          </p:txBody>
        </p:sp>
        <p:pic>
          <p:nvPicPr>
            <p:cNvPr id="12296" name="Picture 8" descr="Image result for excel icon site:microsoft.com">
              <a:extLst>
                <a:ext uri="{FF2B5EF4-FFF2-40B4-BE49-F238E27FC236}">
                  <a16:creationId xmlns:a16="http://schemas.microsoft.com/office/drawing/2014/main" id="{6AE20DBC-5275-49FA-8105-1F5447F9E14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06008" y="2673416"/>
              <a:ext cx="436926" cy="436926"/>
            </a:xfrm>
            <a:prstGeom prst="rect">
              <a:avLst/>
            </a:prstGeom>
            <a:noFill/>
            <a:extLst>
              <a:ext uri="{909E8E84-426E-40DD-AFC4-6F175D3DCCD1}">
                <a14:hiddenFill xmlns:a14="http://schemas.microsoft.com/office/drawing/2010/main">
                  <a:solidFill>
                    <a:srgbClr val="FFFFFF"/>
                  </a:solidFill>
                </a14:hiddenFill>
              </a:ext>
            </a:extLst>
          </p:spPr>
        </p:pic>
        <p:sp>
          <p:nvSpPr>
            <p:cNvPr id="85" name="Oval 84">
              <a:extLst>
                <a:ext uri="{FF2B5EF4-FFF2-40B4-BE49-F238E27FC236}">
                  <a16:creationId xmlns:a16="http://schemas.microsoft.com/office/drawing/2014/main" id="{F2849ED5-D6F7-4C85-99CA-4D3C2676766F}"/>
                </a:ext>
              </a:extLst>
            </p:cNvPr>
            <p:cNvSpPr/>
            <p:nvPr/>
          </p:nvSpPr>
          <p:spPr bwMode="auto">
            <a:xfrm>
              <a:off x="2035742" y="4011756"/>
              <a:ext cx="660192" cy="660192"/>
            </a:xfrm>
            <a:prstGeom prst="ellipse">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err="1">
                <a:ln>
                  <a:noFill/>
                </a:ln>
                <a:solidFill>
                  <a:srgbClr val="000000"/>
                </a:solidFill>
                <a:effectLst>
                  <a:outerShdw blurRad="190500" dist="50800" dir="8100000" algn="ctr" rotWithShape="0">
                    <a:srgbClr val="000000">
                      <a:alpha val="25000"/>
                    </a:srgbClr>
                  </a:outerShdw>
                </a:effectLst>
                <a:uLnTx/>
                <a:uFillTx/>
                <a:latin typeface="Segoe UI"/>
                <a:ea typeface="Segoe UI" pitchFamily="34" charset="0"/>
                <a:cs typeface="Segoe UI" pitchFamily="34" charset="0"/>
              </a:endParaRPr>
            </a:p>
          </p:txBody>
        </p:sp>
        <p:pic>
          <p:nvPicPr>
            <p:cNvPr id="12298" name="Picture 10" descr="Image result for azure resource graph icon">
              <a:extLst>
                <a:ext uri="{FF2B5EF4-FFF2-40B4-BE49-F238E27FC236}">
                  <a16:creationId xmlns:a16="http://schemas.microsoft.com/office/drawing/2014/main" id="{100F26F3-01CE-4D69-BA45-7BC1EE05B17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95073" y="4201930"/>
              <a:ext cx="344896" cy="344896"/>
            </a:xfrm>
            <a:prstGeom prst="rect">
              <a:avLst/>
            </a:prstGeom>
            <a:noFill/>
            <a:extLst>
              <a:ext uri="{909E8E84-426E-40DD-AFC4-6F175D3DCCD1}">
                <a14:hiddenFill xmlns:a14="http://schemas.microsoft.com/office/drawing/2010/main">
                  <a:solidFill>
                    <a:srgbClr val="FFFFFF"/>
                  </a:solidFill>
                </a14:hiddenFill>
              </a:ext>
            </a:extLst>
          </p:spPr>
        </p:pic>
      </p:grpSp>
      <p:sp>
        <p:nvSpPr>
          <p:cNvPr id="90" name="arrow_15" title="Icon of a arrow in a circle pointed right">
            <a:extLst>
              <a:ext uri="{FF2B5EF4-FFF2-40B4-BE49-F238E27FC236}">
                <a16:creationId xmlns:a16="http://schemas.microsoft.com/office/drawing/2014/main" id="{E77586E8-5F9F-4C57-98CB-44E698FD7651}"/>
              </a:ext>
            </a:extLst>
          </p:cNvPr>
          <p:cNvSpPr>
            <a:spLocks noChangeAspect="1" noEditPoints="1"/>
          </p:cNvSpPr>
          <p:nvPr/>
        </p:nvSpPr>
        <p:spPr bwMode="auto">
          <a:xfrm>
            <a:off x="7296719" y="3507606"/>
            <a:ext cx="459162" cy="457077"/>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222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grpSp>
        <p:nvGrpSpPr>
          <p:cNvPr id="15" name="Group 14">
            <a:extLst>
              <a:ext uri="{FF2B5EF4-FFF2-40B4-BE49-F238E27FC236}">
                <a16:creationId xmlns:a16="http://schemas.microsoft.com/office/drawing/2014/main" id="{F1E627FF-AAB1-441C-8B8A-C1463EB87F5C}"/>
              </a:ext>
            </a:extLst>
          </p:cNvPr>
          <p:cNvGrpSpPr/>
          <p:nvPr/>
        </p:nvGrpSpPr>
        <p:grpSpPr>
          <a:xfrm>
            <a:off x="8134477" y="3549357"/>
            <a:ext cx="850157" cy="569588"/>
            <a:chOff x="7974837" y="3480078"/>
            <a:chExt cx="833563" cy="558470"/>
          </a:xfrm>
        </p:grpSpPr>
        <p:sp>
          <p:nvSpPr>
            <p:cNvPr id="70" name="Data">
              <a:extLst>
                <a:ext uri="{FF2B5EF4-FFF2-40B4-BE49-F238E27FC236}">
                  <a16:creationId xmlns:a16="http://schemas.microsoft.com/office/drawing/2014/main" id="{B2A92113-C23B-41AF-AA8E-45E425C9CE6C}"/>
                </a:ext>
              </a:extLst>
            </p:cNvPr>
            <p:cNvSpPr/>
            <p:nvPr/>
          </p:nvSpPr>
          <p:spPr bwMode="auto">
            <a:xfrm>
              <a:off x="7974837" y="3869014"/>
              <a:ext cx="833563" cy="169534"/>
            </a:xfrm>
            <a:prstGeom prst="rect">
              <a:avLst/>
            </a:prstGeom>
            <a:noFill/>
          </p:spPr>
          <p:txBody>
            <a:bodyPr wrap="none" lIns="0" tIns="0" rIns="0" bIns="0" rtlCol="0" anchor="t" anchorCtr="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224" b="0" i="0" u="none" strike="noStrike" kern="1200" cap="none" spc="0" normalizeH="0" baseline="0" noProof="0">
                  <a:ln>
                    <a:noFill/>
                  </a:ln>
                  <a:solidFill>
                    <a:srgbClr val="000000"/>
                  </a:solidFill>
                  <a:effectLst/>
                  <a:uLnTx/>
                  <a:uFillTx/>
                  <a:latin typeface="Segoe UI Semibold"/>
                  <a:ea typeface="+mn-ea"/>
                  <a:cs typeface="+mn-cs"/>
                </a:rPr>
                <a:t>Multi-cloud</a:t>
              </a:r>
            </a:p>
          </p:txBody>
        </p:sp>
        <p:grpSp>
          <p:nvGrpSpPr>
            <p:cNvPr id="71" name="Group 161">
              <a:extLst>
                <a:ext uri="{FF2B5EF4-FFF2-40B4-BE49-F238E27FC236}">
                  <a16:creationId xmlns:a16="http://schemas.microsoft.com/office/drawing/2014/main" id="{157C93D3-4915-43F7-8A96-BA10C1E037E9}"/>
                </a:ext>
              </a:extLst>
            </p:cNvPr>
            <p:cNvGrpSpPr>
              <a:grpSpLocks noChangeAspect="1"/>
            </p:cNvGrpSpPr>
            <p:nvPr/>
          </p:nvGrpSpPr>
          <p:grpSpPr bwMode="auto">
            <a:xfrm>
              <a:off x="8185931" y="3480078"/>
              <a:ext cx="411375" cy="256597"/>
              <a:chOff x="5010" y="2147"/>
              <a:chExt cx="260" cy="159"/>
            </a:xfrm>
            <a:solidFill>
              <a:schemeClr val="accent2"/>
            </a:solidFill>
          </p:grpSpPr>
          <p:sp>
            <p:nvSpPr>
              <p:cNvPr id="72" name="Freeform 162">
                <a:extLst>
                  <a:ext uri="{FF2B5EF4-FFF2-40B4-BE49-F238E27FC236}">
                    <a16:creationId xmlns:a16="http://schemas.microsoft.com/office/drawing/2014/main" id="{1E8EE1CE-4096-4726-9A66-F65031DDE6A7}"/>
                  </a:ext>
                </a:extLst>
              </p:cNvPr>
              <p:cNvSpPr>
                <a:spLocks/>
              </p:cNvSpPr>
              <p:nvPr/>
            </p:nvSpPr>
            <p:spPr bwMode="auto">
              <a:xfrm>
                <a:off x="5010" y="2147"/>
                <a:ext cx="204" cy="147"/>
              </a:xfrm>
              <a:custGeom>
                <a:avLst/>
                <a:gdLst>
                  <a:gd name="T0" fmla="*/ 35 w 329"/>
                  <a:gd name="T1" fmla="*/ 124 h 236"/>
                  <a:gd name="T2" fmla="*/ 35 w 329"/>
                  <a:gd name="T3" fmla="*/ 124 h 236"/>
                  <a:gd name="T4" fmla="*/ 9 w 329"/>
                  <a:gd name="T5" fmla="*/ 146 h 236"/>
                  <a:gd name="T6" fmla="*/ 0 w 329"/>
                  <a:gd name="T7" fmla="*/ 179 h 236"/>
                  <a:gd name="T8" fmla="*/ 5 w 329"/>
                  <a:gd name="T9" fmla="*/ 201 h 236"/>
                  <a:gd name="T10" fmla="*/ 17 w 329"/>
                  <a:gd name="T11" fmla="*/ 219 h 236"/>
                  <a:gd name="T12" fmla="*/ 36 w 329"/>
                  <a:gd name="T13" fmla="*/ 232 h 236"/>
                  <a:gd name="T14" fmla="*/ 57 w 329"/>
                  <a:gd name="T15" fmla="*/ 236 h 236"/>
                  <a:gd name="T16" fmla="*/ 85 w 329"/>
                  <a:gd name="T17" fmla="*/ 236 h 236"/>
                  <a:gd name="T18" fmla="*/ 80 w 329"/>
                  <a:gd name="T19" fmla="*/ 219 h 236"/>
                  <a:gd name="T20" fmla="*/ 79 w 329"/>
                  <a:gd name="T21" fmla="*/ 202 h 236"/>
                  <a:gd name="T22" fmla="*/ 83 w 329"/>
                  <a:gd name="T23" fmla="*/ 176 h 236"/>
                  <a:gd name="T24" fmla="*/ 96 w 329"/>
                  <a:gd name="T25" fmla="*/ 155 h 236"/>
                  <a:gd name="T26" fmla="*/ 115 w 329"/>
                  <a:gd name="T27" fmla="*/ 139 h 236"/>
                  <a:gd name="T28" fmla="*/ 140 w 329"/>
                  <a:gd name="T29" fmla="*/ 130 h 236"/>
                  <a:gd name="T30" fmla="*/ 140 w 329"/>
                  <a:gd name="T31" fmla="*/ 130 h 236"/>
                  <a:gd name="T32" fmla="*/ 153 w 329"/>
                  <a:gd name="T33" fmla="*/ 100 h 236"/>
                  <a:gd name="T34" fmla="*/ 174 w 329"/>
                  <a:gd name="T35" fmla="*/ 76 h 236"/>
                  <a:gd name="T36" fmla="*/ 201 w 329"/>
                  <a:gd name="T37" fmla="*/ 61 h 236"/>
                  <a:gd name="T38" fmla="*/ 233 w 329"/>
                  <a:gd name="T39" fmla="*/ 55 h 236"/>
                  <a:gd name="T40" fmla="*/ 252 w 329"/>
                  <a:gd name="T41" fmla="*/ 58 h 236"/>
                  <a:gd name="T42" fmla="*/ 270 w 329"/>
                  <a:gd name="T43" fmla="*/ 64 h 236"/>
                  <a:gd name="T44" fmla="*/ 286 w 329"/>
                  <a:gd name="T45" fmla="*/ 74 h 236"/>
                  <a:gd name="T46" fmla="*/ 299 w 329"/>
                  <a:gd name="T47" fmla="*/ 89 h 236"/>
                  <a:gd name="T48" fmla="*/ 314 w 329"/>
                  <a:gd name="T49" fmla="*/ 83 h 236"/>
                  <a:gd name="T50" fmla="*/ 329 w 329"/>
                  <a:gd name="T51" fmla="*/ 82 h 236"/>
                  <a:gd name="T52" fmla="*/ 319 w 329"/>
                  <a:gd name="T53" fmla="*/ 50 h 236"/>
                  <a:gd name="T54" fmla="*/ 298 w 329"/>
                  <a:gd name="T55" fmla="*/ 24 h 236"/>
                  <a:gd name="T56" fmla="*/ 269 w 329"/>
                  <a:gd name="T57" fmla="*/ 6 h 236"/>
                  <a:gd name="T58" fmla="*/ 235 w 329"/>
                  <a:gd name="T59" fmla="*/ 0 h 236"/>
                  <a:gd name="T60" fmla="*/ 211 w 329"/>
                  <a:gd name="T61" fmla="*/ 3 h 236"/>
                  <a:gd name="T62" fmla="*/ 190 w 329"/>
                  <a:gd name="T63" fmla="*/ 13 h 236"/>
                  <a:gd name="T64" fmla="*/ 171 w 329"/>
                  <a:gd name="T65" fmla="*/ 28 h 236"/>
                  <a:gd name="T66" fmla="*/ 157 w 329"/>
                  <a:gd name="T67" fmla="*/ 47 h 236"/>
                  <a:gd name="T68" fmla="*/ 149 w 329"/>
                  <a:gd name="T69" fmla="*/ 44 h 236"/>
                  <a:gd name="T70" fmla="*/ 140 w 329"/>
                  <a:gd name="T71" fmla="*/ 41 h 236"/>
                  <a:gd name="T72" fmla="*/ 131 w 329"/>
                  <a:gd name="T73" fmla="*/ 39 h 236"/>
                  <a:gd name="T74" fmla="*/ 123 w 329"/>
                  <a:gd name="T75" fmla="*/ 38 h 236"/>
                  <a:gd name="T76" fmla="*/ 95 w 329"/>
                  <a:gd name="T77" fmla="*/ 44 h 236"/>
                  <a:gd name="T78" fmla="*/ 72 w 329"/>
                  <a:gd name="T79" fmla="*/ 60 h 236"/>
                  <a:gd name="T80" fmla="*/ 57 w 329"/>
                  <a:gd name="T81" fmla="*/ 84 h 236"/>
                  <a:gd name="T82" fmla="*/ 52 w 329"/>
                  <a:gd name="T83" fmla="*/ 112 h 236"/>
                  <a:gd name="T84" fmla="*/ 52 w 329"/>
                  <a:gd name="T85" fmla="*/ 116 h 236"/>
                  <a:gd name="T86" fmla="*/ 52 w 329"/>
                  <a:gd name="T87" fmla="*/ 120 h 236"/>
                  <a:gd name="T88" fmla="*/ 43 w 329"/>
                  <a:gd name="T89" fmla="*/ 121 h 236"/>
                  <a:gd name="T90" fmla="*/ 35 w 329"/>
                  <a:gd name="T91" fmla="*/ 1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9" h="236">
                    <a:moveTo>
                      <a:pt x="35" y="124"/>
                    </a:moveTo>
                    <a:lnTo>
                      <a:pt x="35" y="124"/>
                    </a:lnTo>
                    <a:cubicBezTo>
                      <a:pt x="23" y="129"/>
                      <a:pt x="14" y="136"/>
                      <a:pt x="9" y="146"/>
                    </a:cubicBezTo>
                    <a:cubicBezTo>
                      <a:pt x="3" y="155"/>
                      <a:pt x="0" y="166"/>
                      <a:pt x="0" y="179"/>
                    </a:cubicBezTo>
                    <a:cubicBezTo>
                      <a:pt x="0" y="186"/>
                      <a:pt x="2" y="194"/>
                      <a:pt x="5" y="201"/>
                    </a:cubicBezTo>
                    <a:cubicBezTo>
                      <a:pt x="8" y="207"/>
                      <a:pt x="12" y="214"/>
                      <a:pt x="17" y="219"/>
                    </a:cubicBezTo>
                    <a:cubicBezTo>
                      <a:pt x="23" y="224"/>
                      <a:pt x="29" y="228"/>
                      <a:pt x="36" y="232"/>
                    </a:cubicBezTo>
                    <a:cubicBezTo>
                      <a:pt x="43" y="235"/>
                      <a:pt x="50" y="236"/>
                      <a:pt x="57" y="236"/>
                    </a:cubicBezTo>
                    <a:lnTo>
                      <a:pt x="85" y="236"/>
                    </a:lnTo>
                    <a:cubicBezTo>
                      <a:pt x="83" y="231"/>
                      <a:pt x="81" y="225"/>
                      <a:pt x="80" y="219"/>
                    </a:cubicBezTo>
                    <a:cubicBezTo>
                      <a:pt x="79" y="214"/>
                      <a:pt x="79" y="208"/>
                      <a:pt x="79" y="202"/>
                    </a:cubicBezTo>
                    <a:cubicBezTo>
                      <a:pt x="79" y="192"/>
                      <a:pt x="80" y="184"/>
                      <a:pt x="83" y="176"/>
                    </a:cubicBezTo>
                    <a:cubicBezTo>
                      <a:pt x="86" y="168"/>
                      <a:pt x="90" y="161"/>
                      <a:pt x="96" y="155"/>
                    </a:cubicBezTo>
                    <a:cubicBezTo>
                      <a:pt x="101" y="148"/>
                      <a:pt x="108" y="143"/>
                      <a:pt x="115" y="139"/>
                    </a:cubicBezTo>
                    <a:cubicBezTo>
                      <a:pt x="123" y="135"/>
                      <a:pt x="131" y="132"/>
                      <a:pt x="140" y="130"/>
                    </a:cubicBezTo>
                    <a:lnTo>
                      <a:pt x="140" y="130"/>
                    </a:lnTo>
                    <a:cubicBezTo>
                      <a:pt x="143" y="119"/>
                      <a:pt x="147" y="109"/>
                      <a:pt x="153" y="100"/>
                    </a:cubicBezTo>
                    <a:cubicBezTo>
                      <a:pt x="159" y="91"/>
                      <a:pt x="166" y="83"/>
                      <a:pt x="174" y="76"/>
                    </a:cubicBezTo>
                    <a:cubicBezTo>
                      <a:pt x="182" y="70"/>
                      <a:pt x="191" y="65"/>
                      <a:pt x="201" y="61"/>
                    </a:cubicBezTo>
                    <a:cubicBezTo>
                      <a:pt x="211" y="57"/>
                      <a:pt x="222" y="55"/>
                      <a:pt x="233" y="55"/>
                    </a:cubicBezTo>
                    <a:cubicBezTo>
                      <a:pt x="240" y="55"/>
                      <a:pt x="246" y="56"/>
                      <a:pt x="252" y="58"/>
                    </a:cubicBezTo>
                    <a:cubicBezTo>
                      <a:pt x="259" y="59"/>
                      <a:pt x="265" y="61"/>
                      <a:pt x="270" y="64"/>
                    </a:cubicBezTo>
                    <a:cubicBezTo>
                      <a:pt x="276" y="67"/>
                      <a:pt x="281" y="70"/>
                      <a:pt x="286" y="74"/>
                    </a:cubicBezTo>
                    <a:cubicBezTo>
                      <a:pt x="291" y="78"/>
                      <a:pt x="295" y="83"/>
                      <a:pt x="299" y="89"/>
                    </a:cubicBezTo>
                    <a:cubicBezTo>
                      <a:pt x="303" y="86"/>
                      <a:pt x="308" y="84"/>
                      <a:pt x="314" y="83"/>
                    </a:cubicBezTo>
                    <a:cubicBezTo>
                      <a:pt x="319" y="83"/>
                      <a:pt x="324" y="82"/>
                      <a:pt x="329" y="82"/>
                    </a:cubicBezTo>
                    <a:cubicBezTo>
                      <a:pt x="328" y="71"/>
                      <a:pt x="324" y="60"/>
                      <a:pt x="319" y="50"/>
                    </a:cubicBezTo>
                    <a:cubicBezTo>
                      <a:pt x="313" y="40"/>
                      <a:pt x="306" y="31"/>
                      <a:pt x="298" y="24"/>
                    </a:cubicBezTo>
                    <a:cubicBezTo>
                      <a:pt x="289" y="16"/>
                      <a:pt x="280" y="10"/>
                      <a:pt x="269" y="6"/>
                    </a:cubicBezTo>
                    <a:cubicBezTo>
                      <a:pt x="258" y="2"/>
                      <a:pt x="247" y="0"/>
                      <a:pt x="235" y="0"/>
                    </a:cubicBezTo>
                    <a:cubicBezTo>
                      <a:pt x="227" y="0"/>
                      <a:pt x="219" y="1"/>
                      <a:pt x="211" y="3"/>
                    </a:cubicBezTo>
                    <a:cubicBezTo>
                      <a:pt x="204" y="5"/>
                      <a:pt x="196" y="9"/>
                      <a:pt x="190" y="13"/>
                    </a:cubicBezTo>
                    <a:cubicBezTo>
                      <a:pt x="183" y="17"/>
                      <a:pt x="177" y="22"/>
                      <a:pt x="171" y="28"/>
                    </a:cubicBezTo>
                    <a:cubicBezTo>
                      <a:pt x="166" y="34"/>
                      <a:pt x="161" y="40"/>
                      <a:pt x="157" y="47"/>
                    </a:cubicBezTo>
                    <a:cubicBezTo>
                      <a:pt x="155" y="46"/>
                      <a:pt x="152" y="45"/>
                      <a:pt x="149" y="44"/>
                    </a:cubicBezTo>
                    <a:cubicBezTo>
                      <a:pt x="146" y="42"/>
                      <a:pt x="143" y="41"/>
                      <a:pt x="140" y="41"/>
                    </a:cubicBezTo>
                    <a:cubicBezTo>
                      <a:pt x="137" y="40"/>
                      <a:pt x="134" y="39"/>
                      <a:pt x="131" y="39"/>
                    </a:cubicBezTo>
                    <a:cubicBezTo>
                      <a:pt x="128" y="39"/>
                      <a:pt x="125" y="38"/>
                      <a:pt x="123" y="38"/>
                    </a:cubicBezTo>
                    <a:cubicBezTo>
                      <a:pt x="113" y="38"/>
                      <a:pt x="103" y="40"/>
                      <a:pt x="95" y="44"/>
                    </a:cubicBezTo>
                    <a:cubicBezTo>
                      <a:pt x="86" y="48"/>
                      <a:pt x="79" y="54"/>
                      <a:pt x="72" y="60"/>
                    </a:cubicBezTo>
                    <a:cubicBezTo>
                      <a:pt x="66" y="67"/>
                      <a:pt x="61" y="75"/>
                      <a:pt x="57" y="84"/>
                    </a:cubicBezTo>
                    <a:cubicBezTo>
                      <a:pt x="54" y="93"/>
                      <a:pt x="52" y="102"/>
                      <a:pt x="52" y="112"/>
                    </a:cubicBezTo>
                    <a:cubicBezTo>
                      <a:pt x="52" y="113"/>
                      <a:pt x="52" y="114"/>
                      <a:pt x="52" y="116"/>
                    </a:cubicBezTo>
                    <a:cubicBezTo>
                      <a:pt x="52" y="117"/>
                      <a:pt x="52" y="118"/>
                      <a:pt x="52" y="120"/>
                    </a:cubicBezTo>
                    <a:cubicBezTo>
                      <a:pt x="49" y="120"/>
                      <a:pt x="46" y="120"/>
                      <a:pt x="43" y="121"/>
                    </a:cubicBezTo>
                    <a:cubicBezTo>
                      <a:pt x="40" y="122"/>
                      <a:pt x="38" y="123"/>
                      <a:pt x="35" y="124"/>
                    </a:cubicBezTo>
                    <a:close/>
                  </a:path>
                </a:pathLst>
              </a:custGeom>
              <a:solidFill>
                <a:srgbClr val="D2D2D2"/>
              </a:solidFill>
              <a:ln w="0">
                <a:noFill/>
                <a:prstDash val="solid"/>
                <a:round/>
                <a:headEnd/>
                <a:tailEnd/>
              </a:ln>
            </p:spPr>
            <p:txBody>
              <a:bodyPr vert="horz" wrap="square" lIns="111912" tIns="55956" rIns="111912" bIns="55956"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163">
                <a:extLst>
                  <a:ext uri="{FF2B5EF4-FFF2-40B4-BE49-F238E27FC236}">
                    <a16:creationId xmlns:a16="http://schemas.microsoft.com/office/drawing/2014/main" id="{DA86D65F-BBE9-41A1-9C7C-D3B2AB03539C}"/>
                  </a:ext>
                </a:extLst>
              </p:cNvPr>
              <p:cNvSpPr>
                <a:spLocks/>
              </p:cNvSpPr>
              <p:nvPr/>
            </p:nvSpPr>
            <p:spPr bwMode="auto">
              <a:xfrm>
                <a:off x="5076" y="2199"/>
                <a:ext cx="194" cy="107"/>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tx2"/>
              </a:solidFill>
              <a:ln w="0">
                <a:noFill/>
                <a:prstDash val="solid"/>
                <a:round/>
                <a:headEnd/>
                <a:tailEnd/>
              </a:ln>
            </p:spPr>
            <p:txBody>
              <a:bodyPr vert="horz" wrap="square" lIns="111912" tIns="55956" rIns="111912" bIns="55956"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7" name="Group 16">
            <a:extLst>
              <a:ext uri="{FF2B5EF4-FFF2-40B4-BE49-F238E27FC236}">
                <a16:creationId xmlns:a16="http://schemas.microsoft.com/office/drawing/2014/main" id="{F7209B23-2833-40D8-A8FA-181554FEABE0}"/>
              </a:ext>
            </a:extLst>
          </p:cNvPr>
          <p:cNvGrpSpPr/>
          <p:nvPr/>
        </p:nvGrpSpPr>
        <p:grpSpPr>
          <a:xfrm>
            <a:off x="10476712" y="4595608"/>
            <a:ext cx="404787" cy="663839"/>
            <a:chOff x="10271355" y="4453357"/>
            <a:chExt cx="396886" cy="650882"/>
          </a:xfrm>
        </p:grpSpPr>
        <p:pic>
          <p:nvPicPr>
            <p:cNvPr id="96" name="Graphic 95">
              <a:extLst>
                <a:ext uri="{FF2B5EF4-FFF2-40B4-BE49-F238E27FC236}">
                  <a16:creationId xmlns:a16="http://schemas.microsoft.com/office/drawing/2014/main" id="{83071D08-637A-483F-B99B-4C1469EAEDA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71355" y="4453357"/>
              <a:ext cx="396886" cy="345117"/>
            </a:xfrm>
            <a:prstGeom prst="rect">
              <a:avLst/>
            </a:prstGeom>
          </p:spPr>
        </p:pic>
        <p:sp>
          <p:nvSpPr>
            <p:cNvPr id="97" name="TextBox 96">
              <a:extLst>
                <a:ext uri="{FF2B5EF4-FFF2-40B4-BE49-F238E27FC236}">
                  <a16:creationId xmlns:a16="http://schemas.microsoft.com/office/drawing/2014/main" id="{6D1D3FD8-7951-4773-B635-53C9ECC13808}"/>
                </a:ext>
              </a:extLst>
            </p:cNvPr>
            <p:cNvSpPr txBox="1"/>
            <p:nvPr/>
          </p:nvSpPr>
          <p:spPr>
            <a:xfrm>
              <a:off x="10303888" y="4934705"/>
              <a:ext cx="331822" cy="169534"/>
            </a:xfrm>
            <a:prstGeom prst="rect">
              <a:avLst/>
            </a:prstGeom>
            <a:noFill/>
          </p:spPr>
          <p:txBody>
            <a:bodyPr wrap="none" lIns="0" tIns="0" rIns="0" bIns="0" rtlCol="0" anchor="t" anchorCtr="0">
              <a:spAutoFit/>
            </a:bodyPr>
            <a:lstStyle>
              <a:defPPr>
                <a:defRPr lang="en-US"/>
              </a:defPPr>
              <a:lvl1pPr algn="ctr" defTabSz="914367">
                <a:lnSpc>
                  <a:spcPct val="90000"/>
                </a:lnSpc>
                <a:spcAft>
                  <a:spcPts val="588"/>
                </a:spcAft>
                <a:defRPr sz="1400">
                  <a:gradFill>
                    <a:gsLst>
                      <a:gs pos="2917">
                        <a:srgbClr val="282828"/>
                      </a:gs>
                      <a:gs pos="30000">
                        <a:srgbClr val="282828"/>
                      </a:gs>
                    </a:gsLst>
                    <a:lin ang="5400000" scaled="0"/>
                  </a:gradFill>
                  <a:latin typeface="Segoe UI Semibold"/>
                </a:defRPr>
              </a:lvl1p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224" b="0" i="0" u="none" strike="noStrike" kern="1200" cap="none" spc="0" normalizeH="0" baseline="0" noProof="0">
                  <a:ln>
                    <a:noFill/>
                  </a:ln>
                  <a:solidFill>
                    <a:srgbClr val="000000"/>
                  </a:solidFill>
                  <a:effectLst/>
                  <a:uLnTx/>
                  <a:uFillTx/>
                  <a:latin typeface="Segoe UI Semibold"/>
                  <a:ea typeface="+mn-ea"/>
                  <a:cs typeface="+mn-cs"/>
                </a:rPr>
                <a:t>Data</a:t>
              </a:r>
            </a:p>
          </p:txBody>
        </p:sp>
      </p:grpSp>
      <p:grpSp>
        <p:nvGrpSpPr>
          <p:cNvPr id="18" name="Group 17">
            <a:extLst>
              <a:ext uri="{FF2B5EF4-FFF2-40B4-BE49-F238E27FC236}">
                <a16:creationId xmlns:a16="http://schemas.microsoft.com/office/drawing/2014/main" id="{3146E297-94EC-42DC-BB05-C87CD62B8968}"/>
              </a:ext>
            </a:extLst>
          </p:cNvPr>
          <p:cNvGrpSpPr/>
          <p:nvPr/>
        </p:nvGrpSpPr>
        <p:grpSpPr>
          <a:xfrm>
            <a:off x="10912823" y="2844934"/>
            <a:ext cx="655602" cy="888707"/>
            <a:chOff x="10667423" y="2789405"/>
            <a:chExt cx="642805" cy="871360"/>
          </a:xfrm>
        </p:grpSpPr>
        <p:sp>
          <p:nvSpPr>
            <p:cNvPr id="100" name="TextBox 99">
              <a:extLst>
                <a:ext uri="{FF2B5EF4-FFF2-40B4-BE49-F238E27FC236}">
                  <a16:creationId xmlns:a16="http://schemas.microsoft.com/office/drawing/2014/main" id="{DC88949B-A568-45D9-AF04-CEAD716FB601}"/>
                </a:ext>
              </a:extLst>
            </p:cNvPr>
            <p:cNvSpPr txBox="1"/>
            <p:nvPr/>
          </p:nvSpPr>
          <p:spPr>
            <a:xfrm>
              <a:off x="10667423" y="3321698"/>
              <a:ext cx="642805" cy="339067"/>
            </a:xfrm>
            <a:prstGeom prst="rect">
              <a:avLst/>
            </a:prstGeom>
            <a:noFill/>
          </p:spPr>
          <p:txBody>
            <a:bodyPr wrap="none" lIns="0" tIns="0" rIns="0" bIns="0" rtlCol="0" anchor="t" anchorCtr="0">
              <a:spAutoFit/>
            </a:bodyPr>
            <a:lstStyle>
              <a:defPPr>
                <a:defRPr lang="en-US"/>
              </a:defPPr>
              <a:lvl1pPr algn="ctr" defTabSz="914367">
                <a:lnSpc>
                  <a:spcPct val="90000"/>
                </a:lnSpc>
                <a:spcAft>
                  <a:spcPts val="588"/>
                </a:spcAft>
                <a:defRPr sz="1400">
                  <a:gradFill>
                    <a:gsLst>
                      <a:gs pos="2917">
                        <a:srgbClr val="282828"/>
                      </a:gs>
                      <a:gs pos="30000">
                        <a:srgbClr val="282828"/>
                      </a:gs>
                    </a:gsLst>
                    <a:lin ang="5400000" scaled="0"/>
                  </a:gradFill>
                  <a:latin typeface="Segoe UI Semibold"/>
                </a:defRPr>
              </a:lvl1p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224" b="0" i="0" u="none" strike="noStrike" kern="1200" cap="none" spc="0" normalizeH="0" baseline="0" noProof="0">
                  <a:ln>
                    <a:noFill/>
                  </a:ln>
                  <a:solidFill>
                    <a:srgbClr val="000000"/>
                  </a:solidFill>
                  <a:effectLst/>
                  <a:uLnTx/>
                  <a:uFillTx/>
                  <a:latin typeface="Segoe UI Semibold"/>
                  <a:ea typeface="+mn-ea"/>
                  <a:cs typeface="+mn-cs"/>
                </a:rPr>
                <a:t>Partner </a:t>
              </a:r>
              <a:br>
                <a:rPr kumimoji="0" lang="en-US" sz="1224" b="0" i="0" u="none" strike="noStrike" kern="1200" cap="none" spc="0" normalizeH="0" baseline="0" noProof="0">
                  <a:ln>
                    <a:noFill/>
                  </a:ln>
                  <a:solidFill>
                    <a:srgbClr val="000000"/>
                  </a:solidFill>
                  <a:effectLst/>
                  <a:uLnTx/>
                  <a:uFillTx/>
                  <a:latin typeface="Segoe UI Semibold"/>
                  <a:ea typeface="+mn-ea"/>
                  <a:cs typeface="+mn-cs"/>
                </a:rPr>
              </a:br>
              <a:r>
                <a:rPr kumimoji="0" lang="en-US" sz="1224" b="0" i="0" u="none" strike="noStrike" kern="1200" cap="none" spc="0" normalizeH="0" baseline="0" noProof="0">
                  <a:ln>
                    <a:noFill/>
                  </a:ln>
                  <a:solidFill>
                    <a:srgbClr val="000000"/>
                  </a:solidFill>
                  <a:effectLst/>
                  <a:uLnTx/>
                  <a:uFillTx/>
                  <a:latin typeface="Segoe UI Semibold"/>
                  <a:ea typeface="+mn-ea"/>
                  <a:cs typeface="+mn-cs"/>
                </a:rPr>
                <a:t>solutions</a:t>
              </a:r>
            </a:p>
          </p:txBody>
        </p:sp>
        <p:grpSp>
          <p:nvGrpSpPr>
            <p:cNvPr id="101" name="Group 100">
              <a:extLst>
                <a:ext uri="{FF2B5EF4-FFF2-40B4-BE49-F238E27FC236}">
                  <a16:creationId xmlns:a16="http://schemas.microsoft.com/office/drawing/2014/main" id="{BB22A10F-8BB7-4A39-8054-9A5B89AA7D5E}"/>
                </a:ext>
              </a:extLst>
            </p:cNvPr>
            <p:cNvGrpSpPr/>
            <p:nvPr/>
          </p:nvGrpSpPr>
          <p:grpSpPr>
            <a:xfrm>
              <a:off x="10776570" y="2789405"/>
              <a:ext cx="424510" cy="412017"/>
              <a:chOff x="790277" y="4729555"/>
              <a:chExt cx="541458" cy="525527"/>
            </a:xfrm>
          </p:grpSpPr>
          <p:sp>
            <p:nvSpPr>
              <p:cNvPr id="109" name="Freeform 1099">
                <a:extLst>
                  <a:ext uri="{FF2B5EF4-FFF2-40B4-BE49-F238E27FC236}">
                    <a16:creationId xmlns:a16="http://schemas.microsoft.com/office/drawing/2014/main" id="{E5BEE764-34D9-4F5A-A307-68DD8CD92566}"/>
                  </a:ext>
                </a:extLst>
              </p:cNvPr>
              <p:cNvSpPr>
                <a:spLocks noEditPoints="1"/>
              </p:cNvSpPr>
              <p:nvPr/>
            </p:nvSpPr>
            <p:spPr bwMode="auto">
              <a:xfrm>
                <a:off x="790277" y="4734861"/>
                <a:ext cx="525531" cy="514914"/>
              </a:xfrm>
              <a:custGeom>
                <a:avLst/>
                <a:gdLst>
                  <a:gd name="T0" fmla="*/ 121 w 125"/>
                  <a:gd name="T1" fmla="*/ 67 h 122"/>
                  <a:gd name="T2" fmla="*/ 117 w 125"/>
                  <a:gd name="T3" fmla="*/ 63 h 122"/>
                  <a:gd name="T4" fmla="*/ 110 w 125"/>
                  <a:gd name="T5" fmla="*/ 66 h 122"/>
                  <a:gd name="T6" fmla="*/ 103 w 125"/>
                  <a:gd name="T7" fmla="*/ 63 h 122"/>
                  <a:gd name="T8" fmla="*/ 71 w 125"/>
                  <a:gd name="T9" fmla="*/ 31 h 122"/>
                  <a:gd name="T10" fmla="*/ 68 w 125"/>
                  <a:gd name="T11" fmla="*/ 30 h 122"/>
                  <a:gd name="T12" fmla="*/ 61 w 125"/>
                  <a:gd name="T13" fmla="*/ 37 h 122"/>
                  <a:gd name="T14" fmla="*/ 42 w 125"/>
                  <a:gd name="T15" fmla="*/ 56 h 122"/>
                  <a:gd name="T16" fmla="*/ 29 w 125"/>
                  <a:gd name="T17" fmla="*/ 49 h 122"/>
                  <a:gd name="T18" fmla="*/ 27 w 125"/>
                  <a:gd name="T19" fmla="*/ 41 h 122"/>
                  <a:gd name="T20" fmla="*/ 29 w 125"/>
                  <a:gd name="T21" fmla="*/ 34 h 122"/>
                  <a:gd name="T22" fmla="*/ 37 w 125"/>
                  <a:gd name="T23" fmla="*/ 11 h 122"/>
                  <a:gd name="T24" fmla="*/ 39 w 125"/>
                  <a:gd name="T25" fmla="*/ 9 h 122"/>
                  <a:gd name="T26" fmla="*/ 48 w 125"/>
                  <a:gd name="T27" fmla="*/ 5 h 122"/>
                  <a:gd name="T28" fmla="*/ 44 w 125"/>
                  <a:gd name="T29" fmla="*/ 2 h 122"/>
                  <a:gd name="T30" fmla="*/ 38 w 125"/>
                  <a:gd name="T31" fmla="*/ 2 h 122"/>
                  <a:gd name="T32" fmla="*/ 1 w 125"/>
                  <a:gd name="T33" fmla="*/ 39 h 122"/>
                  <a:gd name="T34" fmla="*/ 1 w 125"/>
                  <a:gd name="T35" fmla="*/ 45 h 122"/>
                  <a:gd name="T36" fmla="*/ 10 w 125"/>
                  <a:gd name="T37" fmla="*/ 54 h 122"/>
                  <a:gd name="T38" fmla="*/ 31 w 125"/>
                  <a:gd name="T39" fmla="*/ 55 h 122"/>
                  <a:gd name="T40" fmla="*/ 35 w 125"/>
                  <a:gd name="T41" fmla="*/ 64 h 122"/>
                  <a:gd name="T42" fmla="*/ 44 w 125"/>
                  <a:gd name="T43" fmla="*/ 68 h 122"/>
                  <a:gd name="T44" fmla="*/ 48 w 125"/>
                  <a:gd name="T45" fmla="*/ 77 h 122"/>
                  <a:gd name="T46" fmla="*/ 57 w 125"/>
                  <a:gd name="T47" fmla="*/ 81 h 122"/>
                  <a:gd name="T48" fmla="*/ 61 w 125"/>
                  <a:gd name="T49" fmla="*/ 90 h 122"/>
                  <a:gd name="T50" fmla="*/ 74 w 125"/>
                  <a:gd name="T51" fmla="*/ 102 h 122"/>
                  <a:gd name="T52" fmla="*/ 68 w 125"/>
                  <a:gd name="T53" fmla="*/ 117 h 122"/>
                  <a:gd name="T54" fmla="*/ 64 w 125"/>
                  <a:gd name="T55" fmla="*/ 122 h 122"/>
                  <a:gd name="T56" fmla="*/ 67 w 125"/>
                  <a:gd name="T57" fmla="*/ 122 h 122"/>
                  <a:gd name="T58" fmla="*/ 77 w 125"/>
                  <a:gd name="T59" fmla="*/ 112 h 122"/>
                  <a:gd name="T60" fmla="*/ 77 w 125"/>
                  <a:gd name="T61" fmla="*/ 109 h 122"/>
                  <a:gd name="T62" fmla="*/ 89 w 125"/>
                  <a:gd name="T63" fmla="*/ 114 h 122"/>
                  <a:gd name="T64" fmla="*/ 95 w 125"/>
                  <a:gd name="T65" fmla="*/ 107 h 122"/>
                  <a:gd name="T66" fmla="*/ 93 w 125"/>
                  <a:gd name="T67" fmla="*/ 97 h 122"/>
                  <a:gd name="T68" fmla="*/ 103 w 125"/>
                  <a:gd name="T69" fmla="*/ 100 h 122"/>
                  <a:gd name="T70" fmla="*/ 110 w 125"/>
                  <a:gd name="T71" fmla="*/ 92 h 122"/>
                  <a:gd name="T72" fmla="*/ 107 w 125"/>
                  <a:gd name="T73" fmla="*/ 82 h 122"/>
                  <a:gd name="T74" fmla="*/ 115 w 125"/>
                  <a:gd name="T75" fmla="*/ 85 h 122"/>
                  <a:gd name="T76" fmla="*/ 124 w 125"/>
                  <a:gd name="T77" fmla="*/ 77 h 122"/>
                  <a:gd name="T78" fmla="*/ 121 w 125"/>
                  <a:gd name="T79" fmla="*/ 68 h 122"/>
                  <a:gd name="T80" fmla="*/ 121 w 125"/>
                  <a:gd name="T81" fmla="*/ 67 h 122"/>
                  <a:gd name="T82" fmla="*/ 107 w 125"/>
                  <a:gd name="T83" fmla="*/ 82 h 122"/>
                  <a:gd name="T84" fmla="*/ 107 w 125"/>
                  <a:gd name="T85" fmla="*/ 82 h 122"/>
                  <a:gd name="T86" fmla="*/ 107 w 125"/>
                  <a:gd name="T87" fmla="*/ 82 h 122"/>
                  <a:gd name="T88" fmla="*/ 107 w 125"/>
                  <a:gd name="T89" fmla="*/ 8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22">
                    <a:moveTo>
                      <a:pt x="121" y="67"/>
                    </a:moveTo>
                    <a:cubicBezTo>
                      <a:pt x="117" y="63"/>
                      <a:pt x="117" y="63"/>
                      <a:pt x="117" y="63"/>
                    </a:cubicBezTo>
                    <a:cubicBezTo>
                      <a:pt x="115" y="65"/>
                      <a:pt x="112" y="66"/>
                      <a:pt x="110" y="66"/>
                    </a:cubicBezTo>
                    <a:cubicBezTo>
                      <a:pt x="107" y="66"/>
                      <a:pt x="105" y="65"/>
                      <a:pt x="103" y="63"/>
                    </a:cubicBezTo>
                    <a:cubicBezTo>
                      <a:pt x="71" y="31"/>
                      <a:pt x="71" y="31"/>
                      <a:pt x="71" y="31"/>
                    </a:cubicBezTo>
                    <a:cubicBezTo>
                      <a:pt x="70" y="30"/>
                      <a:pt x="69" y="30"/>
                      <a:pt x="68" y="30"/>
                    </a:cubicBezTo>
                    <a:cubicBezTo>
                      <a:pt x="64" y="30"/>
                      <a:pt x="61" y="33"/>
                      <a:pt x="61" y="37"/>
                    </a:cubicBezTo>
                    <a:cubicBezTo>
                      <a:pt x="61" y="48"/>
                      <a:pt x="53" y="56"/>
                      <a:pt x="42" y="56"/>
                    </a:cubicBezTo>
                    <a:cubicBezTo>
                      <a:pt x="37" y="56"/>
                      <a:pt x="32" y="54"/>
                      <a:pt x="29" y="49"/>
                    </a:cubicBezTo>
                    <a:cubicBezTo>
                      <a:pt x="28" y="47"/>
                      <a:pt x="27" y="44"/>
                      <a:pt x="27" y="41"/>
                    </a:cubicBezTo>
                    <a:cubicBezTo>
                      <a:pt x="27" y="38"/>
                      <a:pt x="28" y="36"/>
                      <a:pt x="29" y="34"/>
                    </a:cubicBezTo>
                    <a:cubicBezTo>
                      <a:pt x="37" y="11"/>
                      <a:pt x="37" y="11"/>
                      <a:pt x="37" y="11"/>
                    </a:cubicBezTo>
                    <a:cubicBezTo>
                      <a:pt x="37" y="10"/>
                      <a:pt x="38" y="9"/>
                      <a:pt x="39" y="9"/>
                    </a:cubicBezTo>
                    <a:cubicBezTo>
                      <a:pt x="48" y="5"/>
                      <a:pt x="48" y="5"/>
                      <a:pt x="48" y="5"/>
                    </a:cubicBezTo>
                    <a:cubicBezTo>
                      <a:pt x="44" y="2"/>
                      <a:pt x="44" y="2"/>
                      <a:pt x="44" y="2"/>
                    </a:cubicBezTo>
                    <a:cubicBezTo>
                      <a:pt x="43" y="0"/>
                      <a:pt x="40" y="0"/>
                      <a:pt x="38" y="2"/>
                    </a:cubicBezTo>
                    <a:cubicBezTo>
                      <a:pt x="1" y="39"/>
                      <a:pt x="1" y="39"/>
                      <a:pt x="1" y="39"/>
                    </a:cubicBezTo>
                    <a:cubicBezTo>
                      <a:pt x="0" y="41"/>
                      <a:pt x="0" y="43"/>
                      <a:pt x="1" y="45"/>
                    </a:cubicBezTo>
                    <a:cubicBezTo>
                      <a:pt x="10" y="54"/>
                      <a:pt x="10" y="54"/>
                      <a:pt x="10" y="54"/>
                    </a:cubicBezTo>
                    <a:cubicBezTo>
                      <a:pt x="16" y="50"/>
                      <a:pt x="25" y="50"/>
                      <a:pt x="31" y="55"/>
                    </a:cubicBezTo>
                    <a:cubicBezTo>
                      <a:pt x="33" y="58"/>
                      <a:pt x="35" y="61"/>
                      <a:pt x="35" y="64"/>
                    </a:cubicBezTo>
                    <a:cubicBezTo>
                      <a:pt x="38" y="65"/>
                      <a:pt x="41" y="66"/>
                      <a:pt x="44" y="68"/>
                    </a:cubicBezTo>
                    <a:cubicBezTo>
                      <a:pt x="46" y="71"/>
                      <a:pt x="48" y="74"/>
                      <a:pt x="48" y="77"/>
                    </a:cubicBezTo>
                    <a:cubicBezTo>
                      <a:pt x="51" y="78"/>
                      <a:pt x="54" y="79"/>
                      <a:pt x="57" y="81"/>
                    </a:cubicBezTo>
                    <a:cubicBezTo>
                      <a:pt x="59" y="84"/>
                      <a:pt x="61" y="87"/>
                      <a:pt x="61" y="90"/>
                    </a:cubicBezTo>
                    <a:cubicBezTo>
                      <a:pt x="67" y="91"/>
                      <a:pt x="72" y="95"/>
                      <a:pt x="74" y="102"/>
                    </a:cubicBezTo>
                    <a:cubicBezTo>
                      <a:pt x="75" y="107"/>
                      <a:pt x="73" y="112"/>
                      <a:pt x="68" y="117"/>
                    </a:cubicBezTo>
                    <a:cubicBezTo>
                      <a:pt x="64" y="122"/>
                      <a:pt x="64" y="122"/>
                      <a:pt x="64" y="122"/>
                    </a:cubicBezTo>
                    <a:cubicBezTo>
                      <a:pt x="65" y="122"/>
                      <a:pt x="66" y="122"/>
                      <a:pt x="67" y="122"/>
                    </a:cubicBezTo>
                    <a:cubicBezTo>
                      <a:pt x="73" y="122"/>
                      <a:pt x="77" y="117"/>
                      <a:pt x="77" y="112"/>
                    </a:cubicBezTo>
                    <a:cubicBezTo>
                      <a:pt x="77" y="111"/>
                      <a:pt x="77" y="110"/>
                      <a:pt x="77" y="109"/>
                    </a:cubicBezTo>
                    <a:cubicBezTo>
                      <a:pt x="79" y="113"/>
                      <a:pt x="83" y="115"/>
                      <a:pt x="89" y="114"/>
                    </a:cubicBezTo>
                    <a:cubicBezTo>
                      <a:pt x="92" y="113"/>
                      <a:pt x="94" y="110"/>
                      <a:pt x="95" y="107"/>
                    </a:cubicBezTo>
                    <a:cubicBezTo>
                      <a:pt x="96" y="103"/>
                      <a:pt x="95" y="99"/>
                      <a:pt x="93" y="97"/>
                    </a:cubicBezTo>
                    <a:cubicBezTo>
                      <a:pt x="95" y="99"/>
                      <a:pt x="99" y="100"/>
                      <a:pt x="103" y="100"/>
                    </a:cubicBezTo>
                    <a:cubicBezTo>
                      <a:pt x="106" y="99"/>
                      <a:pt x="109" y="96"/>
                      <a:pt x="110" y="92"/>
                    </a:cubicBezTo>
                    <a:cubicBezTo>
                      <a:pt x="111" y="88"/>
                      <a:pt x="110" y="85"/>
                      <a:pt x="107" y="82"/>
                    </a:cubicBezTo>
                    <a:cubicBezTo>
                      <a:pt x="109" y="84"/>
                      <a:pt x="112" y="85"/>
                      <a:pt x="115" y="85"/>
                    </a:cubicBezTo>
                    <a:cubicBezTo>
                      <a:pt x="120" y="85"/>
                      <a:pt x="123" y="81"/>
                      <a:pt x="124" y="77"/>
                    </a:cubicBezTo>
                    <a:cubicBezTo>
                      <a:pt x="125" y="73"/>
                      <a:pt x="124" y="70"/>
                      <a:pt x="121" y="68"/>
                    </a:cubicBezTo>
                    <a:cubicBezTo>
                      <a:pt x="121" y="68"/>
                      <a:pt x="121" y="67"/>
                      <a:pt x="121" y="67"/>
                    </a:cubicBezTo>
                    <a:close/>
                    <a:moveTo>
                      <a:pt x="107" y="82"/>
                    </a:moveTo>
                    <a:cubicBezTo>
                      <a:pt x="107" y="82"/>
                      <a:pt x="107" y="82"/>
                      <a:pt x="107" y="82"/>
                    </a:cubicBezTo>
                    <a:cubicBezTo>
                      <a:pt x="107" y="82"/>
                      <a:pt x="107" y="82"/>
                      <a:pt x="107" y="82"/>
                    </a:cubicBezTo>
                    <a:cubicBezTo>
                      <a:pt x="107" y="82"/>
                      <a:pt x="107" y="82"/>
                      <a:pt x="107" y="8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1100">
                <a:extLst>
                  <a:ext uri="{FF2B5EF4-FFF2-40B4-BE49-F238E27FC236}">
                    <a16:creationId xmlns:a16="http://schemas.microsoft.com/office/drawing/2014/main" id="{B09621F2-6B1A-4138-A412-F6570F821E79}"/>
                  </a:ext>
                </a:extLst>
              </p:cNvPr>
              <p:cNvSpPr>
                <a:spLocks/>
              </p:cNvSpPr>
              <p:nvPr/>
            </p:nvSpPr>
            <p:spPr bwMode="auto">
              <a:xfrm>
                <a:off x="965455" y="5138298"/>
                <a:ext cx="122094" cy="116784"/>
              </a:xfrm>
              <a:custGeom>
                <a:avLst/>
                <a:gdLst>
                  <a:gd name="T0" fmla="*/ 24 w 28"/>
                  <a:gd name="T1" fmla="*/ 17 h 28"/>
                  <a:gd name="T2" fmla="*/ 17 w 28"/>
                  <a:gd name="T3" fmla="*/ 24 h 28"/>
                  <a:gd name="T4" fmla="*/ 4 w 28"/>
                  <a:gd name="T5" fmla="*/ 24 h 28"/>
                  <a:gd name="T6" fmla="*/ 4 w 28"/>
                  <a:gd name="T7" fmla="*/ 24 h 28"/>
                  <a:gd name="T8" fmla="*/ 4 w 28"/>
                  <a:gd name="T9" fmla="*/ 11 h 28"/>
                  <a:gd name="T10" fmla="*/ 11 w 28"/>
                  <a:gd name="T11" fmla="*/ 3 h 28"/>
                  <a:gd name="T12" fmla="*/ 24 w 28"/>
                  <a:gd name="T13" fmla="*/ 3 h 28"/>
                  <a:gd name="T14" fmla="*/ 24 w 28"/>
                  <a:gd name="T15" fmla="*/ 3 h 28"/>
                  <a:gd name="T16" fmla="*/ 24 w 28"/>
                  <a:gd name="T17"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8">
                    <a:moveTo>
                      <a:pt x="24" y="17"/>
                    </a:moveTo>
                    <a:cubicBezTo>
                      <a:pt x="17" y="24"/>
                      <a:pt x="17" y="24"/>
                      <a:pt x="17" y="24"/>
                    </a:cubicBezTo>
                    <a:cubicBezTo>
                      <a:pt x="13" y="28"/>
                      <a:pt x="7" y="28"/>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11" name="Freeform 1101">
                <a:extLst>
                  <a:ext uri="{FF2B5EF4-FFF2-40B4-BE49-F238E27FC236}">
                    <a16:creationId xmlns:a16="http://schemas.microsoft.com/office/drawing/2014/main" id="{7CF54B05-09C6-4A85-8ED0-000C0C691D03}"/>
                  </a:ext>
                </a:extLst>
              </p:cNvPr>
              <p:cNvSpPr>
                <a:spLocks/>
              </p:cNvSpPr>
              <p:nvPr/>
            </p:nvSpPr>
            <p:spPr bwMode="auto">
              <a:xfrm>
                <a:off x="912371" y="5085214"/>
                <a:ext cx="116784" cy="111477"/>
              </a:xfrm>
              <a:custGeom>
                <a:avLst/>
                <a:gdLst>
                  <a:gd name="T0" fmla="*/ 24 w 28"/>
                  <a:gd name="T1" fmla="*/ 16 h 27"/>
                  <a:gd name="T2" fmla="*/ 17 w 28"/>
                  <a:gd name="T3" fmla="*/ 24 h 27"/>
                  <a:gd name="T4" fmla="*/ 4 w 28"/>
                  <a:gd name="T5" fmla="*/ 24 h 27"/>
                  <a:gd name="T6" fmla="*/ 4 w 28"/>
                  <a:gd name="T7" fmla="*/ 24 h 27"/>
                  <a:gd name="T8" fmla="*/ 4 w 28"/>
                  <a:gd name="T9" fmla="*/ 11 h 27"/>
                  <a:gd name="T10" fmla="*/ 11 w 28"/>
                  <a:gd name="T11" fmla="*/ 3 h 27"/>
                  <a:gd name="T12" fmla="*/ 24 w 28"/>
                  <a:gd name="T13" fmla="*/ 3 h 27"/>
                  <a:gd name="T14" fmla="*/ 24 w 28"/>
                  <a:gd name="T15" fmla="*/ 3 h 27"/>
                  <a:gd name="T16" fmla="*/ 24 w 28"/>
                  <a:gd name="T17"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24" y="16"/>
                    </a:moveTo>
                    <a:cubicBezTo>
                      <a:pt x="17" y="24"/>
                      <a:pt x="17" y="24"/>
                      <a:pt x="17" y="24"/>
                    </a:cubicBezTo>
                    <a:cubicBezTo>
                      <a:pt x="13" y="27"/>
                      <a:pt x="7" y="27"/>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13" name="Freeform 1102">
                <a:extLst>
                  <a:ext uri="{FF2B5EF4-FFF2-40B4-BE49-F238E27FC236}">
                    <a16:creationId xmlns:a16="http://schemas.microsoft.com/office/drawing/2014/main" id="{3C847437-9454-42AA-B025-B608AE0002E5}"/>
                  </a:ext>
                </a:extLst>
              </p:cNvPr>
              <p:cNvSpPr>
                <a:spLocks/>
              </p:cNvSpPr>
              <p:nvPr/>
            </p:nvSpPr>
            <p:spPr bwMode="auto">
              <a:xfrm>
                <a:off x="859288" y="5026824"/>
                <a:ext cx="116784" cy="116784"/>
              </a:xfrm>
              <a:custGeom>
                <a:avLst/>
                <a:gdLst>
                  <a:gd name="T0" fmla="*/ 24 w 28"/>
                  <a:gd name="T1" fmla="*/ 16 h 27"/>
                  <a:gd name="T2" fmla="*/ 17 w 28"/>
                  <a:gd name="T3" fmla="*/ 24 h 27"/>
                  <a:gd name="T4" fmla="*/ 4 w 28"/>
                  <a:gd name="T5" fmla="*/ 24 h 27"/>
                  <a:gd name="T6" fmla="*/ 4 w 28"/>
                  <a:gd name="T7" fmla="*/ 24 h 27"/>
                  <a:gd name="T8" fmla="*/ 4 w 28"/>
                  <a:gd name="T9" fmla="*/ 11 h 27"/>
                  <a:gd name="T10" fmla="*/ 11 w 28"/>
                  <a:gd name="T11" fmla="*/ 3 h 27"/>
                  <a:gd name="T12" fmla="*/ 24 w 28"/>
                  <a:gd name="T13" fmla="*/ 3 h 27"/>
                  <a:gd name="T14" fmla="*/ 24 w 28"/>
                  <a:gd name="T15" fmla="*/ 3 h 27"/>
                  <a:gd name="T16" fmla="*/ 24 w 28"/>
                  <a:gd name="T17"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24" y="16"/>
                    </a:moveTo>
                    <a:cubicBezTo>
                      <a:pt x="17" y="24"/>
                      <a:pt x="17" y="24"/>
                      <a:pt x="17" y="24"/>
                    </a:cubicBezTo>
                    <a:cubicBezTo>
                      <a:pt x="13" y="27"/>
                      <a:pt x="7" y="27"/>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1103">
                <a:extLst>
                  <a:ext uri="{FF2B5EF4-FFF2-40B4-BE49-F238E27FC236}">
                    <a16:creationId xmlns:a16="http://schemas.microsoft.com/office/drawing/2014/main" id="{57ADCF2D-0EED-4C2C-8122-23255C07EB05}"/>
                  </a:ext>
                </a:extLst>
              </p:cNvPr>
              <p:cNvSpPr>
                <a:spLocks/>
              </p:cNvSpPr>
              <p:nvPr/>
            </p:nvSpPr>
            <p:spPr bwMode="auto">
              <a:xfrm>
                <a:off x="800894" y="4973740"/>
                <a:ext cx="122094" cy="111477"/>
              </a:xfrm>
              <a:custGeom>
                <a:avLst/>
                <a:gdLst>
                  <a:gd name="T0" fmla="*/ 24 w 28"/>
                  <a:gd name="T1" fmla="*/ 16 h 27"/>
                  <a:gd name="T2" fmla="*/ 17 w 28"/>
                  <a:gd name="T3" fmla="*/ 24 h 27"/>
                  <a:gd name="T4" fmla="*/ 4 w 28"/>
                  <a:gd name="T5" fmla="*/ 24 h 27"/>
                  <a:gd name="T6" fmla="*/ 4 w 28"/>
                  <a:gd name="T7" fmla="*/ 24 h 27"/>
                  <a:gd name="T8" fmla="*/ 4 w 28"/>
                  <a:gd name="T9" fmla="*/ 11 h 27"/>
                  <a:gd name="T10" fmla="*/ 11 w 28"/>
                  <a:gd name="T11" fmla="*/ 3 h 27"/>
                  <a:gd name="T12" fmla="*/ 24 w 28"/>
                  <a:gd name="T13" fmla="*/ 3 h 27"/>
                  <a:gd name="T14" fmla="*/ 24 w 28"/>
                  <a:gd name="T15" fmla="*/ 3 h 27"/>
                  <a:gd name="T16" fmla="*/ 24 w 28"/>
                  <a:gd name="T17"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24" y="16"/>
                    </a:moveTo>
                    <a:cubicBezTo>
                      <a:pt x="17" y="24"/>
                      <a:pt x="17" y="24"/>
                      <a:pt x="17" y="24"/>
                    </a:cubicBezTo>
                    <a:cubicBezTo>
                      <a:pt x="13" y="27"/>
                      <a:pt x="7" y="27"/>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1104">
                <a:extLst>
                  <a:ext uri="{FF2B5EF4-FFF2-40B4-BE49-F238E27FC236}">
                    <a16:creationId xmlns:a16="http://schemas.microsoft.com/office/drawing/2014/main" id="{138FCA74-3821-438C-BAA2-D141D2DC1A72}"/>
                  </a:ext>
                </a:extLst>
              </p:cNvPr>
              <p:cNvSpPr>
                <a:spLocks/>
              </p:cNvSpPr>
              <p:nvPr/>
            </p:nvSpPr>
            <p:spPr bwMode="auto">
              <a:xfrm>
                <a:off x="933605" y="4729555"/>
                <a:ext cx="398130" cy="260112"/>
              </a:xfrm>
              <a:custGeom>
                <a:avLst/>
                <a:gdLst>
                  <a:gd name="T0" fmla="*/ 49 w 94"/>
                  <a:gd name="T1" fmla="*/ 0 h 62"/>
                  <a:gd name="T2" fmla="*/ 10 w 94"/>
                  <a:gd name="T3" fmla="*/ 15 h 62"/>
                  <a:gd name="T4" fmla="*/ 8 w 94"/>
                  <a:gd name="T5" fmla="*/ 18 h 62"/>
                  <a:gd name="T6" fmla="*/ 1 w 94"/>
                  <a:gd name="T7" fmla="*/ 38 h 62"/>
                  <a:gd name="T8" fmla="*/ 0 w 94"/>
                  <a:gd name="T9" fmla="*/ 43 h 62"/>
                  <a:gd name="T10" fmla="*/ 2 w 94"/>
                  <a:gd name="T11" fmla="*/ 49 h 62"/>
                  <a:gd name="T12" fmla="*/ 9 w 94"/>
                  <a:gd name="T13" fmla="*/ 52 h 62"/>
                  <a:gd name="T14" fmla="*/ 22 w 94"/>
                  <a:gd name="T15" fmla="*/ 39 h 62"/>
                  <a:gd name="T16" fmla="*/ 35 w 94"/>
                  <a:gd name="T17" fmla="*/ 25 h 62"/>
                  <a:gd name="T18" fmla="*/ 41 w 94"/>
                  <a:gd name="T19" fmla="*/ 28 h 62"/>
                  <a:gd name="T20" fmla="*/ 73 w 94"/>
                  <a:gd name="T21" fmla="*/ 60 h 62"/>
                  <a:gd name="T22" fmla="*/ 79 w 94"/>
                  <a:gd name="T23" fmla="*/ 60 h 62"/>
                  <a:gd name="T24" fmla="*/ 93 w 94"/>
                  <a:gd name="T25" fmla="*/ 46 h 62"/>
                  <a:gd name="T26" fmla="*/ 93 w 94"/>
                  <a:gd name="T27" fmla="*/ 40 h 62"/>
                  <a:gd name="T28" fmla="*/ 53 w 94"/>
                  <a:gd name="T29" fmla="*/ 1 h 62"/>
                  <a:gd name="T30" fmla="*/ 49 w 94"/>
                  <a:gd name="T3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62">
                    <a:moveTo>
                      <a:pt x="49" y="0"/>
                    </a:moveTo>
                    <a:cubicBezTo>
                      <a:pt x="10" y="15"/>
                      <a:pt x="10" y="15"/>
                      <a:pt x="10" y="15"/>
                    </a:cubicBezTo>
                    <a:cubicBezTo>
                      <a:pt x="9" y="16"/>
                      <a:pt x="8" y="17"/>
                      <a:pt x="8" y="18"/>
                    </a:cubicBezTo>
                    <a:cubicBezTo>
                      <a:pt x="1" y="38"/>
                      <a:pt x="1" y="38"/>
                      <a:pt x="1" y="38"/>
                    </a:cubicBezTo>
                    <a:cubicBezTo>
                      <a:pt x="0" y="39"/>
                      <a:pt x="0" y="41"/>
                      <a:pt x="0" y="43"/>
                    </a:cubicBezTo>
                    <a:cubicBezTo>
                      <a:pt x="0" y="45"/>
                      <a:pt x="1" y="48"/>
                      <a:pt x="2" y="49"/>
                    </a:cubicBezTo>
                    <a:cubicBezTo>
                      <a:pt x="4" y="51"/>
                      <a:pt x="6" y="52"/>
                      <a:pt x="9" y="52"/>
                    </a:cubicBezTo>
                    <a:cubicBezTo>
                      <a:pt x="16" y="52"/>
                      <a:pt x="22" y="46"/>
                      <a:pt x="22" y="39"/>
                    </a:cubicBezTo>
                    <a:cubicBezTo>
                      <a:pt x="22" y="31"/>
                      <a:pt x="28" y="25"/>
                      <a:pt x="35" y="25"/>
                    </a:cubicBezTo>
                    <a:cubicBezTo>
                      <a:pt x="37" y="25"/>
                      <a:pt x="40" y="26"/>
                      <a:pt x="41" y="28"/>
                    </a:cubicBezTo>
                    <a:cubicBezTo>
                      <a:pt x="73" y="60"/>
                      <a:pt x="73" y="60"/>
                      <a:pt x="73" y="60"/>
                    </a:cubicBezTo>
                    <a:cubicBezTo>
                      <a:pt x="75" y="62"/>
                      <a:pt x="78" y="62"/>
                      <a:pt x="79" y="60"/>
                    </a:cubicBezTo>
                    <a:cubicBezTo>
                      <a:pt x="83" y="56"/>
                      <a:pt x="89" y="50"/>
                      <a:pt x="93" y="46"/>
                    </a:cubicBezTo>
                    <a:cubicBezTo>
                      <a:pt x="94" y="45"/>
                      <a:pt x="94" y="42"/>
                      <a:pt x="93" y="40"/>
                    </a:cubicBezTo>
                    <a:cubicBezTo>
                      <a:pt x="53" y="1"/>
                      <a:pt x="53" y="1"/>
                      <a:pt x="53" y="1"/>
                    </a:cubicBezTo>
                    <a:cubicBezTo>
                      <a:pt x="52" y="0"/>
                      <a:pt x="51" y="0"/>
                      <a:pt x="49"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9" name="Group 18">
            <a:extLst>
              <a:ext uri="{FF2B5EF4-FFF2-40B4-BE49-F238E27FC236}">
                <a16:creationId xmlns:a16="http://schemas.microsoft.com/office/drawing/2014/main" id="{91340EF7-2650-40FD-8052-9DC6271E74A1}"/>
              </a:ext>
            </a:extLst>
          </p:cNvPr>
          <p:cNvGrpSpPr/>
          <p:nvPr/>
        </p:nvGrpSpPr>
        <p:grpSpPr>
          <a:xfrm>
            <a:off x="8854842" y="2338207"/>
            <a:ext cx="479671" cy="754511"/>
            <a:chOff x="8681142" y="2197978"/>
            <a:chExt cx="470308" cy="739784"/>
          </a:xfrm>
        </p:grpSpPr>
        <p:sp>
          <p:nvSpPr>
            <p:cNvPr id="79" name="TextBox 78">
              <a:extLst>
                <a:ext uri="{FF2B5EF4-FFF2-40B4-BE49-F238E27FC236}">
                  <a16:creationId xmlns:a16="http://schemas.microsoft.com/office/drawing/2014/main" id="{4688D89E-7E68-4006-B595-09990A39875D}"/>
                </a:ext>
              </a:extLst>
            </p:cNvPr>
            <p:cNvSpPr txBox="1"/>
            <p:nvPr/>
          </p:nvSpPr>
          <p:spPr>
            <a:xfrm>
              <a:off x="8803284" y="2768228"/>
              <a:ext cx="226024" cy="169534"/>
            </a:xfrm>
            <a:prstGeom prst="rect">
              <a:avLst/>
            </a:prstGeom>
            <a:noFill/>
          </p:spPr>
          <p:txBody>
            <a:bodyPr wrap="none" lIns="0" tIns="0" rIns="0" bIns="0" rtlCol="0" anchor="t" anchorCtr="0">
              <a:spAutoFit/>
            </a:bodyPr>
            <a:lstStyle>
              <a:defPPr>
                <a:defRPr lang="en-US"/>
              </a:defPPr>
              <a:lvl1pPr algn="ctr" defTabSz="914367">
                <a:lnSpc>
                  <a:spcPct val="90000"/>
                </a:lnSpc>
                <a:spcAft>
                  <a:spcPts val="588"/>
                </a:spcAft>
                <a:defRPr sz="1400">
                  <a:gradFill>
                    <a:gsLst>
                      <a:gs pos="2917">
                        <a:srgbClr val="282828"/>
                      </a:gs>
                      <a:gs pos="30000">
                        <a:srgbClr val="282828"/>
                      </a:gs>
                    </a:gsLst>
                    <a:lin ang="5400000" scaled="0"/>
                  </a:gradFill>
                  <a:latin typeface="Segoe UI Semibold"/>
                </a:defRPr>
              </a:lvl1p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224" b="0" i="0" u="none" strike="noStrike" kern="1200" cap="none" spc="0" normalizeH="0" baseline="0" noProof="0">
                  <a:ln>
                    <a:noFill/>
                  </a:ln>
                  <a:solidFill>
                    <a:srgbClr val="000000"/>
                  </a:solidFill>
                  <a:effectLst/>
                  <a:uLnTx/>
                  <a:uFillTx/>
                  <a:latin typeface="Segoe UI Semibold"/>
                  <a:ea typeface="+mn-ea"/>
                  <a:cs typeface="+mn-cs"/>
                </a:rPr>
                <a:t>IoT</a:t>
              </a:r>
            </a:p>
          </p:txBody>
        </p:sp>
        <p:grpSp>
          <p:nvGrpSpPr>
            <p:cNvPr id="117" name="Group 116">
              <a:extLst>
                <a:ext uri="{FF2B5EF4-FFF2-40B4-BE49-F238E27FC236}">
                  <a16:creationId xmlns:a16="http://schemas.microsoft.com/office/drawing/2014/main" id="{9804CBDA-256D-4065-A4F6-305F0F860C2C}"/>
                </a:ext>
              </a:extLst>
            </p:cNvPr>
            <p:cNvGrpSpPr/>
            <p:nvPr/>
          </p:nvGrpSpPr>
          <p:grpSpPr>
            <a:xfrm>
              <a:off x="8681142" y="2197978"/>
              <a:ext cx="470308" cy="474299"/>
              <a:chOff x="10351024" y="3989686"/>
              <a:chExt cx="379641" cy="382863"/>
            </a:xfrm>
          </p:grpSpPr>
          <p:sp>
            <p:nvSpPr>
              <p:cNvPr id="118" name="Rectangle 117">
                <a:extLst>
                  <a:ext uri="{FF2B5EF4-FFF2-40B4-BE49-F238E27FC236}">
                    <a16:creationId xmlns:a16="http://schemas.microsoft.com/office/drawing/2014/main" id="{264D5B97-B74D-423F-B103-9A8B66741F9F}"/>
                  </a:ext>
                </a:extLst>
              </p:cNvPr>
              <p:cNvSpPr/>
              <p:nvPr/>
            </p:nvSpPr>
            <p:spPr bwMode="auto">
              <a:xfrm rot="19125560" flipH="1">
                <a:off x="10481265" y="4049972"/>
                <a:ext cx="18288" cy="133937"/>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04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9EE871BB-CB7A-464B-AA73-74E1D876940B}"/>
                  </a:ext>
                </a:extLst>
              </p:cNvPr>
              <p:cNvSpPr/>
              <p:nvPr/>
            </p:nvSpPr>
            <p:spPr bwMode="auto">
              <a:xfrm rot="2161206" flipH="1">
                <a:off x="10595091" y="4024737"/>
                <a:ext cx="18288" cy="133937"/>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04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20" name="Rectangle 119">
                <a:extLst>
                  <a:ext uri="{FF2B5EF4-FFF2-40B4-BE49-F238E27FC236}">
                    <a16:creationId xmlns:a16="http://schemas.microsoft.com/office/drawing/2014/main" id="{354AA321-B1C9-4A9C-BBFA-F86E9C3086B0}"/>
                  </a:ext>
                </a:extLst>
              </p:cNvPr>
              <p:cNvSpPr/>
              <p:nvPr/>
            </p:nvSpPr>
            <p:spPr bwMode="auto">
              <a:xfrm rot="3931757" flipH="1">
                <a:off x="10456452" y="4159000"/>
                <a:ext cx="18288" cy="133937"/>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04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BE6FE9C6-0275-4C73-BC23-F87F0959A1F6}"/>
                  </a:ext>
                </a:extLst>
              </p:cNvPr>
              <p:cNvSpPr/>
              <p:nvPr/>
            </p:nvSpPr>
            <p:spPr bwMode="auto">
              <a:xfrm rot="16538738" flipH="1">
                <a:off x="10611276" y="4124704"/>
                <a:ext cx="18288" cy="133937"/>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04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22" name="Rectangle 121">
                <a:extLst>
                  <a:ext uri="{FF2B5EF4-FFF2-40B4-BE49-F238E27FC236}">
                    <a16:creationId xmlns:a16="http://schemas.microsoft.com/office/drawing/2014/main" id="{AB3BD219-B262-4208-B25F-B9A575AB7947}"/>
                  </a:ext>
                </a:extLst>
              </p:cNvPr>
              <p:cNvSpPr/>
              <p:nvPr/>
            </p:nvSpPr>
            <p:spPr bwMode="auto">
              <a:xfrm rot="20658908" flipH="1">
                <a:off x="10562418" y="4195199"/>
                <a:ext cx="18288" cy="133937"/>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04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23" name="Group 122">
                <a:extLst>
                  <a:ext uri="{FF2B5EF4-FFF2-40B4-BE49-F238E27FC236}">
                    <a16:creationId xmlns:a16="http://schemas.microsoft.com/office/drawing/2014/main" id="{097033BA-6048-46F2-8B8F-9CD8671DE2F4}"/>
                  </a:ext>
                </a:extLst>
              </p:cNvPr>
              <p:cNvGrpSpPr/>
              <p:nvPr/>
            </p:nvGrpSpPr>
            <p:grpSpPr>
              <a:xfrm>
                <a:off x="10351024" y="3989686"/>
                <a:ext cx="379641" cy="382863"/>
                <a:chOff x="10351024" y="3989686"/>
                <a:chExt cx="379641" cy="382863"/>
              </a:xfrm>
            </p:grpSpPr>
            <p:sp>
              <p:nvSpPr>
                <p:cNvPr id="124" name="Oval 123">
                  <a:extLst>
                    <a:ext uri="{FF2B5EF4-FFF2-40B4-BE49-F238E27FC236}">
                      <a16:creationId xmlns:a16="http://schemas.microsoft.com/office/drawing/2014/main" id="{14FF4DDA-064D-4553-9E53-C521EE389D13}"/>
                    </a:ext>
                  </a:extLst>
                </p:cNvPr>
                <p:cNvSpPr/>
                <p:nvPr/>
              </p:nvSpPr>
              <p:spPr bwMode="auto">
                <a:xfrm>
                  <a:off x="10471034" y="4114134"/>
                  <a:ext cx="139621" cy="139621"/>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04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25" name="Oval 124">
                  <a:extLst>
                    <a:ext uri="{FF2B5EF4-FFF2-40B4-BE49-F238E27FC236}">
                      <a16:creationId xmlns:a16="http://schemas.microsoft.com/office/drawing/2014/main" id="{172D9A3B-10A2-4628-8B62-C5AAF0812935}"/>
                    </a:ext>
                  </a:extLst>
                </p:cNvPr>
                <p:cNvSpPr/>
                <p:nvPr/>
              </p:nvSpPr>
              <p:spPr bwMode="auto">
                <a:xfrm>
                  <a:off x="10598471" y="3989686"/>
                  <a:ext cx="85243" cy="852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04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26" name="Oval 125">
                  <a:extLst>
                    <a:ext uri="{FF2B5EF4-FFF2-40B4-BE49-F238E27FC236}">
                      <a16:creationId xmlns:a16="http://schemas.microsoft.com/office/drawing/2014/main" id="{16367678-DAEC-4698-AD7F-D1D9349DE8F3}"/>
                    </a:ext>
                  </a:extLst>
                </p:cNvPr>
                <p:cNvSpPr/>
                <p:nvPr/>
              </p:nvSpPr>
              <p:spPr bwMode="auto">
                <a:xfrm>
                  <a:off x="10399552" y="4016582"/>
                  <a:ext cx="85243" cy="852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04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27" name="Oval 126">
                  <a:extLst>
                    <a:ext uri="{FF2B5EF4-FFF2-40B4-BE49-F238E27FC236}">
                      <a16:creationId xmlns:a16="http://schemas.microsoft.com/office/drawing/2014/main" id="{DABA064B-A733-4DAB-817C-C26CBC9A3ACB}"/>
                    </a:ext>
                  </a:extLst>
                </p:cNvPr>
                <p:cNvSpPr/>
                <p:nvPr/>
              </p:nvSpPr>
              <p:spPr bwMode="auto">
                <a:xfrm>
                  <a:off x="10351024" y="4211133"/>
                  <a:ext cx="85243" cy="852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04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7C5D6F7B-E798-412C-B45B-E829E7C9B90A}"/>
                    </a:ext>
                  </a:extLst>
                </p:cNvPr>
                <p:cNvSpPr/>
                <p:nvPr/>
              </p:nvSpPr>
              <p:spPr bwMode="auto">
                <a:xfrm>
                  <a:off x="10645422" y="4161163"/>
                  <a:ext cx="85243" cy="852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04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1B0CE123-53A9-486D-B78E-521853C27304}"/>
                    </a:ext>
                  </a:extLst>
                </p:cNvPr>
                <p:cNvSpPr/>
                <p:nvPr/>
              </p:nvSpPr>
              <p:spPr bwMode="auto">
                <a:xfrm>
                  <a:off x="10548422" y="4287306"/>
                  <a:ext cx="85243" cy="852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04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grpSp>
      <p:grpSp>
        <p:nvGrpSpPr>
          <p:cNvPr id="16" name="Group 15">
            <a:extLst>
              <a:ext uri="{FF2B5EF4-FFF2-40B4-BE49-F238E27FC236}">
                <a16:creationId xmlns:a16="http://schemas.microsoft.com/office/drawing/2014/main" id="{FDFECD2B-4023-4E5E-9428-DB9E21610811}"/>
              </a:ext>
            </a:extLst>
          </p:cNvPr>
          <p:cNvGrpSpPr/>
          <p:nvPr/>
        </p:nvGrpSpPr>
        <p:grpSpPr>
          <a:xfrm>
            <a:off x="8881491" y="4569189"/>
            <a:ext cx="622249" cy="701639"/>
            <a:chOff x="8686250" y="4469494"/>
            <a:chExt cx="610103" cy="687944"/>
          </a:xfrm>
        </p:grpSpPr>
        <p:sp>
          <p:nvSpPr>
            <p:cNvPr id="78" name="TextBox 77">
              <a:extLst>
                <a:ext uri="{FF2B5EF4-FFF2-40B4-BE49-F238E27FC236}">
                  <a16:creationId xmlns:a16="http://schemas.microsoft.com/office/drawing/2014/main" id="{FB8C39A7-F490-42B0-841C-A15F6149DB57}"/>
                </a:ext>
              </a:extLst>
            </p:cNvPr>
            <p:cNvSpPr txBox="1"/>
            <p:nvPr/>
          </p:nvSpPr>
          <p:spPr>
            <a:xfrm>
              <a:off x="8686250" y="4987904"/>
              <a:ext cx="610103" cy="169534"/>
            </a:xfrm>
            <a:prstGeom prst="rect">
              <a:avLst/>
            </a:prstGeom>
            <a:noFill/>
          </p:spPr>
          <p:txBody>
            <a:bodyPr wrap="none" lIns="0" tIns="0" rIns="0" bIns="0" rtlCol="0" anchor="t" anchorCtr="0">
              <a:spAutoFit/>
            </a:bodyPr>
            <a:lstStyle>
              <a:defPPr>
                <a:defRPr lang="en-US"/>
              </a:defPPr>
              <a:lvl1pPr algn="ctr" defTabSz="914367">
                <a:lnSpc>
                  <a:spcPct val="90000"/>
                </a:lnSpc>
                <a:spcAft>
                  <a:spcPts val="588"/>
                </a:spcAft>
                <a:defRPr sz="1400">
                  <a:gradFill>
                    <a:gsLst>
                      <a:gs pos="2917">
                        <a:srgbClr val="282828"/>
                      </a:gs>
                      <a:gs pos="30000">
                        <a:srgbClr val="282828"/>
                      </a:gs>
                    </a:gsLst>
                    <a:lin ang="5400000" scaled="0"/>
                  </a:gradFill>
                  <a:latin typeface="Segoe UI Semibold"/>
                </a:defRPr>
              </a:lvl1p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224" b="0" i="0" u="none" strike="noStrike" kern="1200" cap="none" spc="0" normalizeH="0" baseline="0" noProof="0">
                  <a:ln>
                    <a:noFill/>
                  </a:ln>
                  <a:solidFill>
                    <a:srgbClr val="000000"/>
                  </a:solidFill>
                  <a:effectLst/>
                  <a:uLnTx/>
                  <a:uFillTx/>
                  <a:latin typeface="Segoe UI Semibold"/>
                  <a:ea typeface="+mn-ea"/>
                  <a:cs typeface="+mn-cs"/>
                </a:rPr>
                <a:t>Network</a:t>
              </a:r>
            </a:p>
          </p:txBody>
        </p:sp>
        <p:pic>
          <p:nvPicPr>
            <p:cNvPr id="133" name="Picture 132">
              <a:extLst>
                <a:ext uri="{FF2B5EF4-FFF2-40B4-BE49-F238E27FC236}">
                  <a16:creationId xmlns:a16="http://schemas.microsoft.com/office/drawing/2014/main" id="{E5EAF6B4-09B7-403A-BF65-05A29CB03AC5}"/>
                </a:ext>
              </a:extLst>
            </p:cNvPr>
            <p:cNvPicPr>
              <a:picLocks noChangeAspect="1"/>
            </p:cNvPicPr>
            <p:nvPr/>
          </p:nvPicPr>
          <p:blipFill>
            <a:blip r:embed="rId10"/>
            <a:stretch>
              <a:fillRect/>
            </a:stretch>
          </p:blipFill>
          <p:spPr>
            <a:xfrm>
              <a:off x="8802317" y="4469494"/>
              <a:ext cx="377969" cy="377969"/>
            </a:xfrm>
            <a:prstGeom prst="rect">
              <a:avLst/>
            </a:prstGeom>
          </p:spPr>
        </p:pic>
      </p:grpSp>
    </p:spTree>
    <p:extLst>
      <p:ext uri="{BB962C8B-B14F-4D97-AF65-F5344CB8AC3E}">
        <p14:creationId xmlns:p14="http://schemas.microsoft.com/office/powerpoint/2010/main" val="179690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54034" y="444975"/>
            <a:ext cx="3047784" cy="2896166"/>
          </a:xfrm>
          <a:prstGeom prst="rect">
            <a:avLst/>
          </a:prstGeom>
        </p:spPr>
        <p:txBody>
          <a:bodyPr wrap="square" anchor="ctr">
            <a:normAutofit/>
          </a:bodyPr>
          <a:lstStyle/>
          <a:p>
            <a:r>
              <a:rPr lang="en-GB" sz="2400" dirty="0"/>
              <a:t>Azure Policies</a:t>
            </a:r>
            <a:br>
              <a:rPr lang="en-GB" sz="2400" dirty="0"/>
            </a:br>
            <a:endParaRPr lang="en-GB" sz="2400" dirty="0"/>
          </a:p>
        </p:txBody>
      </p:sp>
      <p:grpSp>
        <p:nvGrpSpPr>
          <p:cNvPr id="2" name="Group 1">
            <a:extLst>
              <a:ext uri="{FF2B5EF4-FFF2-40B4-BE49-F238E27FC236}">
                <a16:creationId xmlns:a16="http://schemas.microsoft.com/office/drawing/2014/main" id="{AC10CB41-0CBB-40B6-A1FD-A153BE9B991C}"/>
              </a:ext>
            </a:extLst>
          </p:cNvPr>
          <p:cNvGrpSpPr/>
          <p:nvPr/>
        </p:nvGrpSpPr>
        <p:grpSpPr>
          <a:xfrm>
            <a:off x="285144" y="1044116"/>
            <a:ext cx="933071" cy="933071"/>
            <a:chOff x="5638570" y="2971570"/>
            <a:chExt cx="914859" cy="914859"/>
          </a:xfrm>
        </p:grpSpPr>
        <p:sp>
          <p:nvSpPr>
            <p:cNvPr id="5" name="Oval 4">
              <a:extLst>
                <a:ext uri="{FF2B5EF4-FFF2-40B4-BE49-F238E27FC236}">
                  <a16:creationId xmlns:a16="http://schemas.microsoft.com/office/drawing/2014/main" id="{D7E3E47D-0D56-4491-A978-7DC19368E683}"/>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Check List">
              <a:extLst>
                <a:ext uri="{FF2B5EF4-FFF2-40B4-BE49-F238E27FC236}">
                  <a16:creationId xmlns:a16="http://schemas.microsoft.com/office/drawing/2014/main" id="{0877CDA4-0297-4FBE-8E57-DC0DBB62CED2}"/>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9" name="TextBox 8">
            <a:extLst>
              <a:ext uri="{FF2B5EF4-FFF2-40B4-BE49-F238E27FC236}">
                <a16:creationId xmlns:a16="http://schemas.microsoft.com/office/drawing/2014/main" id="{D300C462-F65C-4CD8-ADC9-169D31458C21}"/>
              </a:ext>
            </a:extLst>
          </p:cNvPr>
          <p:cNvSpPr txBox="1"/>
          <p:nvPr/>
        </p:nvSpPr>
        <p:spPr>
          <a:xfrm>
            <a:off x="481090" y="5230981"/>
            <a:ext cx="3575899" cy="971292"/>
          </a:xfrm>
          <a:prstGeom prst="rect">
            <a:avLst/>
          </a:prstGeom>
          <a:no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Segoe UI Semibold"/>
                <a:ea typeface="+mn-ea"/>
                <a:cs typeface="+mn-cs"/>
              </a:rPr>
              <a:t>Design Recommendation</a:t>
            </a:r>
          </a:p>
        </p:txBody>
      </p:sp>
      <p:pic>
        <p:nvPicPr>
          <p:cNvPr id="11" name="Picture 10">
            <a:extLst>
              <a:ext uri="{FF2B5EF4-FFF2-40B4-BE49-F238E27FC236}">
                <a16:creationId xmlns:a16="http://schemas.microsoft.com/office/drawing/2014/main" id="{36D7F836-9E79-454D-93A9-7E2B036E70D7}"/>
              </a:ext>
            </a:extLst>
          </p:cNvPr>
          <p:cNvPicPr>
            <a:picLocks noChangeAspect="1"/>
          </p:cNvPicPr>
          <p:nvPr/>
        </p:nvPicPr>
        <p:blipFill>
          <a:blip r:embed="rId5"/>
          <a:stretch>
            <a:fillRect/>
          </a:stretch>
        </p:blipFill>
        <p:spPr>
          <a:xfrm>
            <a:off x="5186200" y="3497262"/>
            <a:ext cx="6481269" cy="3043660"/>
          </a:xfrm>
          <a:prstGeom prst="rect">
            <a:avLst/>
          </a:prstGeom>
        </p:spPr>
      </p:pic>
      <p:sp>
        <p:nvSpPr>
          <p:cNvPr id="14" name="TextBox 13">
            <a:extLst>
              <a:ext uri="{FF2B5EF4-FFF2-40B4-BE49-F238E27FC236}">
                <a16:creationId xmlns:a16="http://schemas.microsoft.com/office/drawing/2014/main" id="{84F5F379-6920-4E10-860A-8315BA082610}"/>
              </a:ext>
            </a:extLst>
          </p:cNvPr>
          <p:cNvSpPr txBox="1"/>
          <p:nvPr/>
        </p:nvSpPr>
        <p:spPr>
          <a:xfrm>
            <a:off x="5060327" y="1144823"/>
            <a:ext cx="6733017" cy="1093761"/>
          </a:xfrm>
          <a:prstGeom prst="rect">
            <a:avLst/>
          </a:prstGeom>
          <a:noFill/>
        </p:spPr>
        <p:txBody>
          <a:bodyPr wrap="square">
            <a:spAutoFit/>
          </a:bodyPr>
          <a:lstStyle/>
          <a:p>
            <a:pPr marL="291436" marR="0" lvl="0" indent="-291436" algn="l" defTabSz="932597" rtl="0" eaLnBrk="1" fontAlgn="auto" latinLnBrk="0" hangingPunct="1">
              <a:lnSpc>
                <a:spcPct val="100000"/>
              </a:lnSpc>
              <a:spcBef>
                <a:spcPts val="0"/>
              </a:spcBef>
              <a:spcAft>
                <a:spcPts val="612"/>
              </a:spcAft>
              <a:buClrTx/>
              <a:buSzTx/>
              <a:buFont typeface="Wingdings" panose="05000000000000000000" pitchFamily="2" charset="2"/>
              <a:buChar char="q"/>
              <a:tabLst/>
              <a:defRPr/>
            </a:pPr>
            <a:r>
              <a:rPr kumimoji="0" lang="en-US" sz="1836" b="0" i="0" u="none" strike="noStrike" kern="1200" cap="none" spc="0" normalizeH="0" baseline="0" noProof="0">
                <a:ln>
                  <a:noFill/>
                </a:ln>
                <a:solidFill>
                  <a:srgbClr val="24292E"/>
                </a:solidFill>
                <a:effectLst/>
                <a:uLnTx/>
                <a:uFillTx/>
                <a:latin typeface="Segoe UI" panose="020B0502040204020203" pitchFamily="34" charset="0"/>
                <a:ea typeface="+mn-ea"/>
                <a:cs typeface="Segoe UI" panose="020B0502040204020203" pitchFamily="34" charset="0"/>
              </a:rPr>
              <a:t>Use </a:t>
            </a:r>
            <a:r>
              <a:rPr kumimoji="0" lang="en-US" sz="1836" b="1" i="0" u="none" strike="noStrike" kern="1200" cap="none" spc="0" normalizeH="0" baseline="0" noProof="0">
                <a:ln>
                  <a:noFill/>
                </a:ln>
                <a:solidFill>
                  <a:srgbClr val="24292E"/>
                </a:solidFill>
                <a:effectLst/>
                <a:uLnTx/>
                <a:uFillTx/>
                <a:latin typeface="Segoe UI" panose="020B0502040204020203" pitchFamily="34" charset="0"/>
                <a:ea typeface="+mn-ea"/>
                <a:cs typeface="Segoe UI" panose="020B0502040204020203" pitchFamily="34" charset="0"/>
              </a:rPr>
              <a:t>deny</a:t>
            </a:r>
            <a:r>
              <a:rPr kumimoji="0" lang="en-US" sz="1836" b="0" i="0" u="none" strike="noStrike" kern="1200" cap="none" spc="0" normalizeH="0" baseline="0" noProof="0">
                <a:ln>
                  <a:noFill/>
                </a:ln>
                <a:solidFill>
                  <a:srgbClr val="24292E"/>
                </a:solidFill>
                <a:effectLst/>
                <a:uLnTx/>
                <a:uFillTx/>
                <a:latin typeface="Segoe UI" panose="020B0502040204020203" pitchFamily="34" charset="0"/>
                <a:ea typeface="+mn-ea"/>
                <a:cs typeface="Segoe UI" panose="020B0502040204020203" pitchFamily="34" charset="0"/>
              </a:rPr>
              <a:t> policies to supplement Azure role assignments</a:t>
            </a:r>
          </a:p>
          <a:p>
            <a:pPr marL="291436" marR="0" lvl="0" indent="-291436" algn="l" defTabSz="932597" rtl="0" eaLnBrk="1" fontAlgn="auto" latinLnBrk="0" hangingPunct="1">
              <a:lnSpc>
                <a:spcPct val="100000"/>
              </a:lnSpc>
              <a:spcBef>
                <a:spcPts val="0"/>
              </a:spcBef>
              <a:spcAft>
                <a:spcPts val="612"/>
              </a:spcAft>
              <a:buClrTx/>
              <a:buSzTx/>
              <a:buFont typeface="Wingdings" panose="05000000000000000000" pitchFamily="2" charset="2"/>
              <a:buChar char="q"/>
              <a:tabLst/>
              <a:defRPr/>
            </a:pPr>
            <a:r>
              <a:rPr kumimoji="0" lang="en-US" sz="1836" b="0" i="0" u="none" strike="noStrike" kern="1200" cap="none" spc="0" normalizeH="0" baseline="0" noProof="0">
                <a:ln>
                  <a:noFill/>
                </a:ln>
                <a:solidFill>
                  <a:srgbClr val="24292E"/>
                </a:solidFill>
                <a:effectLst/>
                <a:uLnTx/>
                <a:uFillTx/>
                <a:latin typeface="Segoe UI" panose="020B0502040204020203" pitchFamily="34" charset="0"/>
                <a:ea typeface="+mn-ea"/>
                <a:cs typeface="Segoe UI" panose="020B0502040204020203" pitchFamily="34" charset="0"/>
              </a:rPr>
              <a:t>Management-as-code and Management </a:t>
            </a:r>
            <a:r>
              <a:rPr kumimoji="0" lang="en-US" sz="1836" b="1" i="0" u="none" strike="noStrike" kern="1200" cap="none" spc="0" normalizeH="0" baseline="0" noProof="0">
                <a:ln>
                  <a:noFill/>
                </a:ln>
                <a:solidFill>
                  <a:srgbClr val="24292E"/>
                </a:solidFill>
                <a:effectLst/>
                <a:uLnTx/>
                <a:uFillTx/>
                <a:latin typeface="Segoe UI" panose="020B0502040204020203" pitchFamily="34" charset="0"/>
                <a:ea typeface="+mn-ea"/>
                <a:cs typeface="Segoe UI" panose="020B0502040204020203" pitchFamily="34" charset="0"/>
              </a:rPr>
              <a:t>on by default</a:t>
            </a:r>
          </a:p>
          <a:p>
            <a:pPr marL="291436" marR="0" lvl="0" indent="-291436" algn="l" defTabSz="932597" rtl="0" eaLnBrk="1" fontAlgn="auto" latinLnBrk="0" hangingPunct="1">
              <a:lnSpc>
                <a:spcPct val="100000"/>
              </a:lnSpc>
              <a:spcBef>
                <a:spcPts val="0"/>
              </a:spcBef>
              <a:spcAft>
                <a:spcPts val="612"/>
              </a:spcAft>
              <a:buClrTx/>
              <a:buSzTx/>
              <a:buFont typeface="Wingdings" panose="05000000000000000000" pitchFamily="2" charset="2"/>
              <a:buChar char="q"/>
              <a:tabLst/>
              <a:defRPr/>
            </a:pPr>
            <a:r>
              <a:rPr kumimoji="0" lang="en-US" sz="1836" b="0" i="0" u="none" strike="noStrike" kern="1200" cap="none" spc="0" normalizeH="0" baseline="0" noProof="0">
                <a:ln>
                  <a:noFill/>
                </a:ln>
                <a:solidFill>
                  <a:srgbClr val="24292E"/>
                </a:solidFill>
                <a:effectLst/>
                <a:uLnTx/>
                <a:uFillTx/>
                <a:latin typeface="Segoe UI" panose="020B0502040204020203" pitchFamily="34" charset="0"/>
                <a:ea typeface="+mn-ea"/>
                <a:cs typeface="Segoe UI" panose="020B0502040204020203" pitchFamily="34" charset="0"/>
              </a:rPr>
              <a:t>Use resource </a:t>
            </a:r>
            <a:r>
              <a:rPr kumimoji="0" lang="en-US" sz="1836" b="1" i="0" u="none" strike="noStrike" kern="1200" cap="none" spc="0" normalizeH="0" baseline="0" noProof="0">
                <a:ln>
                  <a:noFill/>
                </a:ln>
                <a:solidFill>
                  <a:srgbClr val="24292E"/>
                </a:solidFill>
                <a:effectLst/>
                <a:uLnTx/>
                <a:uFillTx/>
                <a:latin typeface="Segoe UI" panose="020B0502040204020203" pitchFamily="34" charset="0"/>
                <a:ea typeface="+mn-ea"/>
                <a:cs typeface="Segoe UI" panose="020B0502040204020203" pitchFamily="34" charset="0"/>
              </a:rPr>
              <a:t>locks </a:t>
            </a:r>
            <a:r>
              <a:rPr kumimoji="0" lang="en-US" sz="1836" b="0" i="0" u="none" strike="noStrike" kern="1200" cap="none" spc="0" normalizeH="0" baseline="0" noProof="0">
                <a:ln>
                  <a:noFill/>
                </a:ln>
                <a:solidFill>
                  <a:srgbClr val="24292E"/>
                </a:solidFill>
                <a:effectLst/>
                <a:uLnTx/>
                <a:uFillTx/>
                <a:latin typeface="Segoe UI" panose="020B0502040204020203" pitchFamily="34" charset="0"/>
                <a:ea typeface="+mn-ea"/>
                <a:cs typeface="Segoe UI" panose="020B0502040204020203" pitchFamily="34" charset="0"/>
              </a:rPr>
              <a:t>to prevent accidental deletion</a:t>
            </a:r>
          </a:p>
        </p:txBody>
      </p:sp>
      <p:pic>
        <p:nvPicPr>
          <p:cNvPr id="16" name="Picture 56" descr="A close up of a logo&#10;&#10;Description generated with high confidence">
            <a:extLst>
              <a:ext uri="{FF2B5EF4-FFF2-40B4-BE49-F238E27FC236}">
                <a16:creationId xmlns:a16="http://schemas.microsoft.com/office/drawing/2014/main" id="{2ACEDC06-D260-4567-9E21-F86EBB146024}"/>
              </a:ext>
            </a:extLst>
          </p:cNvPr>
          <p:cNvPicPr>
            <a:picLocks noChangeAspect="1"/>
          </p:cNvPicPr>
          <p:nvPr/>
        </p:nvPicPr>
        <p:blipFill>
          <a:blip r:embed="rId6"/>
          <a:stretch>
            <a:fillRect/>
          </a:stretch>
        </p:blipFill>
        <p:spPr>
          <a:xfrm>
            <a:off x="11286942" y="444975"/>
            <a:ext cx="506402" cy="506402"/>
          </a:xfrm>
          <a:prstGeom prst="rect">
            <a:avLst/>
          </a:prstGeom>
        </p:spPr>
      </p:pic>
    </p:spTree>
    <p:extLst>
      <p:ext uri="{BB962C8B-B14F-4D97-AF65-F5344CB8AC3E}">
        <p14:creationId xmlns:p14="http://schemas.microsoft.com/office/powerpoint/2010/main" val="305743156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D5737B-C4DD-4834-BDED-D083D733D650}"/>
              </a:ext>
            </a:extLst>
          </p:cNvPr>
          <p:cNvSpPr>
            <a:spLocks noGrp="1"/>
          </p:cNvSpPr>
          <p:nvPr>
            <p:ph type="title"/>
          </p:nvPr>
        </p:nvSpPr>
        <p:spPr>
          <a:xfrm>
            <a:off x="482601" y="960437"/>
            <a:ext cx="7604124" cy="3629025"/>
          </a:xfrm>
        </p:spPr>
        <p:txBody>
          <a:bodyPr/>
          <a:lstStyle/>
          <a:p>
            <a:r>
              <a:rPr lang="en-US"/>
              <a:t>Photo layout 1</a:t>
            </a:r>
          </a:p>
        </p:txBody>
      </p:sp>
      <p:sp>
        <p:nvSpPr>
          <p:cNvPr id="4" name="Footer Placeholder 3">
            <a:extLst>
              <a:ext uri="{FF2B5EF4-FFF2-40B4-BE49-F238E27FC236}">
                <a16:creationId xmlns:a16="http://schemas.microsoft.com/office/drawing/2014/main" id="{294C7786-9F78-4D63-B7B8-AD0F1472F174}"/>
              </a:ext>
            </a:extLst>
          </p:cNvPr>
          <p:cNvSpPr>
            <a:spLocks noGrp="1"/>
          </p:cNvSpPr>
          <p:nvPr>
            <p:ph type="ftr" sz="quarter" idx="4294967295"/>
          </p:nvPr>
        </p:nvSpPr>
        <p:spPr>
          <a:xfrm>
            <a:off x="615950" y="6578600"/>
            <a:ext cx="11820525" cy="12065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tint val="75000"/>
                  </a:srgbClr>
                </a:solidFill>
                <a:effectLst/>
                <a:uLnTx/>
                <a:uFillTx/>
                <a:latin typeface="Segoe UI"/>
                <a:ea typeface="+mn-ea"/>
                <a:cs typeface="+mn-cs"/>
              </a:rPr>
              <a:t>© Microsoft Corporation                                                                                  								</a:t>
            </a:r>
          </a:p>
        </p:txBody>
      </p:sp>
      <p:sp>
        <p:nvSpPr>
          <p:cNvPr id="8" name="Text Placeholder 7">
            <a:extLst>
              <a:ext uri="{FF2B5EF4-FFF2-40B4-BE49-F238E27FC236}">
                <a16:creationId xmlns:a16="http://schemas.microsoft.com/office/drawing/2014/main" id="{047413F0-CDA5-48E0-BF29-699F552C27D6}"/>
              </a:ext>
            </a:extLst>
          </p:cNvPr>
          <p:cNvSpPr>
            <a:spLocks noGrp="1"/>
          </p:cNvSpPr>
          <p:nvPr>
            <p:ph type="body" sz="quarter" idx="4294967295"/>
          </p:nvPr>
        </p:nvSpPr>
        <p:spPr>
          <a:xfrm>
            <a:off x="3446852" y="3296800"/>
            <a:ext cx="6158720" cy="1292662"/>
          </a:xfrm>
        </p:spPr>
        <p:txBody>
          <a:bodyPr/>
          <a:lstStyle/>
          <a:p>
            <a:r>
              <a:rPr lang="en-US" sz="3600"/>
              <a:t>Azure Automation Accounts</a:t>
            </a:r>
          </a:p>
        </p:txBody>
      </p:sp>
      <p:pic>
        <p:nvPicPr>
          <p:cNvPr id="6" name="Grafik 5">
            <a:extLst>
              <a:ext uri="{FF2B5EF4-FFF2-40B4-BE49-F238E27FC236}">
                <a16:creationId xmlns:a16="http://schemas.microsoft.com/office/drawing/2014/main" id="{42B64995-48C9-4606-A83A-07D302D9B54B}"/>
              </a:ext>
            </a:extLst>
          </p:cNvPr>
          <p:cNvPicPr>
            <a:picLocks noChangeAspect="1"/>
          </p:cNvPicPr>
          <p:nvPr/>
        </p:nvPicPr>
        <p:blipFill rotWithShape="1">
          <a:blip r:embed="rId3"/>
          <a:srcRect r="57997"/>
          <a:stretch/>
        </p:blipFill>
        <p:spPr>
          <a:xfrm>
            <a:off x="-9526" y="-7937"/>
            <a:ext cx="5223641" cy="2176383"/>
          </a:xfrm>
          <a:prstGeom prst="rect">
            <a:avLst/>
          </a:prstGeom>
        </p:spPr>
      </p:pic>
      <p:pic>
        <p:nvPicPr>
          <p:cNvPr id="14" name="Grafik 13">
            <a:extLst>
              <a:ext uri="{FF2B5EF4-FFF2-40B4-BE49-F238E27FC236}">
                <a16:creationId xmlns:a16="http://schemas.microsoft.com/office/drawing/2014/main" id="{F8B07B34-3BED-4A81-AC20-FE1DDC328EEC}"/>
              </a:ext>
            </a:extLst>
          </p:cNvPr>
          <p:cNvPicPr>
            <a:picLocks noChangeAspect="1"/>
          </p:cNvPicPr>
          <p:nvPr/>
        </p:nvPicPr>
        <p:blipFill rotWithShape="1">
          <a:blip r:embed="rId3"/>
          <a:srcRect l="63888" t="-1477" r="772" b="1477"/>
          <a:stretch/>
        </p:blipFill>
        <p:spPr>
          <a:xfrm>
            <a:off x="7953375" y="4402217"/>
            <a:ext cx="4394965" cy="2176383"/>
          </a:xfrm>
          <a:prstGeom prst="rect">
            <a:avLst/>
          </a:prstGeom>
        </p:spPr>
      </p:pic>
    </p:spTree>
    <p:extLst>
      <p:ext uri="{BB962C8B-B14F-4D97-AF65-F5344CB8AC3E}">
        <p14:creationId xmlns:p14="http://schemas.microsoft.com/office/powerpoint/2010/main" val="65978590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utomation capabilities">
            <a:extLst>
              <a:ext uri="{FF2B5EF4-FFF2-40B4-BE49-F238E27FC236}">
                <a16:creationId xmlns:a16="http://schemas.microsoft.com/office/drawing/2014/main" id="{8786DF50-BE9B-409C-8B3E-ABE9C0DEAB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7175" y="1106488"/>
            <a:ext cx="9382125" cy="4781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298315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a:t>Keep in mind!</a:t>
            </a:r>
          </a:p>
        </p:txBody>
      </p:sp>
    </p:spTree>
    <p:extLst>
      <p:ext uri="{BB962C8B-B14F-4D97-AF65-F5344CB8AC3E}">
        <p14:creationId xmlns:p14="http://schemas.microsoft.com/office/powerpoint/2010/main" val="779911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70643" y="318283"/>
            <a:ext cx="2661213" cy="2896166"/>
          </a:xfrm>
          <a:prstGeom prst="rect">
            <a:avLst/>
          </a:prstGeom>
        </p:spPr>
        <p:txBody>
          <a:bodyPr wrap="square" anchor="ctr">
            <a:normAutofit/>
          </a:bodyPr>
          <a:lstStyle/>
          <a:p>
            <a:r>
              <a:rPr lang="en-GB" dirty="0"/>
              <a:t>Network Topology &amp; Connectivity</a:t>
            </a:r>
            <a:br>
              <a:rPr lang="en-GB" dirty="0"/>
            </a:br>
            <a:endParaRPr lang="en-GB" dirty="0"/>
          </a:p>
        </p:txBody>
      </p:sp>
      <p:grpSp>
        <p:nvGrpSpPr>
          <p:cNvPr id="3" name="Group 2">
            <a:extLst>
              <a:ext uri="{FF2B5EF4-FFF2-40B4-BE49-F238E27FC236}">
                <a16:creationId xmlns:a16="http://schemas.microsoft.com/office/drawing/2014/main" id="{299160A9-E8DC-4236-AE98-8EAF740B6B99}"/>
              </a:ext>
            </a:extLst>
          </p:cNvPr>
          <p:cNvGrpSpPr/>
          <p:nvPr/>
        </p:nvGrpSpPr>
        <p:grpSpPr>
          <a:xfrm>
            <a:off x="346450" y="543784"/>
            <a:ext cx="933071" cy="933071"/>
            <a:chOff x="5638570" y="2971570"/>
            <a:chExt cx="914859" cy="914859"/>
          </a:xfrm>
        </p:grpSpPr>
        <p:sp>
          <p:nvSpPr>
            <p:cNvPr id="6" name="Oval 5">
              <a:extLst>
                <a:ext uri="{FF2B5EF4-FFF2-40B4-BE49-F238E27FC236}">
                  <a16:creationId xmlns:a16="http://schemas.microsoft.com/office/drawing/2014/main" id="{DA075323-77C5-4C8B-B556-1B9004993BE0}"/>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GB" dirty="0"/>
            </a:p>
          </p:txBody>
        </p:sp>
        <p:sp>
          <p:nvSpPr>
            <p:cNvPr id="8" name="Rectangle 7" descr="Network">
              <a:extLst>
                <a:ext uri="{FF2B5EF4-FFF2-40B4-BE49-F238E27FC236}">
                  <a16:creationId xmlns:a16="http://schemas.microsoft.com/office/drawing/2014/main" id="{7F5A9C3F-BE2C-4D6D-8ADC-BA7466211D0C}"/>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GB" dirty="0"/>
            </a:p>
          </p:txBody>
        </p:sp>
      </p:grpSp>
      <p:sp>
        <p:nvSpPr>
          <p:cNvPr id="5" name="Title 2">
            <a:extLst>
              <a:ext uri="{FF2B5EF4-FFF2-40B4-BE49-F238E27FC236}">
                <a16:creationId xmlns:a16="http://schemas.microsoft.com/office/drawing/2014/main" id="{9C8219C3-F23C-4050-90B9-2F843A9682A4}"/>
              </a:ext>
            </a:extLst>
          </p:cNvPr>
          <p:cNvSpPr txBox="1">
            <a:spLocks/>
          </p:cNvSpPr>
          <p:nvPr/>
        </p:nvSpPr>
        <p:spPr>
          <a:xfrm>
            <a:off x="662799" y="4641140"/>
            <a:ext cx="3442883" cy="448228"/>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56" b="1" dirty="0"/>
              <a:t>IP Addressing</a:t>
            </a:r>
            <a:endParaRPr lang="en-GB" sz="3599" dirty="0"/>
          </a:p>
        </p:txBody>
      </p:sp>
      <p:pic>
        <p:nvPicPr>
          <p:cNvPr id="10" name="Picture 9">
            <a:extLst>
              <a:ext uri="{FF2B5EF4-FFF2-40B4-BE49-F238E27FC236}">
                <a16:creationId xmlns:a16="http://schemas.microsoft.com/office/drawing/2014/main" id="{449B60C5-C8AF-4ADC-AC76-80D73C115712}"/>
              </a:ext>
            </a:extLst>
          </p:cNvPr>
          <p:cNvPicPr>
            <a:picLocks noChangeAspect="1"/>
          </p:cNvPicPr>
          <p:nvPr/>
        </p:nvPicPr>
        <p:blipFill>
          <a:blip r:embed="rId5"/>
          <a:stretch>
            <a:fillRect/>
          </a:stretch>
        </p:blipFill>
        <p:spPr>
          <a:xfrm>
            <a:off x="4448626" y="762956"/>
            <a:ext cx="7596118" cy="4911375"/>
          </a:xfrm>
          <a:prstGeom prst="rect">
            <a:avLst/>
          </a:prstGeom>
        </p:spPr>
      </p:pic>
      <p:sp>
        <p:nvSpPr>
          <p:cNvPr id="12" name="TextBox 11">
            <a:extLst>
              <a:ext uri="{FF2B5EF4-FFF2-40B4-BE49-F238E27FC236}">
                <a16:creationId xmlns:a16="http://schemas.microsoft.com/office/drawing/2014/main" id="{F7A16038-3B5D-4CB5-9A58-645708D86B92}"/>
              </a:ext>
            </a:extLst>
          </p:cNvPr>
          <p:cNvSpPr txBox="1"/>
          <p:nvPr/>
        </p:nvSpPr>
        <p:spPr>
          <a:xfrm>
            <a:off x="7335059" y="606003"/>
            <a:ext cx="3523168" cy="320182"/>
          </a:xfrm>
          <a:prstGeom prst="rect">
            <a:avLst/>
          </a:prstGeom>
          <a:noFill/>
        </p:spPr>
        <p:txBody>
          <a:bodyPr wrap="square" lIns="0" tIns="0" rIns="0" bIns="0" rtlCol="0">
            <a:spAutoFit/>
          </a:bodyPr>
          <a:lstStyle/>
          <a:p>
            <a:pPr algn="l"/>
            <a:r>
              <a:rPr lang="en-US" sz="2040">
                <a:gradFill>
                  <a:gsLst>
                    <a:gs pos="2917">
                      <a:schemeClr val="tx1"/>
                    </a:gs>
                    <a:gs pos="30000">
                      <a:schemeClr val="tx1"/>
                    </a:gs>
                  </a:gsLst>
                  <a:lin ang="5400000" scaled="0"/>
                </a:gradFill>
              </a:rPr>
              <a:t>Azure Region = 10.200.0.0/16</a:t>
            </a:r>
          </a:p>
        </p:txBody>
      </p:sp>
    </p:spTree>
    <p:extLst>
      <p:ext uri="{BB962C8B-B14F-4D97-AF65-F5344CB8AC3E}">
        <p14:creationId xmlns:p14="http://schemas.microsoft.com/office/powerpoint/2010/main" val="305375427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8FC53243-8DD1-439F-B7FE-79B171A6B155}"/>
              </a:ext>
            </a:extLst>
          </p:cNvPr>
          <p:cNvSpPr/>
          <p:nvPr/>
        </p:nvSpPr>
        <p:spPr>
          <a:xfrm>
            <a:off x="280195" y="389046"/>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Titel 9">
            <a:extLst>
              <a:ext uri="{FF2B5EF4-FFF2-40B4-BE49-F238E27FC236}">
                <a16:creationId xmlns:a16="http://schemas.microsoft.com/office/drawing/2014/main" id="{DD01336B-200A-4368-8397-FD9C43CB793E}"/>
              </a:ext>
            </a:extLst>
          </p:cNvPr>
          <p:cNvSpPr txBox="1">
            <a:spLocks/>
          </p:cNvSpPr>
          <p:nvPr/>
        </p:nvSpPr>
        <p:spPr>
          <a:xfrm>
            <a:off x="1425627" y="567457"/>
            <a:ext cx="1057269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GB" sz="2800" b="0" i="0" u="none" strike="noStrike" kern="1200" cap="none" spc="-50" normalizeH="0" baseline="0" noProof="0">
                <a:ln w="3175">
                  <a:noFill/>
                </a:ln>
                <a:solidFill>
                  <a:srgbClr val="0078D3"/>
                </a:solidFill>
                <a:effectLst/>
                <a:uLnTx/>
                <a:uFillTx/>
                <a:latin typeface="Segoe UI Semibold"/>
                <a:ea typeface="+mn-ea"/>
                <a:cs typeface="Segoe UI" pitchFamily="34" charset="0"/>
              </a:rPr>
              <a:t>Management &amp; Monitoring – </a:t>
            </a:r>
            <a:r>
              <a:rPr kumimoji="0" lang="de-DE" sz="2800" b="0" i="0" u="none" strike="noStrike" kern="1200" cap="none" spc="-50" normalizeH="0" baseline="0" noProof="0">
                <a:ln w="3175">
                  <a:noFill/>
                </a:ln>
                <a:solidFill>
                  <a:srgbClr val="3C3C41"/>
                </a:solidFill>
                <a:effectLst/>
                <a:uLnTx/>
                <a:uFillTx/>
                <a:latin typeface="Segoe UI Semibold"/>
                <a:ea typeface="+mn-ea"/>
                <a:cs typeface="Segoe UI" pitchFamily="34" charset="0"/>
              </a:rPr>
              <a:t>Design Recommendations</a:t>
            </a:r>
          </a:p>
        </p:txBody>
      </p:sp>
      <p:sp>
        <p:nvSpPr>
          <p:cNvPr id="10" name="Textfeld 9">
            <a:extLst>
              <a:ext uri="{FF2B5EF4-FFF2-40B4-BE49-F238E27FC236}">
                <a16:creationId xmlns:a16="http://schemas.microsoft.com/office/drawing/2014/main" id="{72A5A04F-FE55-4E72-A937-5A23D8A0C17B}"/>
              </a:ext>
            </a:extLst>
          </p:cNvPr>
          <p:cNvSpPr txBox="1"/>
          <p:nvPr/>
        </p:nvSpPr>
        <p:spPr>
          <a:xfrm>
            <a:off x="1425627" y="1794236"/>
            <a:ext cx="8847085" cy="3293209"/>
          </a:xfrm>
          <a:prstGeom prst="rect">
            <a:avLst/>
          </a:prstGeom>
          <a:noFill/>
        </p:spPr>
        <p:txBody>
          <a:bodyPr wrap="square">
            <a:spAutoFit/>
          </a:bodyPr>
          <a:lstStyle/>
          <a:p>
            <a:pPr marL="291436" marR="0" lvl="0" indent="-291436" algn="l" defTabSz="932597" rtl="0" eaLnBrk="1" fontAlgn="auto" latinLnBrk="0" hangingPunct="1">
              <a:lnSpc>
                <a:spcPct val="100000"/>
              </a:lnSpc>
              <a:spcBef>
                <a:spcPts val="600"/>
              </a:spcBef>
              <a:spcAft>
                <a:spcPts val="612"/>
              </a:spcAft>
              <a:buClrTx/>
              <a:buSzTx/>
              <a:buFont typeface="Wingdings" panose="05000000000000000000" pitchFamily="2" charset="2"/>
              <a:buChar char="q"/>
              <a:tabLst/>
              <a:defRPr/>
            </a:pPr>
            <a:r>
              <a:rPr kumimoji="0" lang="en-US" sz="2000" b="0" i="0" u="none" strike="noStrike" kern="1200" cap="none" spc="0" normalizeH="0" baseline="0" noProof="0">
                <a:ln>
                  <a:noFill/>
                </a:ln>
                <a:solidFill>
                  <a:srgbClr val="3C3C41"/>
                </a:solidFill>
                <a:effectLst/>
                <a:uLnTx/>
                <a:uFillTx/>
                <a:latin typeface="Segoe UI" panose="020B0502040204020203" pitchFamily="34" charset="0"/>
                <a:ea typeface="+mn-ea"/>
                <a:cs typeface="+mn-cs"/>
              </a:rPr>
              <a:t>Use a </a:t>
            </a:r>
            <a:r>
              <a:rPr kumimoji="0" lang="en-US" sz="2000" b="0" i="0" u="none" strike="noStrike" kern="1200" cap="none" spc="0" normalizeH="0" baseline="0" noProof="0">
                <a:ln>
                  <a:noFill/>
                </a:ln>
                <a:solidFill>
                  <a:srgbClr val="0078D3"/>
                </a:solidFill>
                <a:effectLst/>
                <a:uLnTx/>
                <a:uFillTx/>
                <a:latin typeface="Segoe UI" panose="020B0502040204020203" pitchFamily="34" charset="0"/>
                <a:ea typeface="+mn-ea"/>
                <a:cs typeface="+mn-cs"/>
              </a:rPr>
              <a:t>single monitor logs </a:t>
            </a:r>
            <a:r>
              <a:rPr kumimoji="0" lang="en-US" sz="2000" b="0" i="0" u="none" strike="noStrike" kern="1200" cap="none" spc="0" normalizeH="0" baseline="0" noProof="0">
                <a:ln>
                  <a:noFill/>
                </a:ln>
                <a:solidFill>
                  <a:srgbClr val="3C3C41"/>
                </a:solidFill>
                <a:effectLst/>
                <a:uLnTx/>
                <a:uFillTx/>
                <a:latin typeface="Segoe UI" panose="020B0502040204020203" pitchFamily="34" charset="0"/>
                <a:ea typeface="+mn-ea"/>
                <a:cs typeface="+mn-cs"/>
              </a:rPr>
              <a:t>workspace to manage platforms centrally except where role-based access control (RBAC) and data sovereignty requirements mandate separate workspaces. </a:t>
            </a:r>
          </a:p>
          <a:p>
            <a:pPr marL="291436" marR="0" lvl="0" indent="-291436" algn="l" defTabSz="932597" rtl="0" eaLnBrk="1" fontAlgn="auto" latinLnBrk="0" hangingPunct="1">
              <a:lnSpc>
                <a:spcPct val="100000"/>
              </a:lnSpc>
              <a:spcBef>
                <a:spcPts val="600"/>
              </a:spcBef>
              <a:spcAft>
                <a:spcPts val="612"/>
              </a:spcAft>
              <a:buClrTx/>
              <a:buSzTx/>
              <a:buFont typeface="Wingdings" panose="05000000000000000000" pitchFamily="2" charset="2"/>
              <a:buChar char="q"/>
              <a:tabLst/>
              <a:defRPr/>
            </a:pPr>
            <a:r>
              <a:rPr kumimoji="0" lang="en-US" sz="2000" b="0" i="0" u="none" strike="noStrike" kern="1200" cap="none" spc="0" normalizeH="0" baseline="0" noProof="0">
                <a:ln>
                  <a:noFill/>
                </a:ln>
                <a:solidFill>
                  <a:srgbClr val="3C3C41"/>
                </a:solidFill>
                <a:effectLst/>
                <a:uLnTx/>
                <a:uFillTx/>
                <a:latin typeface="Segoe UI" panose="020B0502040204020203" pitchFamily="34" charset="0"/>
                <a:ea typeface="+mn-ea"/>
                <a:cs typeface="+mn-cs"/>
              </a:rPr>
              <a:t>Enable workspace configured in </a:t>
            </a:r>
            <a:r>
              <a:rPr kumimoji="0" lang="en-US" sz="2000" b="0" i="0" u="none" strike="noStrike" kern="1200" cap="none" spc="0" normalizeH="0" baseline="0" noProof="0">
                <a:ln>
                  <a:noFill/>
                </a:ln>
                <a:solidFill>
                  <a:srgbClr val="0078D3"/>
                </a:solidFill>
                <a:effectLst/>
                <a:uLnTx/>
                <a:uFillTx/>
                <a:latin typeface="Segoe UI" panose="020B0502040204020203" pitchFamily="34" charset="0"/>
                <a:ea typeface="+mn-ea"/>
                <a:cs typeface="+mn-cs"/>
              </a:rPr>
              <a:t>resource-centric </a:t>
            </a:r>
            <a:r>
              <a:rPr kumimoji="0" lang="en-US" sz="2000" b="0" i="0" u="none" strike="noStrike" kern="1200" cap="none" spc="0" normalizeH="0" baseline="0" noProof="0">
                <a:ln>
                  <a:noFill/>
                </a:ln>
                <a:solidFill>
                  <a:srgbClr val="3C3C41"/>
                </a:solidFill>
                <a:effectLst/>
                <a:uLnTx/>
                <a:uFillTx/>
                <a:latin typeface="Segoe UI" panose="020B0502040204020203" pitchFamily="34" charset="0"/>
                <a:ea typeface="+mn-ea"/>
                <a:cs typeface="+mn-cs"/>
              </a:rPr>
              <a:t>access control mode, where granular RBAC is enforced to ensure app teams will only have access to the logs from their resources.</a:t>
            </a:r>
          </a:p>
          <a:p>
            <a:pPr marL="291436" marR="0" lvl="0" indent="-291436" algn="l" defTabSz="932597" rtl="0" eaLnBrk="1" fontAlgn="auto" latinLnBrk="0" hangingPunct="1">
              <a:lnSpc>
                <a:spcPct val="100000"/>
              </a:lnSpc>
              <a:spcBef>
                <a:spcPts val="600"/>
              </a:spcBef>
              <a:spcAft>
                <a:spcPts val="612"/>
              </a:spcAft>
              <a:buClrTx/>
              <a:buSzTx/>
              <a:buFont typeface="Wingdings" panose="05000000000000000000" pitchFamily="2" charset="2"/>
              <a:buChar char="q"/>
              <a:tabLst/>
              <a:defRPr/>
            </a:pPr>
            <a:r>
              <a:rPr kumimoji="0" lang="en-US" sz="2000" b="0" i="0" u="none" strike="noStrike" kern="1200" cap="none" spc="0" normalizeH="0" baseline="0" noProof="0">
                <a:ln>
                  <a:noFill/>
                </a:ln>
                <a:solidFill>
                  <a:srgbClr val="3C3C41"/>
                </a:solidFill>
                <a:effectLst/>
                <a:uLnTx/>
                <a:uFillTx/>
                <a:latin typeface="Segoe UI" panose="020B0502040204020203" pitchFamily="34" charset="0"/>
                <a:ea typeface="+mn-ea"/>
                <a:cs typeface="+mn-cs"/>
              </a:rPr>
              <a:t>Export logs to Azure Storage if </a:t>
            </a:r>
            <a:r>
              <a:rPr kumimoji="0" lang="en-US" sz="2000" b="0" i="0" u="none" strike="noStrike" kern="1200" cap="none" spc="0" normalizeH="0" baseline="0" noProof="0">
                <a:ln>
                  <a:noFill/>
                </a:ln>
                <a:solidFill>
                  <a:srgbClr val="0078D3"/>
                </a:solidFill>
                <a:effectLst/>
                <a:uLnTx/>
                <a:uFillTx/>
                <a:latin typeface="Segoe UI" panose="020B0502040204020203" pitchFamily="34" charset="0"/>
                <a:ea typeface="+mn-ea"/>
                <a:cs typeface="+mn-cs"/>
              </a:rPr>
              <a:t>log retention requirements </a:t>
            </a:r>
            <a:r>
              <a:rPr kumimoji="0" lang="en-US" sz="2000" b="0" i="0" u="none" strike="noStrike" kern="1200" cap="none" spc="0" normalizeH="0" baseline="0" noProof="0">
                <a:ln>
                  <a:noFill/>
                </a:ln>
                <a:solidFill>
                  <a:srgbClr val="3C3C41"/>
                </a:solidFill>
                <a:effectLst/>
                <a:uLnTx/>
                <a:uFillTx/>
                <a:latin typeface="Segoe UI" panose="020B0502040204020203" pitchFamily="34" charset="0"/>
                <a:ea typeface="+mn-ea"/>
                <a:cs typeface="+mn-cs"/>
              </a:rPr>
              <a:t>exceed two years (Use immutable storage with WORM). </a:t>
            </a:r>
          </a:p>
          <a:p>
            <a:pPr marL="291436" marR="0" lvl="0" indent="-291436" algn="l" defTabSz="932597" rtl="0" eaLnBrk="1" fontAlgn="auto" latinLnBrk="0" hangingPunct="1">
              <a:lnSpc>
                <a:spcPct val="100000"/>
              </a:lnSpc>
              <a:spcBef>
                <a:spcPts val="600"/>
              </a:spcBef>
              <a:spcAft>
                <a:spcPts val="612"/>
              </a:spcAft>
              <a:buClrTx/>
              <a:buSzTx/>
              <a:buFont typeface="Wingdings" panose="05000000000000000000" pitchFamily="2" charset="2"/>
              <a:buChar char="q"/>
              <a:tabLst/>
              <a:defRPr/>
            </a:pPr>
            <a:r>
              <a:rPr kumimoji="0" lang="en-US" sz="2000" b="0" i="0" u="none" strike="noStrike" kern="1200" cap="none" spc="0" normalizeH="0" baseline="0" noProof="0">
                <a:ln>
                  <a:noFill/>
                </a:ln>
                <a:solidFill>
                  <a:srgbClr val="3C3C41"/>
                </a:solidFill>
                <a:effectLst/>
                <a:uLnTx/>
                <a:uFillTx/>
                <a:latin typeface="Segoe UI" panose="020B0502040204020203" pitchFamily="34" charset="0"/>
                <a:ea typeface="+mn-ea"/>
                <a:cs typeface="+mn-cs"/>
              </a:rPr>
              <a:t>Use</a:t>
            </a:r>
            <a:r>
              <a:rPr kumimoji="0" lang="en-US" sz="2000" b="0" i="0" u="none" strike="noStrike" kern="1200" cap="none" spc="0" normalizeH="0" baseline="0" noProof="0">
                <a:ln>
                  <a:noFill/>
                </a:ln>
                <a:solidFill>
                  <a:srgbClr val="0078D3"/>
                </a:solidFill>
                <a:effectLst/>
                <a:uLnTx/>
                <a:uFillTx/>
                <a:latin typeface="Segoe UI" panose="020B0502040204020203" pitchFamily="34" charset="0"/>
                <a:ea typeface="+mn-ea"/>
                <a:cs typeface="+mn-cs"/>
              </a:rPr>
              <a:t> Azure Policy </a:t>
            </a:r>
            <a:r>
              <a:rPr kumimoji="0" lang="en-US" sz="2000" b="0" i="0" u="none" strike="noStrike" kern="1200" cap="none" spc="0" normalizeH="0" baseline="0" noProof="0">
                <a:ln>
                  <a:noFill/>
                </a:ln>
                <a:solidFill>
                  <a:srgbClr val="3C3C41"/>
                </a:solidFill>
                <a:effectLst/>
                <a:uLnTx/>
                <a:uFillTx/>
                <a:latin typeface="Segoe UI" panose="020B0502040204020203" pitchFamily="34" charset="0"/>
                <a:ea typeface="+mn-ea"/>
                <a:cs typeface="+mn-cs"/>
              </a:rPr>
              <a:t>for access control and compliance reporting. </a:t>
            </a:r>
          </a:p>
        </p:txBody>
      </p:sp>
      <p:sp>
        <p:nvSpPr>
          <p:cNvPr id="3" name="Rectangle 2" descr="Check List">
            <a:extLst>
              <a:ext uri="{FF2B5EF4-FFF2-40B4-BE49-F238E27FC236}">
                <a16:creationId xmlns:a16="http://schemas.microsoft.com/office/drawing/2014/main" id="{8304ADE7-A066-4BCB-9B07-BDFBE8309B3B}"/>
              </a:ext>
            </a:extLst>
          </p:cNvPr>
          <p:cNvSpPr/>
          <p:nvPr/>
        </p:nvSpPr>
        <p:spPr>
          <a:xfrm>
            <a:off x="500879" y="578243"/>
            <a:ext cx="535071" cy="53507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p:spPr>
      </p:sp>
    </p:spTree>
    <p:extLst>
      <p:ext uri="{BB962C8B-B14F-4D97-AF65-F5344CB8AC3E}">
        <p14:creationId xmlns:p14="http://schemas.microsoft.com/office/powerpoint/2010/main" val="96756359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lipse 3">
            <a:extLst>
              <a:ext uri="{FF2B5EF4-FFF2-40B4-BE49-F238E27FC236}">
                <a16:creationId xmlns:a16="http://schemas.microsoft.com/office/drawing/2014/main" id="{8FC53243-8DD1-439F-B7FE-79B171A6B155}"/>
              </a:ext>
            </a:extLst>
          </p:cNvPr>
          <p:cNvSpPr/>
          <p:nvPr/>
        </p:nvSpPr>
        <p:spPr>
          <a:xfrm>
            <a:off x="280195" y="389046"/>
            <a:ext cx="922536" cy="922536"/>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Titel 9">
            <a:extLst>
              <a:ext uri="{FF2B5EF4-FFF2-40B4-BE49-F238E27FC236}">
                <a16:creationId xmlns:a16="http://schemas.microsoft.com/office/drawing/2014/main" id="{DD01336B-200A-4368-8397-FD9C43CB793E}"/>
              </a:ext>
            </a:extLst>
          </p:cNvPr>
          <p:cNvSpPr txBox="1">
            <a:spLocks/>
          </p:cNvSpPr>
          <p:nvPr/>
        </p:nvSpPr>
        <p:spPr>
          <a:xfrm>
            <a:off x="1425627" y="567457"/>
            <a:ext cx="10572697"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GB" sz="2800" b="0" i="0" u="none" strike="noStrike" kern="1200" cap="none" spc="-50" normalizeH="0" baseline="0" noProof="0">
                <a:ln w="3175">
                  <a:noFill/>
                </a:ln>
                <a:solidFill>
                  <a:srgbClr val="0078D3"/>
                </a:solidFill>
                <a:effectLst/>
                <a:uLnTx/>
                <a:uFillTx/>
                <a:latin typeface="Segoe UI Semibold"/>
                <a:ea typeface="+mn-ea"/>
                <a:cs typeface="Segoe UI" pitchFamily="34" charset="0"/>
              </a:rPr>
              <a:t>Management &amp; Monitoring – </a:t>
            </a:r>
            <a:r>
              <a:rPr kumimoji="0" lang="de-DE" sz="2800" b="0" i="0" u="none" strike="noStrike" kern="1200" cap="none" spc="-50" normalizeH="0" baseline="0" noProof="0">
                <a:ln w="3175">
                  <a:noFill/>
                </a:ln>
                <a:solidFill>
                  <a:srgbClr val="3C3C41"/>
                </a:solidFill>
                <a:effectLst/>
                <a:uLnTx/>
                <a:uFillTx/>
                <a:latin typeface="Segoe UI Semibold"/>
                <a:ea typeface="+mn-ea"/>
                <a:cs typeface="Segoe UI" pitchFamily="34" charset="0"/>
              </a:rPr>
              <a:t>Design Recommendations</a:t>
            </a:r>
          </a:p>
        </p:txBody>
      </p:sp>
      <p:sp>
        <p:nvSpPr>
          <p:cNvPr id="10" name="Textfeld 9">
            <a:extLst>
              <a:ext uri="{FF2B5EF4-FFF2-40B4-BE49-F238E27FC236}">
                <a16:creationId xmlns:a16="http://schemas.microsoft.com/office/drawing/2014/main" id="{72A5A04F-FE55-4E72-A937-5A23D8A0C17B}"/>
              </a:ext>
            </a:extLst>
          </p:cNvPr>
          <p:cNvSpPr txBox="1"/>
          <p:nvPr/>
        </p:nvSpPr>
        <p:spPr>
          <a:xfrm>
            <a:off x="1425627" y="1794236"/>
            <a:ext cx="8847085" cy="3616375"/>
          </a:xfrm>
          <a:prstGeom prst="rect">
            <a:avLst/>
          </a:prstGeom>
          <a:noFill/>
        </p:spPr>
        <p:txBody>
          <a:bodyPr wrap="square">
            <a:spAutoFit/>
          </a:bodyPr>
          <a:lstStyle/>
          <a:p>
            <a:pPr marL="291436" marR="0" lvl="0" indent="-291436" algn="l" defTabSz="932597" rtl="0" eaLnBrk="1" fontAlgn="auto" latinLnBrk="0" hangingPunct="1">
              <a:lnSpc>
                <a:spcPct val="100000"/>
              </a:lnSpc>
              <a:spcBef>
                <a:spcPts val="600"/>
              </a:spcBef>
              <a:spcAft>
                <a:spcPts val="612"/>
              </a:spcAft>
              <a:buClrTx/>
              <a:buSzTx/>
              <a:buFont typeface="Wingdings" panose="05000000000000000000" pitchFamily="2" charset="2"/>
              <a:buChar char="q"/>
              <a:tabLst/>
              <a:defRPr/>
            </a:pPr>
            <a:r>
              <a:rPr kumimoji="0" lang="en-US" sz="2000" b="0" i="0" u="none" strike="noStrike" kern="1200" cap="none" spc="0" normalizeH="0" baseline="0" noProof="0">
                <a:ln>
                  <a:noFill/>
                </a:ln>
                <a:solidFill>
                  <a:srgbClr val="3C3C41"/>
                </a:solidFill>
                <a:effectLst/>
                <a:uLnTx/>
                <a:uFillTx/>
                <a:latin typeface="Segoe UI" panose="020B0502040204020203" pitchFamily="34" charset="0"/>
                <a:ea typeface="+mn-ea"/>
                <a:cs typeface="+mn-cs"/>
              </a:rPr>
              <a:t>Use </a:t>
            </a:r>
            <a:r>
              <a:rPr kumimoji="0" lang="en-US" sz="2000" b="0" i="0" u="none" strike="noStrike" kern="1200" cap="none" spc="0" normalizeH="0" baseline="0" noProof="0">
                <a:ln>
                  <a:noFill/>
                </a:ln>
                <a:solidFill>
                  <a:srgbClr val="0078D3"/>
                </a:solidFill>
                <a:effectLst/>
                <a:uLnTx/>
                <a:uFillTx/>
                <a:latin typeface="Segoe UI" panose="020B0502040204020203" pitchFamily="34" charset="0"/>
                <a:ea typeface="+mn-ea"/>
                <a:cs typeface="+mn-cs"/>
              </a:rPr>
              <a:t>update management in Azure Automation </a:t>
            </a:r>
            <a:r>
              <a:rPr kumimoji="0" lang="en-US" sz="2000" b="0" i="0" u="none" strike="noStrike" kern="1200" cap="none" spc="0" normalizeH="0" baseline="0" noProof="0">
                <a:ln>
                  <a:noFill/>
                </a:ln>
                <a:solidFill>
                  <a:srgbClr val="3C3C41"/>
                </a:solidFill>
                <a:effectLst/>
                <a:uLnTx/>
                <a:uFillTx/>
                <a:latin typeface="Segoe UI" panose="020B0502040204020203" pitchFamily="34" charset="0"/>
                <a:ea typeface="+mn-ea"/>
                <a:cs typeface="+mn-cs"/>
              </a:rPr>
              <a:t>as a long-term patching mechanism for both Windows and Linux VMs.</a:t>
            </a:r>
          </a:p>
          <a:p>
            <a:pPr marL="291436" marR="0" lvl="0" indent="-291436" algn="l" defTabSz="932597" rtl="0" eaLnBrk="1" fontAlgn="auto" latinLnBrk="0" hangingPunct="1">
              <a:lnSpc>
                <a:spcPct val="100000"/>
              </a:lnSpc>
              <a:spcBef>
                <a:spcPts val="600"/>
              </a:spcBef>
              <a:spcAft>
                <a:spcPts val="612"/>
              </a:spcAft>
              <a:buClrTx/>
              <a:buSzTx/>
              <a:buFont typeface="Wingdings" panose="05000000000000000000" pitchFamily="2" charset="2"/>
              <a:buChar char="q"/>
              <a:tabLst/>
              <a:defRPr/>
            </a:pPr>
            <a:r>
              <a:rPr kumimoji="0" lang="en-US" sz="2000" b="0" i="0" u="none" strike="noStrike" kern="1200" cap="none" spc="0" normalizeH="0" baseline="0" noProof="0">
                <a:ln>
                  <a:noFill/>
                </a:ln>
                <a:solidFill>
                  <a:srgbClr val="3C3C41"/>
                </a:solidFill>
                <a:effectLst/>
                <a:uLnTx/>
                <a:uFillTx/>
                <a:latin typeface="Segoe UI" panose="020B0502040204020203" pitchFamily="34" charset="0"/>
                <a:ea typeface="+mn-ea"/>
                <a:cs typeface="+mn-cs"/>
              </a:rPr>
              <a:t>Use </a:t>
            </a:r>
            <a:r>
              <a:rPr kumimoji="0" lang="en-US" sz="2000" b="0" i="0" u="none" strike="noStrike" kern="1200" cap="none" spc="0" normalizeH="0" baseline="0" noProof="0">
                <a:ln>
                  <a:noFill/>
                </a:ln>
                <a:solidFill>
                  <a:srgbClr val="0078D3"/>
                </a:solidFill>
                <a:effectLst/>
                <a:uLnTx/>
                <a:uFillTx/>
                <a:latin typeface="Segoe UI" panose="020B0502040204020203" pitchFamily="34" charset="0"/>
                <a:ea typeface="+mn-ea"/>
                <a:cs typeface="+mn-cs"/>
              </a:rPr>
              <a:t>resource locks </a:t>
            </a:r>
            <a:r>
              <a:rPr kumimoji="0" lang="en-US" sz="2000" b="0" i="0" u="none" strike="noStrike" kern="1200" cap="none" spc="0" normalizeH="0" baseline="0" noProof="0">
                <a:ln>
                  <a:noFill/>
                </a:ln>
                <a:solidFill>
                  <a:srgbClr val="3C3C41"/>
                </a:solidFill>
                <a:effectLst/>
                <a:uLnTx/>
                <a:uFillTx/>
                <a:latin typeface="Segoe UI" panose="020B0502040204020203" pitchFamily="34" charset="0"/>
                <a:ea typeface="+mn-ea"/>
                <a:cs typeface="+mn-cs"/>
              </a:rPr>
              <a:t>to prevent accidental deletion of critical shared services.</a:t>
            </a:r>
          </a:p>
          <a:p>
            <a:pPr marL="291436" marR="0" lvl="0" indent="-291436" algn="l" defTabSz="932597" rtl="0" eaLnBrk="1" fontAlgn="auto" latinLnBrk="0" hangingPunct="1">
              <a:lnSpc>
                <a:spcPct val="100000"/>
              </a:lnSpc>
              <a:spcBef>
                <a:spcPts val="600"/>
              </a:spcBef>
              <a:spcAft>
                <a:spcPts val="612"/>
              </a:spcAft>
              <a:buClrTx/>
              <a:buSzTx/>
              <a:buFont typeface="Wingdings" panose="05000000000000000000" pitchFamily="2" charset="2"/>
              <a:buChar char="q"/>
              <a:tabLst/>
              <a:defRPr/>
            </a:pPr>
            <a:r>
              <a:rPr kumimoji="0" lang="en-US" sz="2000" b="0" i="0" u="none" strike="noStrike" kern="1200" cap="none" spc="0" normalizeH="0" baseline="0" noProof="0">
                <a:ln>
                  <a:noFill/>
                </a:ln>
                <a:solidFill>
                  <a:srgbClr val="3C3C41"/>
                </a:solidFill>
                <a:effectLst/>
                <a:uLnTx/>
                <a:uFillTx/>
                <a:latin typeface="Segoe UI" panose="020B0502040204020203" pitchFamily="34" charset="0"/>
                <a:ea typeface="+mn-ea"/>
                <a:cs typeface="+mn-cs"/>
              </a:rPr>
              <a:t>Include</a:t>
            </a:r>
            <a:r>
              <a:rPr kumimoji="0" lang="en-US" sz="2000" b="0" i="0" u="none" strike="noStrike" kern="1200" cap="none" spc="0" normalizeH="0" baseline="0" noProof="0">
                <a:ln>
                  <a:noFill/>
                </a:ln>
                <a:solidFill>
                  <a:srgbClr val="0078D3"/>
                </a:solidFill>
                <a:effectLst/>
                <a:uLnTx/>
                <a:uFillTx/>
                <a:latin typeface="Segoe UI" panose="020B0502040204020203" pitchFamily="34" charset="0"/>
                <a:ea typeface="+mn-ea"/>
                <a:cs typeface="+mn-cs"/>
              </a:rPr>
              <a:t> service and resource health </a:t>
            </a:r>
            <a:r>
              <a:rPr kumimoji="0" lang="en-US" sz="2000" b="0" i="0" u="none" strike="noStrike" kern="1200" cap="none" spc="0" normalizeH="0" baseline="0" noProof="0">
                <a:ln>
                  <a:noFill/>
                </a:ln>
                <a:solidFill>
                  <a:srgbClr val="3C3C41"/>
                </a:solidFill>
                <a:effectLst/>
                <a:uLnTx/>
                <a:uFillTx/>
                <a:latin typeface="Segoe UI" panose="020B0502040204020203" pitchFamily="34" charset="0"/>
                <a:ea typeface="+mn-ea"/>
                <a:cs typeface="+mn-cs"/>
              </a:rPr>
              <a:t>events as part of the overall platform monitoring solution</a:t>
            </a:r>
            <a:r>
              <a:rPr kumimoji="0" lang="en-US" sz="2000" b="0" i="0" u="none" strike="noStrike" kern="1200" cap="none" spc="0" normalizeH="0" baseline="0" noProof="0">
                <a:ln>
                  <a:noFill/>
                </a:ln>
                <a:solidFill>
                  <a:srgbClr val="0078D3"/>
                </a:solidFill>
                <a:effectLst/>
                <a:uLnTx/>
                <a:uFillTx/>
                <a:latin typeface="Segoe UI" panose="020B0502040204020203" pitchFamily="34" charset="0"/>
                <a:ea typeface="+mn-ea"/>
                <a:cs typeface="+mn-cs"/>
              </a:rPr>
              <a:t>. </a:t>
            </a:r>
          </a:p>
          <a:p>
            <a:pPr marL="291436" marR="0" lvl="0" indent="-291436" algn="l" defTabSz="932597" rtl="0" eaLnBrk="1" fontAlgn="auto" latinLnBrk="0" hangingPunct="1">
              <a:lnSpc>
                <a:spcPct val="100000"/>
              </a:lnSpc>
              <a:spcBef>
                <a:spcPts val="0"/>
              </a:spcBef>
              <a:spcAft>
                <a:spcPts val="612"/>
              </a:spcAft>
              <a:buClrTx/>
              <a:buSzTx/>
              <a:buFont typeface="Wingdings" panose="05000000000000000000" pitchFamily="2" charset="2"/>
              <a:buChar char="q"/>
              <a:tabLst/>
              <a:defRPr/>
            </a:pPr>
            <a:r>
              <a:rPr kumimoji="0" lang="en-US" sz="2000" b="0" i="0" u="none" strike="noStrike" kern="1200" cap="none" spc="0" normalizeH="0" baseline="0" noProof="0">
                <a:ln>
                  <a:noFill/>
                </a:ln>
                <a:solidFill>
                  <a:srgbClr val="0078D3"/>
                </a:solidFill>
                <a:effectLst/>
                <a:uLnTx/>
                <a:uFillTx/>
                <a:latin typeface="Segoe UI" panose="020B0502040204020203" pitchFamily="34" charset="0"/>
                <a:ea typeface="+mn-ea"/>
                <a:cs typeface="+mn-cs"/>
              </a:rPr>
              <a:t>Do not send raw log entries back to on-premises monitoring systems. </a:t>
            </a:r>
            <a:r>
              <a:rPr kumimoji="0" lang="en-US" sz="20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Instead, adopt a principle that data born in Azure stays in Azure. If on-premises SIEM integration is required, then send critical alerts instead of logs.</a:t>
            </a:r>
            <a:r>
              <a:rPr kumimoji="0" lang="en-US" sz="2400" b="0" i="0" u="none" strike="noStrike" kern="1200" cap="none" spc="0" normalizeH="0" baseline="0" noProof="0">
                <a:ln>
                  <a:noFill/>
                </a:ln>
                <a:solidFill>
                  <a:srgbClr val="24292E"/>
                </a:solidFill>
                <a:effectLst/>
                <a:uLnTx/>
                <a:uFillTx/>
                <a:latin typeface="Segoe UI" panose="020B0502040204020203" pitchFamily="34" charset="0"/>
                <a:ea typeface="+mn-ea"/>
                <a:cs typeface="Segoe UI" panose="020B0502040204020203" pitchFamily="34" charset="0"/>
              </a:rPr>
              <a:t> </a:t>
            </a:r>
            <a:endParaRPr kumimoji="0" lang="en-US" sz="2400" b="0" i="0" u="none" strike="noStrike" kern="1200" cap="none" spc="0" normalizeH="0" baseline="0" noProof="0">
              <a:ln>
                <a:noFill/>
              </a:ln>
              <a:solidFill>
                <a:srgbClr val="171717"/>
              </a:solidFill>
              <a:effectLst/>
              <a:uLnTx/>
              <a:uFillTx/>
              <a:latin typeface="Segoe UI" panose="020B0502040204020203" pitchFamily="34" charset="0"/>
              <a:ea typeface="+mn-ea"/>
              <a:cs typeface="+mn-cs"/>
            </a:endParaRPr>
          </a:p>
        </p:txBody>
      </p:sp>
      <p:sp>
        <p:nvSpPr>
          <p:cNvPr id="3" name="Rectangle 2" descr="Check List">
            <a:extLst>
              <a:ext uri="{FF2B5EF4-FFF2-40B4-BE49-F238E27FC236}">
                <a16:creationId xmlns:a16="http://schemas.microsoft.com/office/drawing/2014/main" id="{8304ADE7-A066-4BCB-9B07-BDFBE8309B3B}"/>
              </a:ext>
            </a:extLst>
          </p:cNvPr>
          <p:cNvSpPr/>
          <p:nvPr/>
        </p:nvSpPr>
        <p:spPr>
          <a:xfrm>
            <a:off x="500879" y="578243"/>
            <a:ext cx="535071" cy="53507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p:spPr>
      </p:sp>
    </p:spTree>
    <p:extLst>
      <p:ext uri="{BB962C8B-B14F-4D97-AF65-F5344CB8AC3E}">
        <p14:creationId xmlns:p14="http://schemas.microsoft.com/office/powerpoint/2010/main" val="254261807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70643" y="318283"/>
            <a:ext cx="2661213" cy="2896166"/>
          </a:xfrm>
          <a:prstGeom prst="rect">
            <a:avLst/>
          </a:prstGeom>
        </p:spPr>
        <p:txBody>
          <a:bodyPr wrap="square" anchor="ctr">
            <a:normAutofit/>
          </a:bodyPr>
          <a:lstStyle/>
          <a:p>
            <a:r>
              <a:rPr lang="en-GB"/>
              <a:t>Network Topology &amp; Connectivity</a:t>
            </a:r>
            <a:br>
              <a:rPr lang="en-GB"/>
            </a:br>
            <a:endParaRPr lang="en-GB"/>
          </a:p>
        </p:txBody>
      </p:sp>
      <p:grpSp>
        <p:nvGrpSpPr>
          <p:cNvPr id="3" name="Group 2">
            <a:extLst>
              <a:ext uri="{FF2B5EF4-FFF2-40B4-BE49-F238E27FC236}">
                <a16:creationId xmlns:a16="http://schemas.microsoft.com/office/drawing/2014/main" id="{299160A9-E8DC-4236-AE98-8EAF740B6B99}"/>
              </a:ext>
            </a:extLst>
          </p:cNvPr>
          <p:cNvGrpSpPr/>
          <p:nvPr/>
        </p:nvGrpSpPr>
        <p:grpSpPr>
          <a:xfrm>
            <a:off x="346450" y="543784"/>
            <a:ext cx="933071" cy="933071"/>
            <a:chOff x="5638570" y="2971570"/>
            <a:chExt cx="914859" cy="914859"/>
          </a:xfrm>
        </p:grpSpPr>
        <p:sp>
          <p:nvSpPr>
            <p:cNvPr id="6" name="Oval 5">
              <a:extLst>
                <a:ext uri="{FF2B5EF4-FFF2-40B4-BE49-F238E27FC236}">
                  <a16:creationId xmlns:a16="http://schemas.microsoft.com/office/drawing/2014/main" id="{DA075323-77C5-4C8B-B556-1B9004993BE0}"/>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Network">
              <a:extLst>
                <a:ext uri="{FF2B5EF4-FFF2-40B4-BE49-F238E27FC236}">
                  <a16:creationId xmlns:a16="http://schemas.microsoft.com/office/drawing/2014/main" id="{7F5A9C3F-BE2C-4D6D-8ADC-BA7466211D0C}"/>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5" name="Title 2">
            <a:extLst>
              <a:ext uri="{FF2B5EF4-FFF2-40B4-BE49-F238E27FC236}">
                <a16:creationId xmlns:a16="http://schemas.microsoft.com/office/drawing/2014/main" id="{9C8219C3-F23C-4050-90B9-2F843A9682A4}"/>
              </a:ext>
            </a:extLst>
          </p:cNvPr>
          <p:cNvSpPr txBox="1">
            <a:spLocks/>
          </p:cNvSpPr>
          <p:nvPr/>
        </p:nvSpPr>
        <p:spPr>
          <a:xfrm>
            <a:off x="662799" y="4641140"/>
            <a:ext cx="3442883" cy="448228"/>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56" b="1"/>
              <a:t>DNS</a:t>
            </a:r>
            <a:endParaRPr lang="en-GB" sz="3599"/>
          </a:p>
        </p:txBody>
      </p:sp>
      <p:sp>
        <p:nvSpPr>
          <p:cNvPr id="4" name="TextBox 3">
            <a:extLst>
              <a:ext uri="{FF2B5EF4-FFF2-40B4-BE49-F238E27FC236}">
                <a16:creationId xmlns:a16="http://schemas.microsoft.com/office/drawing/2014/main" id="{D47E26CE-912F-4B6F-B35B-E0522AE74330}"/>
              </a:ext>
            </a:extLst>
          </p:cNvPr>
          <p:cNvSpPr txBox="1"/>
          <p:nvPr/>
        </p:nvSpPr>
        <p:spPr>
          <a:xfrm>
            <a:off x="5037506" y="437517"/>
            <a:ext cx="6661214" cy="576274"/>
          </a:xfrm>
          <a:prstGeom prst="rect">
            <a:avLst/>
          </a:prstGeom>
          <a:noFill/>
        </p:spPr>
        <p:txBody>
          <a:bodyPr wrap="square" lIns="0" tIns="0" rIns="0" bIns="0" rtlCol="0">
            <a:spAutoFit/>
          </a:bodyPr>
          <a:lstStyle/>
          <a:p>
            <a:r>
              <a:rPr lang="en-US" sz="1836"/>
              <a:t>Example: DNS resolution flow when a VM in a VNET tries to resolve private endpoint:</a:t>
            </a:r>
            <a:endParaRPr lang="en-US" sz="2040">
              <a:gradFill>
                <a:gsLst>
                  <a:gs pos="2917">
                    <a:schemeClr val="tx1"/>
                  </a:gs>
                  <a:gs pos="30000">
                    <a:schemeClr val="tx1"/>
                  </a:gs>
                </a:gsLst>
                <a:lin ang="5400000" scaled="0"/>
              </a:gradFill>
            </a:endParaRPr>
          </a:p>
        </p:txBody>
      </p:sp>
      <p:pic>
        <p:nvPicPr>
          <p:cNvPr id="10" name="Picture 9">
            <a:extLst>
              <a:ext uri="{FF2B5EF4-FFF2-40B4-BE49-F238E27FC236}">
                <a16:creationId xmlns:a16="http://schemas.microsoft.com/office/drawing/2014/main" id="{EBA1D47A-CD20-47E3-8C7C-DDFFCBF8F487}"/>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5316249" y="1137582"/>
            <a:ext cx="6385742" cy="4719361"/>
          </a:xfrm>
          <a:prstGeom prst="rect">
            <a:avLst/>
          </a:prstGeom>
          <a:noFill/>
        </p:spPr>
      </p:pic>
    </p:spTree>
    <p:extLst>
      <p:ext uri="{BB962C8B-B14F-4D97-AF65-F5344CB8AC3E}">
        <p14:creationId xmlns:p14="http://schemas.microsoft.com/office/powerpoint/2010/main" val="95987869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70643" y="318283"/>
            <a:ext cx="2661213" cy="2896166"/>
          </a:xfrm>
          <a:prstGeom prst="rect">
            <a:avLst/>
          </a:prstGeom>
        </p:spPr>
        <p:txBody>
          <a:bodyPr wrap="square" anchor="ctr">
            <a:normAutofit/>
          </a:bodyPr>
          <a:lstStyle/>
          <a:p>
            <a:r>
              <a:rPr lang="en-GB"/>
              <a:t>Network Topology &amp; Connectivity</a:t>
            </a:r>
            <a:br>
              <a:rPr lang="en-GB"/>
            </a:br>
            <a:endParaRPr lang="en-GB"/>
          </a:p>
        </p:txBody>
      </p:sp>
      <p:grpSp>
        <p:nvGrpSpPr>
          <p:cNvPr id="3" name="Group 2">
            <a:extLst>
              <a:ext uri="{FF2B5EF4-FFF2-40B4-BE49-F238E27FC236}">
                <a16:creationId xmlns:a16="http://schemas.microsoft.com/office/drawing/2014/main" id="{299160A9-E8DC-4236-AE98-8EAF740B6B99}"/>
              </a:ext>
            </a:extLst>
          </p:cNvPr>
          <p:cNvGrpSpPr/>
          <p:nvPr/>
        </p:nvGrpSpPr>
        <p:grpSpPr>
          <a:xfrm>
            <a:off x="346450" y="543784"/>
            <a:ext cx="933071" cy="933071"/>
            <a:chOff x="5638570" y="2971570"/>
            <a:chExt cx="914859" cy="914859"/>
          </a:xfrm>
        </p:grpSpPr>
        <p:sp>
          <p:nvSpPr>
            <p:cNvPr id="6" name="Oval 5">
              <a:extLst>
                <a:ext uri="{FF2B5EF4-FFF2-40B4-BE49-F238E27FC236}">
                  <a16:creationId xmlns:a16="http://schemas.microsoft.com/office/drawing/2014/main" id="{DA075323-77C5-4C8B-B556-1B9004993BE0}"/>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Network">
              <a:extLst>
                <a:ext uri="{FF2B5EF4-FFF2-40B4-BE49-F238E27FC236}">
                  <a16:creationId xmlns:a16="http://schemas.microsoft.com/office/drawing/2014/main" id="{7F5A9C3F-BE2C-4D6D-8ADC-BA7466211D0C}"/>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5" name="Title 2">
            <a:extLst>
              <a:ext uri="{FF2B5EF4-FFF2-40B4-BE49-F238E27FC236}">
                <a16:creationId xmlns:a16="http://schemas.microsoft.com/office/drawing/2014/main" id="{9C8219C3-F23C-4050-90B9-2F843A9682A4}"/>
              </a:ext>
            </a:extLst>
          </p:cNvPr>
          <p:cNvSpPr txBox="1">
            <a:spLocks/>
          </p:cNvSpPr>
          <p:nvPr/>
        </p:nvSpPr>
        <p:spPr>
          <a:xfrm>
            <a:off x="662799" y="4206035"/>
            <a:ext cx="3442883" cy="1318438"/>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US" sz="2856" b="1" dirty="0"/>
              <a:t>Define an Azure Networking Topology</a:t>
            </a:r>
          </a:p>
        </p:txBody>
      </p:sp>
      <p:sp>
        <p:nvSpPr>
          <p:cNvPr id="9" name="Text Placeholder 1">
            <a:extLst>
              <a:ext uri="{FF2B5EF4-FFF2-40B4-BE49-F238E27FC236}">
                <a16:creationId xmlns:a16="http://schemas.microsoft.com/office/drawing/2014/main" id="{30C38106-ABEB-4D8F-B82B-3B4C561C1F40}"/>
              </a:ext>
            </a:extLst>
          </p:cNvPr>
          <p:cNvSpPr>
            <a:spLocks noGrp="1"/>
          </p:cNvSpPr>
          <p:nvPr>
            <p:ph type="body" sz="quarter" idx="10"/>
          </p:nvPr>
        </p:nvSpPr>
        <p:spPr>
          <a:xfrm>
            <a:off x="5299966" y="2151452"/>
            <a:ext cx="6473710" cy="1656992"/>
          </a:xfrm>
        </p:spPr>
        <p:txBody>
          <a:bodyPr/>
          <a:lstStyle/>
          <a:p>
            <a:pPr defTabSz="932563">
              <a:spcBef>
                <a:spcPct val="20000"/>
              </a:spcBef>
              <a:spcAft>
                <a:spcPts val="1200"/>
              </a:spcAft>
            </a:pPr>
            <a:r>
              <a:rPr lang="en-US" spc="0" dirty="0">
                <a:gradFill>
                  <a:gsLst>
                    <a:gs pos="1250">
                      <a:schemeClr val="tx1"/>
                    </a:gs>
                    <a:gs pos="100000">
                      <a:schemeClr val="tx1"/>
                    </a:gs>
                  </a:gsLst>
                  <a:lin ang="5400000" scaled="0"/>
                </a:gradFill>
                <a:latin typeface="+mn-lt"/>
                <a:cs typeface="Segoe UI Semilight" panose="020B0402040204020203" pitchFamily="34" charset="0"/>
              </a:rPr>
              <a:t>Is there a need for branch-to-branch connectivity?</a:t>
            </a:r>
          </a:p>
          <a:p>
            <a:endParaRPr lang="en-US" dirty="0"/>
          </a:p>
        </p:txBody>
      </p:sp>
      <p:pic>
        <p:nvPicPr>
          <p:cNvPr id="10" name="Picture 9">
            <a:extLst>
              <a:ext uri="{FF2B5EF4-FFF2-40B4-BE49-F238E27FC236}">
                <a16:creationId xmlns:a16="http://schemas.microsoft.com/office/drawing/2014/main" id="{63C5DF87-2A88-486D-8EDB-9752A9052CFE}"/>
              </a:ext>
            </a:extLst>
          </p:cNvPr>
          <p:cNvPicPr>
            <a:picLocks noChangeAspect="1"/>
          </p:cNvPicPr>
          <p:nvPr/>
        </p:nvPicPr>
        <p:blipFill>
          <a:blip r:embed="rId5"/>
          <a:stretch>
            <a:fillRect/>
          </a:stretch>
        </p:blipFill>
        <p:spPr>
          <a:xfrm>
            <a:off x="8274619" y="2792574"/>
            <a:ext cx="1350332" cy="1262900"/>
          </a:xfrm>
          <a:prstGeom prst="rect">
            <a:avLst/>
          </a:prstGeom>
        </p:spPr>
      </p:pic>
      <p:sp>
        <p:nvSpPr>
          <p:cNvPr id="11" name="Text Placeholder 1">
            <a:extLst>
              <a:ext uri="{FF2B5EF4-FFF2-40B4-BE49-F238E27FC236}">
                <a16:creationId xmlns:a16="http://schemas.microsoft.com/office/drawing/2014/main" id="{E4F1DF79-B272-4929-8496-7450C5150350}"/>
              </a:ext>
            </a:extLst>
          </p:cNvPr>
          <p:cNvSpPr txBox="1">
            <a:spLocks/>
          </p:cNvSpPr>
          <p:nvPr/>
        </p:nvSpPr>
        <p:spPr>
          <a:xfrm>
            <a:off x="5299966" y="4505097"/>
            <a:ext cx="6473710" cy="1591295"/>
          </a:xfrm>
          <a:prstGeom prst="rect">
            <a:avLst/>
          </a:prstGeom>
        </p:spPr>
        <p:txBody>
          <a:bodyPr vert="horz" wrap="square" lIns="0" tIns="0" rIns="0" bIns="0" rtlCol="0" anchor="ctr" anchorCtr="0">
            <a:spAutoFit/>
          </a:bodyPr>
          <a:lstStyle>
            <a:lvl1pPr marL="0" marR="0" indent="0" algn="l" defTabSz="932563" rtl="0" eaLnBrk="1" fontAlgn="auto" latinLnBrk="0" hangingPunct="1">
              <a:lnSpc>
                <a:spcPct val="100000"/>
              </a:lnSpc>
              <a:spcBef>
                <a:spcPct val="20000"/>
              </a:spcBef>
              <a:spcAft>
                <a:spcPts val="120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556"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56" dirty="0"/>
              <a:t>Is there a need granular control of connectivity?</a:t>
            </a:r>
          </a:p>
          <a:p>
            <a:endParaRPr lang="en-US" sz="2856" dirty="0"/>
          </a:p>
        </p:txBody>
      </p:sp>
      <p:pic>
        <p:nvPicPr>
          <p:cNvPr id="12" name="Picture 11">
            <a:extLst>
              <a:ext uri="{FF2B5EF4-FFF2-40B4-BE49-F238E27FC236}">
                <a16:creationId xmlns:a16="http://schemas.microsoft.com/office/drawing/2014/main" id="{9F0D363F-1866-4518-B5F0-24B5C645F4A3}"/>
              </a:ext>
            </a:extLst>
          </p:cNvPr>
          <p:cNvPicPr>
            <a:picLocks noChangeAspect="1"/>
          </p:cNvPicPr>
          <p:nvPr/>
        </p:nvPicPr>
        <p:blipFill>
          <a:blip r:embed="rId6"/>
          <a:stretch>
            <a:fillRect/>
          </a:stretch>
        </p:blipFill>
        <p:spPr>
          <a:xfrm>
            <a:off x="7925504" y="5100921"/>
            <a:ext cx="2026395" cy="1417777"/>
          </a:xfrm>
          <a:prstGeom prst="rect">
            <a:avLst/>
          </a:prstGeom>
        </p:spPr>
      </p:pic>
      <p:sp>
        <p:nvSpPr>
          <p:cNvPr id="13" name="Text Placeholder 1">
            <a:extLst>
              <a:ext uri="{FF2B5EF4-FFF2-40B4-BE49-F238E27FC236}">
                <a16:creationId xmlns:a16="http://schemas.microsoft.com/office/drawing/2014/main" id="{7B887697-8A59-48CB-8F6D-5270A1DD9C4C}"/>
              </a:ext>
            </a:extLst>
          </p:cNvPr>
          <p:cNvSpPr txBox="1">
            <a:spLocks/>
          </p:cNvSpPr>
          <p:nvPr/>
        </p:nvSpPr>
        <p:spPr>
          <a:xfrm>
            <a:off x="3976437" y="331203"/>
            <a:ext cx="8404619" cy="1063625"/>
          </a:xfrm>
          <a:prstGeom prst="rect">
            <a:avLst/>
          </a:prstGeom>
        </p:spPr>
        <p:txBody>
          <a:bodyPr vert="horz" wrap="square" lIns="0" tIns="91440" rIns="146304" bIns="91440" rtlCol="0" anchor="ctr" anchorCtr="0">
            <a:spAutoFit/>
          </a:bodyPr>
          <a:lstStyle>
            <a:lvl1pPr marL="0" marR="0" indent="0" algn="l" defTabSz="932742" rtl="0" eaLnBrk="1" fontAlgn="auto" latinLnBrk="0" hangingPunct="1">
              <a:lnSpc>
                <a:spcPct val="100000"/>
              </a:lnSpc>
              <a:spcBef>
                <a:spcPts val="0"/>
              </a:spcBef>
              <a:spcAft>
                <a:spcPts val="1224"/>
              </a:spcAft>
              <a:buClrTx/>
              <a:buSzPct val="90000"/>
              <a:buFont typeface="Wingdings" panose="05000000000000000000" pitchFamily="2" charset="2"/>
              <a:buNone/>
              <a:tabLst/>
              <a:defRPr sz="2856" kern="1200" spc="-50" baseline="0">
                <a:solidFill>
                  <a:schemeClr val="tx1"/>
                </a:solidFill>
                <a:latin typeface="+mj-lt"/>
                <a:ea typeface="+mn-ea"/>
                <a:cs typeface="+mn-cs"/>
              </a:defRPr>
            </a:lvl1pPr>
            <a:lvl2pPr marL="233104"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spcBef>
                <a:spcPct val="20000"/>
              </a:spcBef>
              <a:spcAft>
                <a:spcPts val="1200"/>
              </a:spcAft>
            </a:pPr>
            <a:r>
              <a:rPr lang="en-US" b="1" spc="0" dirty="0">
                <a:gradFill>
                  <a:gsLst>
                    <a:gs pos="1250">
                      <a:schemeClr val="tx1"/>
                    </a:gs>
                    <a:gs pos="100000">
                      <a:schemeClr val="tx1"/>
                    </a:gs>
                  </a:gsLst>
                  <a:lin ang="5400000" scaled="0"/>
                </a:gradFill>
                <a:latin typeface="+mn-lt"/>
                <a:cs typeface="Segoe UI Semilight" panose="020B0402040204020203" pitchFamily="34" charset="0"/>
              </a:rPr>
              <a:t>Choose the right </a:t>
            </a:r>
            <a:r>
              <a:rPr lang="en-US" b="1" dirty="0"/>
              <a:t>technologies and topology approaches for Azure deployments</a:t>
            </a:r>
            <a:r>
              <a:rPr lang="en-US" b="1" spc="0" dirty="0">
                <a:gradFill>
                  <a:gsLst>
                    <a:gs pos="1250">
                      <a:schemeClr val="tx1"/>
                    </a:gs>
                    <a:gs pos="100000">
                      <a:schemeClr val="tx1"/>
                    </a:gs>
                  </a:gsLst>
                  <a:lin ang="5400000" scaled="0"/>
                </a:gradFill>
                <a:latin typeface="+mn-lt"/>
                <a:cs typeface="Segoe UI Semilight" panose="020B0402040204020203" pitchFamily="34" charset="0"/>
              </a:rPr>
              <a:t> </a:t>
            </a:r>
          </a:p>
        </p:txBody>
      </p:sp>
    </p:spTree>
    <p:extLst>
      <p:ext uri="{BB962C8B-B14F-4D97-AF65-F5344CB8AC3E}">
        <p14:creationId xmlns:p14="http://schemas.microsoft.com/office/powerpoint/2010/main" val="489583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1" grpId="0"/>
      <p:bldP spid="1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70643" y="318283"/>
            <a:ext cx="2661213" cy="2896166"/>
          </a:xfrm>
          <a:prstGeom prst="rect">
            <a:avLst/>
          </a:prstGeom>
        </p:spPr>
        <p:txBody>
          <a:bodyPr wrap="square" anchor="ctr">
            <a:normAutofit/>
          </a:bodyPr>
          <a:lstStyle/>
          <a:p>
            <a:r>
              <a:rPr lang="en-GB"/>
              <a:t>Network Topology &amp; Connectivity</a:t>
            </a:r>
            <a:br>
              <a:rPr lang="en-GB"/>
            </a:br>
            <a:endParaRPr lang="en-GB"/>
          </a:p>
        </p:txBody>
      </p:sp>
      <p:grpSp>
        <p:nvGrpSpPr>
          <p:cNvPr id="3" name="Group 2">
            <a:extLst>
              <a:ext uri="{FF2B5EF4-FFF2-40B4-BE49-F238E27FC236}">
                <a16:creationId xmlns:a16="http://schemas.microsoft.com/office/drawing/2014/main" id="{299160A9-E8DC-4236-AE98-8EAF740B6B99}"/>
              </a:ext>
            </a:extLst>
          </p:cNvPr>
          <p:cNvGrpSpPr/>
          <p:nvPr/>
        </p:nvGrpSpPr>
        <p:grpSpPr>
          <a:xfrm>
            <a:off x="346450" y="543784"/>
            <a:ext cx="933071" cy="933071"/>
            <a:chOff x="5638570" y="2971570"/>
            <a:chExt cx="914859" cy="914859"/>
          </a:xfrm>
        </p:grpSpPr>
        <p:sp>
          <p:nvSpPr>
            <p:cNvPr id="6" name="Oval 5">
              <a:extLst>
                <a:ext uri="{FF2B5EF4-FFF2-40B4-BE49-F238E27FC236}">
                  <a16:creationId xmlns:a16="http://schemas.microsoft.com/office/drawing/2014/main" id="{DA075323-77C5-4C8B-B556-1B9004993BE0}"/>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Network">
              <a:extLst>
                <a:ext uri="{FF2B5EF4-FFF2-40B4-BE49-F238E27FC236}">
                  <a16:creationId xmlns:a16="http://schemas.microsoft.com/office/drawing/2014/main" id="{7F5A9C3F-BE2C-4D6D-8ADC-BA7466211D0C}"/>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5" name="Title 2">
            <a:extLst>
              <a:ext uri="{FF2B5EF4-FFF2-40B4-BE49-F238E27FC236}">
                <a16:creationId xmlns:a16="http://schemas.microsoft.com/office/drawing/2014/main" id="{9C8219C3-F23C-4050-90B9-2F843A9682A4}"/>
              </a:ext>
            </a:extLst>
          </p:cNvPr>
          <p:cNvSpPr txBox="1">
            <a:spLocks/>
          </p:cNvSpPr>
          <p:nvPr/>
        </p:nvSpPr>
        <p:spPr>
          <a:xfrm>
            <a:off x="662799" y="4641140"/>
            <a:ext cx="3442883" cy="448228"/>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56" b="1" dirty="0"/>
              <a:t>Virtual WAN</a:t>
            </a:r>
            <a:endParaRPr lang="en-GB" sz="3599" dirty="0"/>
          </a:p>
        </p:txBody>
      </p:sp>
      <p:sp>
        <p:nvSpPr>
          <p:cNvPr id="9" name="Text Placeholder 1">
            <a:extLst>
              <a:ext uri="{FF2B5EF4-FFF2-40B4-BE49-F238E27FC236}">
                <a16:creationId xmlns:a16="http://schemas.microsoft.com/office/drawing/2014/main" id="{6543297E-5C1F-48DE-83CF-F2184DE9BCC5}"/>
              </a:ext>
            </a:extLst>
          </p:cNvPr>
          <p:cNvSpPr>
            <a:spLocks noGrp="1"/>
          </p:cNvSpPr>
          <p:nvPr>
            <p:ph type="body" sz="quarter" idx="10"/>
          </p:nvPr>
        </p:nvSpPr>
        <p:spPr>
          <a:xfrm>
            <a:off x="5037505" y="765711"/>
            <a:ext cx="6802434" cy="624145"/>
          </a:xfrm>
        </p:spPr>
        <p:txBody>
          <a:bodyPr/>
          <a:lstStyle/>
          <a:p>
            <a:r>
              <a:rPr lang="en-US"/>
              <a:t>Virtual WAN Global Transit Network</a:t>
            </a:r>
          </a:p>
        </p:txBody>
      </p:sp>
      <p:pic>
        <p:nvPicPr>
          <p:cNvPr id="2" name="Graphic 1">
            <a:extLst>
              <a:ext uri="{FF2B5EF4-FFF2-40B4-BE49-F238E27FC236}">
                <a16:creationId xmlns:a16="http://schemas.microsoft.com/office/drawing/2014/main" id="{D7709198-4672-4888-984B-FAE09C1B37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15897" y="1816397"/>
            <a:ext cx="7519799" cy="3720321"/>
          </a:xfrm>
          <a:prstGeom prst="rect">
            <a:avLst/>
          </a:prstGeom>
        </p:spPr>
      </p:pic>
    </p:spTree>
    <p:extLst>
      <p:ext uri="{BB962C8B-B14F-4D97-AF65-F5344CB8AC3E}">
        <p14:creationId xmlns:p14="http://schemas.microsoft.com/office/powerpoint/2010/main" val="304421736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70643" y="318283"/>
            <a:ext cx="2661213" cy="2896166"/>
          </a:xfrm>
          <a:prstGeom prst="rect">
            <a:avLst/>
          </a:prstGeom>
        </p:spPr>
        <p:txBody>
          <a:bodyPr wrap="square" anchor="ctr">
            <a:normAutofit/>
          </a:bodyPr>
          <a:lstStyle/>
          <a:p>
            <a:r>
              <a:rPr lang="en-GB"/>
              <a:t>Network Topology &amp; Connectivity</a:t>
            </a:r>
            <a:br>
              <a:rPr lang="en-GB"/>
            </a:br>
            <a:endParaRPr lang="en-GB"/>
          </a:p>
        </p:txBody>
      </p:sp>
      <p:grpSp>
        <p:nvGrpSpPr>
          <p:cNvPr id="3" name="Group 2">
            <a:extLst>
              <a:ext uri="{FF2B5EF4-FFF2-40B4-BE49-F238E27FC236}">
                <a16:creationId xmlns:a16="http://schemas.microsoft.com/office/drawing/2014/main" id="{299160A9-E8DC-4236-AE98-8EAF740B6B99}"/>
              </a:ext>
            </a:extLst>
          </p:cNvPr>
          <p:cNvGrpSpPr/>
          <p:nvPr/>
        </p:nvGrpSpPr>
        <p:grpSpPr>
          <a:xfrm>
            <a:off x="346450" y="543784"/>
            <a:ext cx="933071" cy="933071"/>
            <a:chOff x="5638570" y="2971570"/>
            <a:chExt cx="914859" cy="914859"/>
          </a:xfrm>
        </p:grpSpPr>
        <p:sp>
          <p:nvSpPr>
            <p:cNvPr id="6" name="Oval 5">
              <a:extLst>
                <a:ext uri="{FF2B5EF4-FFF2-40B4-BE49-F238E27FC236}">
                  <a16:creationId xmlns:a16="http://schemas.microsoft.com/office/drawing/2014/main" id="{DA075323-77C5-4C8B-B556-1B9004993BE0}"/>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Network">
              <a:extLst>
                <a:ext uri="{FF2B5EF4-FFF2-40B4-BE49-F238E27FC236}">
                  <a16:creationId xmlns:a16="http://schemas.microsoft.com/office/drawing/2014/main" id="{7F5A9C3F-BE2C-4D6D-8ADC-BA7466211D0C}"/>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5" name="Title 2">
            <a:extLst>
              <a:ext uri="{FF2B5EF4-FFF2-40B4-BE49-F238E27FC236}">
                <a16:creationId xmlns:a16="http://schemas.microsoft.com/office/drawing/2014/main" id="{9C8219C3-F23C-4050-90B9-2F843A9682A4}"/>
              </a:ext>
            </a:extLst>
          </p:cNvPr>
          <p:cNvSpPr txBox="1">
            <a:spLocks/>
          </p:cNvSpPr>
          <p:nvPr/>
        </p:nvSpPr>
        <p:spPr>
          <a:xfrm>
            <a:off x="662799" y="4425775"/>
            <a:ext cx="3442883" cy="878959"/>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56" b="1" dirty="0"/>
              <a:t>Traditional </a:t>
            </a:r>
            <a:br>
              <a:rPr lang="en-GB" sz="2856" b="1" dirty="0"/>
            </a:br>
            <a:r>
              <a:rPr lang="en-GB" sz="2856" b="1" dirty="0"/>
              <a:t>Hub and Spoke</a:t>
            </a:r>
            <a:endParaRPr lang="en-GB" sz="3599" dirty="0"/>
          </a:p>
        </p:txBody>
      </p:sp>
      <p:pic>
        <p:nvPicPr>
          <p:cNvPr id="4" name="Graphic 3">
            <a:extLst>
              <a:ext uri="{FF2B5EF4-FFF2-40B4-BE49-F238E27FC236}">
                <a16:creationId xmlns:a16="http://schemas.microsoft.com/office/drawing/2014/main" id="{C664F2FA-10F7-4276-8068-676E5D7CA0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64346" y="1741247"/>
            <a:ext cx="7480549" cy="3981993"/>
          </a:xfrm>
          <a:prstGeom prst="rect">
            <a:avLst/>
          </a:prstGeom>
        </p:spPr>
      </p:pic>
    </p:spTree>
    <p:extLst>
      <p:ext uri="{BB962C8B-B14F-4D97-AF65-F5344CB8AC3E}">
        <p14:creationId xmlns:p14="http://schemas.microsoft.com/office/powerpoint/2010/main" val="228934163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370643" y="318283"/>
            <a:ext cx="2661213" cy="2896166"/>
          </a:xfrm>
          <a:prstGeom prst="rect">
            <a:avLst/>
          </a:prstGeom>
        </p:spPr>
        <p:txBody>
          <a:bodyPr wrap="square" anchor="ctr">
            <a:normAutofit/>
          </a:bodyPr>
          <a:lstStyle/>
          <a:p>
            <a:r>
              <a:rPr lang="en-GB"/>
              <a:t>Network Topology &amp; Connectivity</a:t>
            </a:r>
            <a:br>
              <a:rPr lang="en-GB"/>
            </a:br>
            <a:endParaRPr lang="en-GB"/>
          </a:p>
        </p:txBody>
      </p:sp>
      <p:grpSp>
        <p:nvGrpSpPr>
          <p:cNvPr id="3" name="Group 2">
            <a:extLst>
              <a:ext uri="{FF2B5EF4-FFF2-40B4-BE49-F238E27FC236}">
                <a16:creationId xmlns:a16="http://schemas.microsoft.com/office/drawing/2014/main" id="{299160A9-E8DC-4236-AE98-8EAF740B6B99}"/>
              </a:ext>
            </a:extLst>
          </p:cNvPr>
          <p:cNvGrpSpPr/>
          <p:nvPr/>
        </p:nvGrpSpPr>
        <p:grpSpPr>
          <a:xfrm>
            <a:off x="346450" y="543784"/>
            <a:ext cx="933071" cy="933071"/>
            <a:chOff x="5638570" y="2971570"/>
            <a:chExt cx="914859" cy="914859"/>
          </a:xfrm>
        </p:grpSpPr>
        <p:sp>
          <p:nvSpPr>
            <p:cNvPr id="6" name="Oval 5">
              <a:extLst>
                <a:ext uri="{FF2B5EF4-FFF2-40B4-BE49-F238E27FC236}">
                  <a16:creationId xmlns:a16="http://schemas.microsoft.com/office/drawing/2014/main" id="{DA075323-77C5-4C8B-B556-1B9004993BE0}"/>
                </a:ext>
              </a:extLst>
            </p:cNvPr>
            <p:cNvSpPr/>
            <p:nvPr/>
          </p:nvSpPr>
          <p:spPr>
            <a:xfrm>
              <a:off x="5638570" y="2971570"/>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Network">
              <a:extLst>
                <a:ext uri="{FF2B5EF4-FFF2-40B4-BE49-F238E27FC236}">
                  <a16:creationId xmlns:a16="http://schemas.microsoft.com/office/drawing/2014/main" id="{7F5A9C3F-BE2C-4D6D-8ADC-BA7466211D0C}"/>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5" name="Title 2">
            <a:extLst>
              <a:ext uri="{FF2B5EF4-FFF2-40B4-BE49-F238E27FC236}">
                <a16:creationId xmlns:a16="http://schemas.microsoft.com/office/drawing/2014/main" id="{9C8219C3-F23C-4050-90B9-2F843A9682A4}"/>
              </a:ext>
            </a:extLst>
          </p:cNvPr>
          <p:cNvSpPr txBox="1">
            <a:spLocks/>
          </p:cNvSpPr>
          <p:nvPr/>
        </p:nvSpPr>
        <p:spPr>
          <a:xfrm>
            <a:off x="662799" y="4417026"/>
            <a:ext cx="3442883" cy="896457"/>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56" b="1" dirty="0"/>
              <a:t>Connectivity to </a:t>
            </a:r>
          </a:p>
          <a:p>
            <a:r>
              <a:rPr lang="en-GB" sz="2856" b="1" dirty="0"/>
              <a:t>PaaS services</a:t>
            </a:r>
            <a:endParaRPr lang="en-GB" sz="3599" dirty="0"/>
          </a:p>
        </p:txBody>
      </p:sp>
      <p:sp>
        <p:nvSpPr>
          <p:cNvPr id="2" name="Title 1">
            <a:extLst>
              <a:ext uri="{FF2B5EF4-FFF2-40B4-BE49-F238E27FC236}">
                <a16:creationId xmlns:a16="http://schemas.microsoft.com/office/drawing/2014/main" id="{5B7F62A0-5E5A-4A74-BABF-09F8FB8173BB}"/>
              </a:ext>
            </a:extLst>
          </p:cNvPr>
          <p:cNvSpPr txBox="1">
            <a:spLocks/>
          </p:cNvSpPr>
          <p:nvPr/>
        </p:nvSpPr>
        <p:spPr>
          <a:xfrm>
            <a:off x="4866992" y="381583"/>
            <a:ext cx="4286633" cy="55399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530" b="0" i="0" u="none" strike="noStrike" kern="1200" cap="none" spc="0" normalizeH="0" baseline="0" noProof="0" dirty="0">
                <a:ln>
                  <a:noFill/>
                </a:ln>
                <a:solidFill>
                  <a:srgbClr val="4472C4"/>
                </a:solidFill>
                <a:effectLst/>
                <a:uLnTx/>
                <a:uFillTx/>
                <a:latin typeface="Segoe UI Semilight" panose="020B0402040204020203" pitchFamily="34" charset="0"/>
                <a:ea typeface="+mj-ea"/>
                <a:cs typeface="Segoe UI Semilight" panose="020B0402040204020203" pitchFamily="34" charset="0"/>
              </a:rPr>
              <a:t>Private Link</a:t>
            </a:r>
            <a:endParaRPr kumimoji="0" lang="en-US" sz="3530" b="0" i="0" u="none" strike="noStrike" kern="1200" cap="none" spc="0" normalizeH="0" baseline="0" noProof="0" dirty="0">
              <a:ln>
                <a:noFill/>
              </a:ln>
              <a:solidFill>
                <a:prstClr val="black"/>
              </a:solidFill>
              <a:effectLst/>
              <a:uLnTx/>
              <a:uFillTx/>
              <a:latin typeface="Segoe UI Semilight" panose="020B0402040204020203" pitchFamily="34" charset="0"/>
              <a:ea typeface="+mj-ea"/>
              <a:cs typeface="Segoe UI Semilight" panose="020B0402040204020203" pitchFamily="34" charset="0"/>
            </a:endParaRPr>
          </a:p>
        </p:txBody>
      </p:sp>
      <p:pic>
        <p:nvPicPr>
          <p:cNvPr id="4" name="Graphic 3">
            <a:extLst>
              <a:ext uri="{FF2B5EF4-FFF2-40B4-BE49-F238E27FC236}">
                <a16:creationId xmlns:a16="http://schemas.microsoft.com/office/drawing/2014/main" id="{29963E84-E0A3-4432-8044-DFC9FC5579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31856" y="318283"/>
            <a:ext cx="496544" cy="496544"/>
          </a:xfrm>
          <a:prstGeom prst="rect">
            <a:avLst/>
          </a:prstGeom>
        </p:spPr>
      </p:pic>
      <p:sp>
        <p:nvSpPr>
          <p:cNvPr id="12" name="Rectangle 11">
            <a:extLst>
              <a:ext uri="{FF2B5EF4-FFF2-40B4-BE49-F238E27FC236}">
                <a16:creationId xmlns:a16="http://schemas.microsoft.com/office/drawing/2014/main" id="{572D1951-B71A-4F6B-8150-52596209304D}"/>
              </a:ext>
            </a:extLst>
          </p:cNvPr>
          <p:cNvSpPr/>
          <p:nvPr/>
        </p:nvSpPr>
        <p:spPr bwMode="auto">
          <a:xfrm>
            <a:off x="8169806" y="2118410"/>
            <a:ext cx="2715480" cy="1437956"/>
          </a:xfrm>
          <a:prstGeom prst="rect">
            <a:avLst/>
          </a:prstGeom>
          <a:noFill/>
          <a:ln w="28575">
            <a:solidFill>
              <a:srgbClr val="0070C0"/>
            </a:solidFill>
            <a:prstDash val="sysDash"/>
          </a:ln>
        </p:spPr>
        <p:txBody>
          <a:bodyPr lIns="179285" tIns="143428" rIns="179285" bIns="143428" anchor="t" anchorCtr="0"/>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1250">
                    <a:srgbClr val="353535"/>
                  </a:gs>
                  <a:gs pos="100000">
                    <a:srgbClr val="353535"/>
                  </a:gs>
                </a:gsLst>
                <a:lin ang="5400000" scaled="0"/>
              </a:gradFill>
              <a:effectLst/>
              <a:uLnTx/>
              <a:uFillTx/>
              <a:latin typeface="Calibri" panose="020F0502020204030204"/>
              <a:ea typeface="MS PGothic" pitchFamily="34" charset="-128"/>
              <a:cs typeface="+mn-cs"/>
            </a:endParaRPr>
          </a:p>
        </p:txBody>
      </p:sp>
      <p:pic>
        <p:nvPicPr>
          <p:cNvPr id="14" name="Picture 13">
            <a:extLst>
              <a:ext uri="{FF2B5EF4-FFF2-40B4-BE49-F238E27FC236}">
                <a16:creationId xmlns:a16="http://schemas.microsoft.com/office/drawing/2014/main" id="{B0E15BA2-008B-49CE-9DED-D74D14CBC64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81204" y="3362584"/>
            <a:ext cx="229305" cy="217581"/>
          </a:xfrm>
          <a:prstGeom prst="rect">
            <a:avLst/>
          </a:prstGeom>
        </p:spPr>
      </p:pic>
      <p:pic>
        <p:nvPicPr>
          <p:cNvPr id="15" name="Picture 14">
            <a:extLst>
              <a:ext uri="{FF2B5EF4-FFF2-40B4-BE49-F238E27FC236}">
                <a16:creationId xmlns:a16="http://schemas.microsoft.com/office/drawing/2014/main" id="{CCAD4612-8CAF-446B-BF4F-861A97579BB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66744" y="2646225"/>
            <a:ext cx="541668" cy="541668"/>
          </a:xfrm>
          <a:prstGeom prst="rect">
            <a:avLst/>
          </a:prstGeom>
        </p:spPr>
      </p:pic>
      <p:grpSp>
        <p:nvGrpSpPr>
          <p:cNvPr id="16" name="Group 15">
            <a:extLst>
              <a:ext uri="{FF2B5EF4-FFF2-40B4-BE49-F238E27FC236}">
                <a16:creationId xmlns:a16="http://schemas.microsoft.com/office/drawing/2014/main" id="{1A4F1922-34A6-486F-AB2C-574871912CD3}"/>
              </a:ext>
            </a:extLst>
          </p:cNvPr>
          <p:cNvGrpSpPr/>
          <p:nvPr/>
        </p:nvGrpSpPr>
        <p:grpSpPr>
          <a:xfrm>
            <a:off x="9254805" y="2769909"/>
            <a:ext cx="287002" cy="296763"/>
            <a:chOff x="5776171" y="2391242"/>
            <a:chExt cx="287002" cy="296763"/>
          </a:xfrm>
        </p:grpSpPr>
        <p:sp>
          <p:nvSpPr>
            <p:cNvPr id="17" name="Rectangle: Rounded Corners 146">
              <a:extLst>
                <a:ext uri="{FF2B5EF4-FFF2-40B4-BE49-F238E27FC236}">
                  <a16:creationId xmlns:a16="http://schemas.microsoft.com/office/drawing/2014/main" id="{D8A2A31B-DDC5-40CB-8160-55A68DD222FC}"/>
                </a:ext>
              </a:extLst>
            </p:cNvPr>
            <p:cNvSpPr/>
            <p:nvPr/>
          </p:nvSpPr>
          <p:spPr bwMode="auto">
            <a:xfrm rot="2700000">
              <a:off x="5784464" y="2401682"/>
              <a:ext cx="276434" cy="276434"/>
            </a:xfrm>
            <a:prstGeom prst="roundRect">
              <a:avLst>
                <a:gd name="adj" fmla="val 1100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A8B9AF3A-2680-4F32-BBC9-64D0B9419614}"/>
                </a:ext>
              </a:extLst>
            </p:cNvPr>
            <p:cNvSpPr/>
            <p:nvPr/>
          </p:nvSpPr>
          <p:spPr bwMode="auto">
            <a:xfrm>
              <a:off x="5880325" y="2495701"/>
              <a:ext cx="84712" cy="84712"/>
            </a:xfrm>
            <a:prstGeom prst="ellipse">
              <a:avLst/>
            </a:prstGeom>
            <a:noFill/>
            <a:ln w="19050">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19" name="Arrow: Down 148">
              <a:extLst>
                <a:ext uri="{FF2B5EF4-FFF2-40B4-BE49-F238E27FC236}">
                  <a16:creationId xmlns:a16="http://schemas.microsoft.com/office/drawing/2014/main" id="{993259A9-2EC2-4EC7-A612-75F99AE62BEE}"/>
                </a:ext>
              </a:extLst>
            </p:cNvPr>
            <p:cNvSpPr/>
            <p:nvPr/>
          </p:nvSpPr>
          <p:spPr bwMode="auto">
            <a:xfrm rot="10800000">
              <a:off x="5888875" y="2391242"/>
              <a:ext cx="67613" cy="99157"/>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20" name="Arrow: Down 149">
              <a:extLst>
                <a:ext uri="{FF2B5EF4-FFF2-40B4-BE49-F238E27FC236}">
                  <a16:creationId xmlns:a16="http://schemas.microsoft.com/office/drawing/2014/main" id="{9B7A72A0-5ACE-4BC4-9ADF-CF80092A736A}"/>
                </a:ext>
              </a:extLst>
            </p:cNvPr>
            <p:cNvSpPr/>
            <p:nvPr/>
          </p:nvSpPr>
          <p:spPr bwMode="auto">
            <a:xfrm rot="16200000">
              <a:off x="5979788" y="2491952"/>
              <a:ext cx="67613" cy="99157"/>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21" name="Arrow: Down 150">
              <a:extLst>
                <a:ext uri="{FF2B5EF4-FFF2-40B4-BE49-F238E27FC236}">
                  <a16:creationId xmlns:a16="http://schemas.microsoft.com/office/drawing/2014/main" id="{CFBDAA88-39AB-44D1-959F-63ADD6E7A84A}"/>
                </a:ext>
              </a:extLst>
            </p:cNvPr>
            <p:cNvSpPr/>
            <p:nvPr/>
          </p:nvSpPr>
          <p:spPr bwMode="auto">
            <a:xfrm rot="5400000">
              <a:off x="5791943" y="2491951"/>
              <a:ext cx="67613" cy="99157"/>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85196731-6C31-49A4-BEEE-CD3F5DBC77DD}"/>
                </a:ext>
              </a:extLst>
            </p:cNvPr>
            <p:cNvSpPr/>
            <p:nvPr/>
          </p:nvSpPr>
          <p:spPr bwMode="auto">
            <a:xfrm>
              <a:off x="5896254" y="2635151"/>
              <a:ext cx="52854" cy="52854"/>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179480F5-B83B-49D0-920C-405BA8B9B1CA}"/>
                </a:ext>
              </a:extLst>
            </p:cNvPr>
            <p:cNvSpPr/>
            <p:nvPr/>
          </p:nvSpPr>
          <p:spPr bwMode="auto">
            <a:xfrm>
              <a:off x="5906964" y="2587639"/>
              <a:ext cx="27432" cy="91440"/>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grpSp>
      <p:cxnSp>
        <p:nvCxnSpPr>
          <p:cNvPr id="24" name="Straight Connector 23">
            <a:extLst>
              <a:ext uri="{FF2B5EF4-FFF2-40B4-BE49-F238E27FC236}">
                <a16:creationId xmlns:a16="http://schemas.microsoft.com/office/drawing/2014/main" id="{5E81699B-2DA8-4F9B-8788-E65BA1311580}"/>
              </a:ext>
            </a:extLst>
          </p:cNvPr>
          <p:cNvCxnSpPr>
            <a:cxnSpLocks/>
            <a:endCxn id="15" idx="1"/>
          </p:cNvCxnSpPr>
          <p:nvPr/>
        </p:nvCxnSpPr>
        <p:spPr>
          <a:xfrm flipV="1">
            <a:off x="9592752" y="2917059"/>
            <a:ext cx="173992" cy="94"/>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CB1AB4D5-4A08-4A30-9B3A-CFCCBE74A6E3}"/>
              </a:ext>
            </a:extLst>
          </p:cNvPr>
          <p:cNvPicPr>
            <a:picLocks noChangeAspect="1"/>
          </p:cNvPicPr>
          <p:nvPr/>
        </p:nvPicPr>
        <p:blipFill>
          <a:blip r:embed="rId9"/>
          <a:stretch>
            <a:fillRect/>
          </a:stretch>
        </p:blipFill>
        <p:spPr>
          <a:xfrm>
            <a:off x="10552326" y="1945578"/>
            <a:ext cx="332960" cy="321659"/>
          </a:xfrm>
          <a:prstGeom prst="rect">
            <a:avLst/>
          </a:prstGeom>
        </p:spPr>
      </p:pic>
      <p:sp>
        <p:nvSpPr>
          <p:cNvPr id="26" name="Rectangle 25">
            <a:extLst>
              <a:ext uri="{FF2B5EF4-FFF2-40B4-BE49-F238E27FC236}">
                <a16:creationId xmlns:a16="http://schemas.microsoft.com/office/drawing/2014/main" id="{F9E3E4DF-9E0D-4468-99D8-06D278838873}"/>
              </a:ext>
            </a:extLst>
          </p:cNvPr>
          <p:cNvSpPr/>
          <p:nvPr/>
        </p:nvSpPr>
        <p:spPr bwMode="auto">
          <a:xfrm>
            <a:off x="4750683" y="2111514"/>
            <a:ext cx="2270332" cy="1437957"/>
          </a:xfrm>
          <a:prstGeom prst="rect">
            <a:avLst/>
          </a:prstGeom>
          <a:noFill/>
          <a:ln w="28575" cap="sq" cmpd="sng" algn="ctr">
            <a:solidFill>
              <a:srgbClr val="4472C4"/>
            </a:solidFill>
            <a:prstDash val="sysDot"/>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br>
              <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cxnSp>
        <p:nvCxnSpPr>
          <p:cNvPr id="27" name="Connector: Elbow 26">
            <a:extLst>
              <a:ext uri="{FF2B5EF4-FFF2-40B4-BE49-F238E27FC236}">
                <a16:creationId xmlns:a16="http://schemas.microsoft.com/office/drawing/2014/main" id="{78A42B4A-2BCD-4C0C-8306-402962979D84}"/>
              </a:ext>
            </a:extLst>
          </p:cNvPr>
          <p:cNvCxnSpPr>
            <a:cxnSpLocks/>
            <a:stCxn id="30" idx="2"/>
          </p:cNvCxnSpPr>
          <p:nvPr/>
        </p:nvCxnSpPr>
        <p:spPr>
          <a:xfrm rot="16200000" flipH="1">
            <a:off x="5570035" y="2317712"/>
            <a:ext cx="78463" cy="925598"/>
          </a:xfrm>
          <a:prstGeom prst="bentConnector2">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61526446-4183-4261-AF01-106E59DBB08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59167" y="3876772"/>
            <a:ext cx="402358" cy="440364"/>
          </a:xfrm>
          <a:prstGeom prst="rect">
            <a:avLst/>
          </a:prstGeom>
        </p:spPr>
      </p:pic>
      <p:pic>
        <p:nvPicPr>
          <p:cNvPr id="29" name="Picture 28">
            <a:extLst>
              <a:ext uri="{FF2B5EF4-FFF2-40B4-BE49-F238E27FC236}">
                <a16:creationId xmlns:a16="http://schemas.microsoft.com/office/drawing/2014/main" id="{FB21CD26-7E1B-47F2-A26D-1A8C8D96181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28581" y="3350532"/>
            <a:ext cx="229305" cy="217581"/>
          </a:xfrm>
          <a:prstGeom prst="rect">
            <a:avLst/>
          </a:prstGeom>
        </p:spPr>
      </p:pic>
      <p:pic>
        <p:nvPicPr>
          <p:cNvPr id="30" name="Picture 29">
            <a:extLst>
              <a:ext uri="{FF2B5EF4-FFF2-40B4-BE49-F238E27FC236}">
                <a16:creationId xmlns:a16="http://schemas.microsoft.com/office/drawing/2014/main" id="{91110ECC-CDFE-454C-9083-664E99D4F3D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75633" y="2199612"/>
            <a:ext cx="541668" cy="541668"/>
          </a:xfrm>
          <a:prstGeom prst="rect">
            <a:avLst/>
          </a:prstGeom>
        </p:spPr>
      </p:pic>
      <p:sp>
        <p:nvSpPr>
          <p:cNvPr id="31" name="TextBox 30">
            <a:extLst>
              <a:ext uri="{FF2B5EF4-FFF2-40B4-BE49-F238E27FC236}">
                <a16:creationId xmlns:a16="http://schemas.microsoft.com/office/drawing/2014/main" id="{0B121D06-024C-4C12-B0CF-CE7ED2937FDC}"/>
              </a:ext>
            </a:extLst>
          </p:cNvPr>
          <p:cNvSpPr txBox="1"/>
          <p:nvPr/>
        </p:nvSpPr>
        <p:spPr>
          <a:xfrm>
            <a:off x="5691860" y="3653580"/>
            <a:ext cx="1358838" cy="1661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a:ln>
                  <a:noFill/>
                </a:ln>
                <a:solidFill>
                  <a:srgbClr val="4472C4"/>
                </a:solidFill>
                <a:effectLst/>
                <a:uLnTx/>
                <a:uFillTx/>
                <a:latin typeface="Segoe UI Semibold"/>
                <a:ea typeface="+mn-ea"/>
                <a:cs typeface="+mn-cs"/>
              </a:rPr>
              <a:t>Service Consumer</a:t>
            </a:r>
          </a:p>
        </p:txBody>
      </p:sp>
      <p:pic>
        <p:nvPicPr>
          <p:cNvPr id="32" name="Picture 31">
            <a:extLst>
              <a:ext uri="{FF2B5EF4-FFF2-40B4-BE49-F238E27FC236}">
                <a16:creationId xmlns:a16="http://schemas.microsoft.com/office/drawing/2014/main" id="{7C7C327F-0A11-4477-A58A-4DE547054438}"/>
              </a:ext>
            </a:extLst>
          </p:cNvPr>
          <p:cNvPicPr>
            <a:picLocks noChangeAspect="1"/>
          </p:cNvPicPr>
          <p:nvPr/>
        </p:nvPicPr>
        <p:blipFill>
          <a:blip r:embed="rId9"/>
          <a:stretch>
            <a:fillRect/>
          </a:stretch>
        </p:blipFill>
        <p:spPr>
          <a:xfrm>
            <a:off x="6629221" y="1944027"/>
            <a:ext cx="335365" cy="324782"/>
          </a:xfrm>
          <a:prstGeom prst="rect">
            <a:avLst/>
          </a:prstGeom>
        </p:spPr>
      </p:pic>
      <p:pic>
        <p:nvPicPr>
          <p:cNvPr id="33" name="Picture 2">
            <a:extLst>
              <a:ext uri="{FF2B5EF4-FFF2-40B4-BE49-F238E27FC236}">
                <a16:creationId xmlns:a16="http://schemas.microsoft.com/office/drawing/2014/main" id="{306DDDBA-144F-4FEC-AA39-60F4505531C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911513" y="3167525"/>
            <a:ext cx="561269" cy="59625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C545E49D-7494-4FF7-B3F3-6E66FF833D0C}"/>
              </a:ext>
            </a:extLst>
          </p:cNvPr>
          <p:cNvPicPr>
            <a:picLocks noChangeAspect="1"/>
          </p:cNvPicPr>
          <p:nvPr/>
        </p:nvPicPr>
        <p:blipFill>
          <a:blip r:embed="rId1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729709" y="4317602"/>
            <a:ext cx="938753" cy="676193"/>
          </a:xfrm>
          <a:prstGeom prst="rect">
            <a:avLst/>
          </a:prstGeom>
          <a:ln>
            <a:tailEnd type="triangle"/>
          </a:ln>
        </p:spPr>
      </p:pic>
      <p:cxnSp>
        <p:nvCxnSpPr>
          <p:cNvPr id="35" name="Straight Connector 34">
            <a:extLst>
              <a:ext uri="{FF2B5EF4-FFF2-40B4-BE49-F238E27FC236}">
                <a16:creationId xmlns:a16="http://schemas.microsoft.com/office/drawing/2014/main" id="{DCEF11D0-494A-4231-BB58-9213E300213A}"/>
              </a:ext>
            </a:extLst>
          </p:cNvPr>
          <p:cNvCxnSpPr>
            <a:cxnSpLocks/>
            <a:stCxn id="34" idx="0"/>
          </p:cNvCxnSpPr>
          <p:nvPr/>
        </p:nvCxnSpPr>
        <p:spPr>
          <a:xfrm flipH="1" flipV="1">
            <a:off x="5192148" y="3784327"/>
            <a:ext cx="6938" cy="533275"/>
          </a:xfrm>
          <a:prstGeom prst="line">
            <a:avLst/>
          </a:prstGeom>
          <a:ln w="38100" cmpd="sng">
            <a:solidFill>
              <a:schemeClr val="accent1"/>
            </a:solidFill>
          </a:ln>
          <a:effectLst/>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071E16B-8FE9-4F56-99F5-CDB8BAF48852}"/>
              </a:ext>
            </a:extLst>
          </p:cNvPr>
          <p:cNvSpPr txBox="1"/>
          <p:nvPr/>
        </p:nvSpPr>
        <p:spPr>
          <a:xfrm>
            <a:off x="4749976" y="5061782"/>
            <a:ext cx="1115002" cy="251701"/>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t>On-premises</a:t>
            </a:r>
          </a:p>
        </p:txBody>
      </p:sp>
      <p:sp>
        <p:nvSpPr>
          <p:cNvPr id="37" name="TextBox 36">
            <a:extLst>
              <a:ext uri="{FF2B5EF4-FFF2-40B4-BE49-F238E27FC236}">
                <a16:creationId xmlns:a16="http://schemas.microsoft.com/office/drawing/2014/main" id="{39491164-72EA-4624-95AB-5EAC987024EC}"/>
              </a:ext>
            </a:extLst>
          </p:cNvPr>
          <p:cNvSpPr txBox="1"/>
          <p:nvPr/>
        </p:nvSpPr>
        <p:spPr>
          <a:xfrm>
            <a:off x="5668462" y="1751783"/>
            <a:ext cx="1128044" cy="2908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solidFill>
                  <a:srgbClr val="FF0000"/>
                </a:solidFill>
                <a:effectLst/>
                <a:uLnTx/>
                <a:uFillTx/>
                <a:latin typeface="Segoe UI Semibold"/>
                <a:ea typeface="+mn-ea"/>
                <a:cs typeface="+mn-cs"/>
              </a:rPr>
              <a:t>Deny Outbound: Internet</a:t>
            </a:r>
          </a:p>
        </p:txBody>
      </p:sp>
      <p:pic>
        <p:nvPicPr>
          <p:cNvPr id="38" name="Picture 37">
            <a:extLst>
              <a:ext uri="{FF2B5EF4-FFF2-40B4-BE49-F238E27FC236}">
                <a16:creationId xmlns:a16="http://schemas.microsoft.com/office/drawing/2014/main" id="{DE7E5B14-9228-4FAB-949C-6DDC9BB2053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478844" y="2656642"/>
            <a:ext cx="344245" cy="533777"/>
          </a:xfrm>
          <a:prstGeom prst="rect">
            <a:avLst/>
          </a:prstGeom>
        </p:spPr>
      </p:pic>
      <p:sp>
        <p:nvSpPr>
          <p:cNvPr id="39" name="TextBox 38">
            <a:extLst>
              <a:ext uri="{FF2B5EF4-FFF2-40B4-BE49-F238E27FC236}">
                <a16:creationId xmlns:a16="http://schemas.microsoft.com/office/drawing/2014/main" id="{9CC9D69E-8CFE-4ABD-AB27-B4C48E7CD66C}"/>
              </a:ext>
            </a:extLst>
          </p:cNvPr>
          <p:cNvSpPr txBox="1"/>
          <p:nvPr/>
        </p:nvSpPr>
        <p:spPr>
          <a:xfrm>
            <a:off x="8849008" y="3160764"/>
            <a:ext cx="1128044" cy="145424"/>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a:ln>
                  <a:noFill/>
                </a:ln>
                <a:solidFill>
                  <a:srgbClr val="4472C4"/>
                </a:solidFill>
                <a:effectLst/>
                <a:uLnTx/>
                <a:uFillTx/>
                <a:latin typeface="Segoe UI Semibold"/>
                <a:ea typeface="+mn-ea"/>
                <a:cs typeface="+mn-cs"/>
              </a:rPr>
              <a:t>ILB</a:t>
            </a:r>
          </a:p>
        </p:txBody>
      </p:sp>
      <p:cxnSp>
        <p:nvCxnSpPr>
          <p:cNvPr id="40" name="Straight Connector 39">
            <a:extLst>
              <a:ext uri="{FF2B5EF4-FFF2-40B4-BE49-F238E27FC236}">
                <a16:creationId xmlns:a16="http://schemas.microsoft.com/office/drawing/2014/main" id="{EDAF952A-0992-46AD-AF4C-CAE2DD1AEC96}"/>
              </a:ext>
            </a:extLst>
          </p:cNvPr>
          <p:cNvCxnSpPr>
            <a:cxnSpLocks/>
          </p:cNvCxnSpPr>
          <p:nvPr/>
        </p:nvCxnSpPr>
        <p:spPr>
          <a:xfrm flipV="1">
            <a:off x="5166114" y="3006630"/>
            <a:ext cx="3083" cy="355954"/>
          </a:xfrm>
          <a:prstGeom prst="line">
            <a:avLst/>
          </a:prstGeom>
          <a:ln w="38100" cmpd="sng">
            <a:solidFill>
              <a:schemeClr val="accent2"/>
            </a:solidFill>
          </a:ln>
          <a:effectLst/>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D3A0FE1-54C3-4D91-A059-690B6E0D3C24}"/>
              </a:ext>
            </a:extLst>
          </p:cNvPr>
          <p:cNvCxnSpPr>
            <a:cxnSpLocks/>
          </p:cNvCxnSpPr>
          <p:nvPr/>
        </p:nvCxnSpPr>
        <p:spPr>
          <a:xfrm>
            <a:off x="5146467" y="2997224"/>
            <a:ext cx="961222" cy="10388"/>
          </a:xfrm>
          <a:prstGeom prst="straightConnector1">
            <a:avLst/>
          </a:prstGeom>
          <a:ln w="317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ED72E7F-B220-4F3E-98B9-958A37AC33AE}"/>
              </a:ext>
            </a:extLst>
          </p:cNvPr>
          <p:cNvSpPr txBox="1"/>
          <p:nvPr/>
        </p:nvSpPr>
        <p:spPr>
          <a:xfrm>
            <a:off x="4572896" y="3784327"/>
            <a:ext cx="470761" cy="436273"/>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a:ln>
                  <a:noFill/>
                </a:ln>
                <a:solidFill>
                  <a:srgbClr val="4472C4"/>
                </a:solidFill>
                <a:effectLst/>
                <a:uLnTx/>
                <a:uFillTx/>
                <a:latin typeface="Segoe UI Semibold"/>
                <a:ea typeface="+mn-ea"/>
                <a:cs typeface="+mn-cs"/>
              </a:rPr>
              <a:t>ER PrivatePeering</a:t>
            </a:r>
          </a:p>
        </p:txBody>
      </p:sp>
      <p:sp>
        <p:nvSpPr>
          <p:cNvPr id="43" name="TextBox 42">
            <a:extLst>
              <a:ext uri="{FF2B5EF4-FFF2-40B4-BE49-F238E27FC236}">
                <a16:creationId xmlns:a16="http://schemas.microsoft.com/office/drawing/2014/main" id="{1FBA5B36-3F38-400C-9E9A-02F403A7FEB3}"/>
              </a:ext>
            </a:extLst>
          </p:cNvPr>
          <p:cNvSpPr txBox="1"/>
          <p:nvPr/>
        </p:nvSpPr>
        <p:spPr>
          <a:xfrm>
            <a:off x="9541807" y="1775812"/>
            <a:ext cx="1128044" cy="2908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solidFill>
                  <a:srgbClr val="FF0000"/>
                </a:solidFill>
                <a:effectLst/>
                <a:uLnTx/>
                <a:uFillTx/>
                <a:latin typeface="Segoe UI Semibold"/>
                <a:ea typeface="+mn-ea"/>
                <a:cs typeface="+mn-cs"/>
              </a:rPr>
              <a:t>Deny Inbound: Internet</a:t>
            </a:r>
          </a:p>
        </p:txBody>
      </p:sp>
      <p:sp>
        <p:nvSpPr>
          <p:cNvPr id="44" name="TextBox 43">
            <a:extLst>
              <a:ext uri="{FF2B5EF4-FFF2-40B4-BE49-F238E27FC236}">
                <a16:creationId xmlns:a16="http://schemas.microsoft.com/office/drawing/2014/main" id="{4017548C-F27E-4D24-9223-E3C7C969E3A5}"/>
              </a:ext>
            </a:extLst>
          </p:cNvPr>
          <p:cNvSpPr txBox="1"/>
          <p:nvPr/>
        </p:nvSpPr>
        <p:spPr>
          <a:xfrm>
            <a:off x="9614391" y="3264261"/>
            <a:ext cx="1128044" cy="145424"/>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a:ln>
                  <a:noFill/>
                </a:ln>
                <a:solidFill>
                  <a:srgbClr val="4472C4"/>
                </a:solidFill>
                <a:effectLst/>
                <a:uLnTx/>
                <a:uFillTx/>
                <a:latin typeface="Segoe UI Semibold"/>
                <a:ea typeface="+mn-ea"/>
                <a:cs typeface="+mn-cs"/>
              </a:rPr>
              <a:t>application VMs</a:t>
            </a:r>
          </a:p>
        </p:txBody>
      </p:sp>
      <p:sp>
        <p:nvSpPr>
          <p:cNvPr id="45" name="TextBox 44">
            <a:extLst>
              <a:ext uri="{FF2B5EF4-FFF2-40B4-BE49-F238E27FC236}">
                <a16:creationId xmlns:a16="http://schemas.microsoft.com/office/drawing/2014/main" id="{D02A7EFF-431C-4AC9-B046-717F682EFE8C}"/>
              </a:ext>
            </a:extLst>
          </p:cNvPr>
          <p:cNvSpPr txBox="1"/>
          <p:nvPr/>
        </p:nvSpPr>
        <p:spPr>
          <a:xfrm>
            <a:off x="9705415" y="3637839"/>
            <a:ext cx="1128044" cy="1661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a:ln>
                  <a:noFill/>
                </a:ln>
                <a:solidFill>
                  <a:srgbClr val="4472C4"/>
                </a:solidFill>
                <a:effectLst/>
                <a:uLnTx/>
                <a:uFillTx/>
                <a:latin typeface="Segoe UI Semibold"/>
                <a:ea typeface="+mn-ea"/>
                <a:cs typeface="+mn-cs"/>
              </a:rPr>
              <a:t>Service Provider</a:t>
            </a:r>
          </a:p>
        </p:txBody>
      </p:sp>
      <p:cxnSp>
        <p:nvCxnSpPr>
          <p:cNvPr id="46" name="Straight Connector 45">
            <a:extLst>
              <a:ext uri="{FF2B5EF4-FFF2-40B4-BE49-F238E27FC236}">
                <a16:creationId xmlns:a16="http://schemas.microsoft.com/office/drawing/2014/main" id="{50DA23DF-8E29-4CD0-951B-3F16F53758F9}"/>
              </a:ext>
            </a:extLst>
          </p:cNvPr>
          <p:cNvCxnSpPr>
            <a:cxnSpLocks/>
          </p:cNvCxnSpPr>
          <p:nvPr/>
        </p:nvCxnSpPr>
        <p:spPr>
          <a:xfrm flipH="1" flipV="1">
            <a:off x="9008351" y="2923531"/>
            <a:ext cx="213327" cy="94"/>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7" name="Graphic 46">
            <a:extLst>
              <a:ext uri="{FF2B5EF4-FFF2-40B4-BE49-F238E27FC236}">
                <a16:creationId xmlns:a16="http://schemas.microsoft.com/office/drawing/2014/main" id="{F3D3840B-590C-4EB9-BEB5-5A4037D8F2E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640506" y="2769908"/>
            <a:ext cx="363421" cy="310459"/>
          </a:xfrm>
          <a:prstGeom prst="rect">
            <a:avLst/>
          </a:prstGeom>
        </p:spPr>
      </p:pic>
      <p:pic>
        <p:nvPicPr>
          <p:cNvPr id="48" name="Graphic 47">
            <a:extLst>
              <a:ext uri="{FF2B5EF4-FFF2-40B4-BE49-F238E27FC236}">
                <a16:creationId xmlns:a16="http://schemas.microsoft.com/office/drawing/2014/main" id="{1D927B76-3295-4DBF-830B-A8C050CC9CB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170201" y="2604447"/>
            <a:ext cx="476250" cy="476250"/>
          </a:xfrm>
          <a:prstGeom prst="rect">
            <a:avLst/>
          </a:prstGeom>
        </p:spPr>
      </p:pic>
      <p:sp>
        <p:nvSpPr>
          <p:cNvPr id="49" name="TextBox 48">
            <a:extLst>
              <a:ext uri="{FF2B5EF4-FFF2-40B4-BE49-F238E27FC236}">
                <a16:creationId xmlns:a16="http://schemas.microsoft.com/office/drawing/2014/main" id="{96638D86-2669-4741-878C-95DDAD920E85}"/>
              </a:ext>
            </a:extLst>
          </p:cNvPr>
          <p:cNvSpPr txBox="1"/>
          <p:nvPr/>
        </p:nvSpPr>
        <p:spPr>
          <a:xfrm>
            <a:off x="5980184" y="3158659"/>
            <a:ext cx="889882" cy="2908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a:ln>
                  <a:noFill/>
                </a:ln>
                <a:solidFill>
                  <a:prstClr val="black"/>
                </a:solidFill>
                <a:effectLst/>
                <a:uLnTx/>
                <a:uFillTx/>
                <a:latin typeface="Segoe UI Semibold"/>
                <a:ea typeface="+mn-ea"/>
                <a:cs typeface="+mn-cs"/>
              </a:rPr>
              <a:t>Private Endpoint</a:t>
            </a:r>
          </a:p>
        </p:txBody>
      </p:sp>
      <p:sp>
        <p:nvSpPr>
          <p:cNvPr id="50" name="TextBox 49">
            <a:extLst>
              <a:ext uri="{FF2B5EF4-FFF2-40B4-BE49-F238E27FC236}">
                <a16:creationId xmlns:a16="http://schemas.microsoft.com/office/drawing/2014/main" id="{AB97D780-D65F-420B-BF00-2AC46EEE5697}"/>
              </a:ext>
            </a:extLst>
          </p:cNvPr>
          <p:cNvSpPr txBox="1"/>
          <p:nvPr/>
        </p:nvSpPr>
        <p:spPr>
          <a:xfrm>
            <a:off x="8264190" y="3151465"/>
            <a:ext cx="1128044" cy="2908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a:ln>
                  <a:noFill/>
                </a:ln>
                <a:solidFill>
                  <a:prstClr val="black"/>
                </a:solidFill>
                <a:effectLst/>
                <a:uLnTx/>
                <a:uFillTx/>
                <a:latin typeface="Segoe UI Semibold"/>
                <a:ea typeface="+mn-ea"/>
                <a:cs typeface="+mn-cs"/>
              </a:rPr>
              <a:t>Private Link Service</a:t>
            </a:r>
          </a:p>
        </p:txBody>
      </p:sp>
      <p:sp>
        <p:nvSpPr>
          <p:cNvPr id="51" name="TextBox 50">
            <a:extLst>
              <a:ext uri="{FF2B5EF4-FFF2-40B4-BE49-F238E27FC236}">
                <a16:creationId xmlns:a16="http://schemas.microsoft.com/office/drawing/2014/main" id="{FC2AA499-674E-47FF-86E1-C279040B1E9A}"/>
              </a:ext>
            </a:extLst>
          </p:cNvPr>
          <p:cNvSpPr txBox="1"/>
          <p:nvPr/>
        </p:nvSpPr>
        <p:spPr>
          <a:xfrm>
            <a:off x="8275995" y="2268809"/>
            <a:ext cx="825763" cy="436273"/>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a:ln>
                  <a:noFill/>
                </a:ln>
                <a:solidFill>
                  <a:srgbClr val="4472C4"/>
                </a:solidFill>
                <a:effectLst/>
                <a:uLnTx/>
                <a:uFillTx/>
                <a:latin typeface="Segoe UI Semibold"/>
                <a:ea typeface="+mn-ea"/>
                <a:cs typeface="+mn-cs"/>
              </a:rPr>
              <a:t> </a:t>
            </a:r>
            <a:r>
              <a:rPr kumimoji="0" lang="en-US" sz="1050" b="0" i="0" u="none" strike="noStrike" kern="0" cap="none" spc="0" normalizeH="0" baseline="0" noProof="0">
                <a:ln>
                  <a:noFill/>
                </a:ln>
                <a:solidFill>
                  <a:srgbClr val="00B050"/>
                </a:solidFill>
                <a:effectLst/>
                <a:uLnTx/>
                <a:uFillTx/>
                <a:latin typeface="Segoe UI Semibold"/>
                <a:ea typeface="+mn-ea"/>
                <a:cs typeface="+mn-cs"/>
              </a:rPr>
              <a:t>Internet non-routable Private IP</a:t>
            </a:r>
          </a:p>
        </p:txBody>
      </p:sp>
      <p:sp>
        <p:nvSpPr>
          <p:cNvPr id="52" name="TextBox 51">
            <a:extLst>
              <a:ext uri="{FF2B5EF4-FFF2-40B4-BE49-F238E27FC236}">
                <a16:creationId xmlns:a16="http://schemas.microsoft.com/office/drawing/2014/main" id="{04A82498-D150-42F5-96E1-F1F31FE36476}"/>
              </a:ext>
            </a:extLst>
          </p:cNvPr>
          <p:cNvSpPr txBox="1"/>
          <p:nvPr/>
        </p:nvSpPr>
        <p:spPr>
          <a:xfrm>
            <a:off x="5820690" y="2435942"/>
            <a:ext cx="1128044" cy="145424"/>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a:ln>
                  <a:noFill/>
                </a:ln>
                <a:solidFill>
                  <a:srgbClr val="4472C4"/>
                </a:solidFill>
                <a:effectLst/>
                <a:uLnTx/>
                <a:uFillTx/>
                <a:latin typeface="Segoe UI Semibold"/>
                <a:ea typeface="+mn-ea"/>
                <a:cs typeface="+mn-cs"/>
              </a:rPr>
              <a:t>Private IP</a:t>
            </a:r>
          </a:p>
        </p:txBody>
      </p:sp>
      <p:cxnSp>
        <p:nvCxnSpPr>
          <p:cNvPr id="53" name="Straight Connector 52">
            <a:extLst>
              <a:ext uri="{FF2B5EF4-FFF2-40B4-BE49-F238E27FC236}">
                <a16:creationId xmlns:a16="http://schemas.microsoft.com/office/drawing/2014/main" id="{30016B4B-D4FD-4083-9412-E5E56505AB04}"/>
              </a:ext>
            </a:extLst>
          </p:cNvPr>
          <p:cNvCxnSpPr>
            <a:cxnSpLocks/>
          </p:cNvCxnSpPr>
          <p:nvPr/>
        </p:nvCxnSpPr>
        <p:spPr>
          <a:xfrm>
            <a:off x="6711001" y="2901221"/>
            <a:ext cx="1651771" cy="15838"/>
          </a:xfrm>
          <a:prstGeom prst="line">
            <a:avLst/>
          </a:prstGeom>
          <a:ln w="34925">
            <a:solidFill>
              <a:srgbClr val="00B05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3FC174AE-70A1-434E-A1CE-44D4F07DFCE5}"/>
              </a:ext>
            </a:extLst>
          </p:cNvPr>
          <p:cNvSpPr/>
          <p:nvPr/>
        </p:nvSpPr>
        <p:spPr>
          <a:xfrm>
            <a:off x="7290841" y="2095173"/>
            <a:ext cx="609139" cy="145429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Calibri" panose="020F0502020204030204"/>
                <a:ea typeface="+mn-ea"/>
                <a:cs typeface="+mn-cs"/>
              </a:rPr>
              <a:t>Private Link</a:t>
            </a:r>
          </a:p>
        </p:txBody>
      </p:sp>
      <p:sp>
        <p:nvSpPr>
          <p:cNvPr id="55" name="TextBox 54">
            <a:extLst>
              <a:ext uri="{FF2B5EF4-FFF2-40B4-BE49-F238E27FC236}">
                <a16:creationId xmlns:a16="http://schemas.microsoft.com/office/drawing/2014/main" id="{FB85D1AA-47DF-4276-8A16-395771CF86D1}"/>
              </a:ext>
            </a:extLst>
          </p:cNvPr>
          <p:cNvSpPr txBox="1"/>
          <p:nvPr/>
        </p:nvSpPr>
        <p:spPr>
          <a:xfrm>
            <a:off x="5506096" y="3865651"/>
            <a:ext cx="1864230" cy="124650"/>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900" b="0" i="1" u="none" strike="noStrike" kern="0" cap="none" spc="0" normalizeH="0" baseline="0" noProof="0">
                <a:ln>
                  <a:noFill/>
                </a:ln>
                <a:solidFill>
                  <a:srgbClr val="4472C4"/>
                </a:solidFill>
                <a:effectLst/>
                <a:uLnTx/>
                <a:uFillTx/>
                <a:latin typeface="Segoe UI Semibold"/>
                <a:ea typeface="+mn-ea"/>
                <a:cs typeface="+mn-cs"/>
              </a:rPr>
              <a:t>AD Tenant A;  Subscription A</a:t>
            </a:r>
            <a:endParaRPr kumimoji="0" lang="en-US" sz="900" b="1" i="1" u="none" strike="noStrike" kern="0" cap="none" spc="0" normalizeH="0" baseline="0" noProof="0">
              <a:ln>
                <a:noFill/>
              </a:ln>
              <a:solidFill>
                <a:srgbClr val="4472C4"/>
              </a:solidFill>
              <a:effectLst/>
              <a:uLnTx/>
              <a:uFillTx/>
              <a:latin typeface="Segoe UI Semibold"/>
              <a:ea typeface="+mn-ea"/>
              <a:cs typeface="+mn-cs"/>
            </a:endParaRPr>
          </a:p>
        </p:txBody>
      </p:sp>
      <p:sp>
        <p:nvSpPr>
          <p:cNvPr id="56" name="Rectangle 55">
            <a:extLst>
              <a:ext uri="{FF2B5EF4-FFF2-40B4-BE49-F238E27FC236}">
                <a16:creationId xmlns:a16="http://schemas.microsoft.com/office/drawing/2014/main" id="{D81D31EF-B1FF-4508-8DD2-412B38B77DBC}"/>
              </a:ext>
            </a:extLst>
          </p:cNvPr>
          <p:cNvSpPr/>
          <p:nvPr/>
        </p:nvSpPr>
        <p:spPr>
          <a:xfrm>
            <a:off x="9266496" y="3839957"/>
            <a:ext cx="1678666" cy="216982"/>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900" b="0" i="1" u="none" strike="noStrike" kern="0" cap="none" spc="0" normalizeH="0" baseline="0" noProof="0">
                <a:ln>
                  <a:noFill/>
                </a:ln>
                <a:solidFill>
                  <a:srgbClr val="4472C4"/>
                </a:solidFill>
                <a:effectLst/>
                <a:uLnTx/>
                <a:uFillTx/>
                <a:latin typeface="Segoe UI Semibold"/>
                <a:ea typeface="+mn-ea"/>
                <a:cs typeface="+mn-cs"/>
              </a:rPr>
              <a:t>AD Tenant B;  Subscription B</a:t>
            </a:r>
            <a:endParaRPr kumimoji="0" lang="en-US" sz="900" b="1" i="1" u="none" strike="noStrike" kern="0" cap="none" spc="0" normalizeH="0" baseline="0" noProof="0">
              <a:ln>
                <a:noFill/>
              </a:ln>
              <a:solidFill>
                <a:srgbClr val="4472C4"/>
              </a:solidFill>
              <a:effectLst/>
              <a:uLnTx/>
              <a:uFillTx/>
              <a:latin typeface="Segoe UI Semibold"/>
              <a:ea typeface="+mn-ea"/>
              <a:cs typeface="+mn-cs"/>
            </a:endParaRPr>
          </a:p>
        </p:txBody>
      </p:sp>
    </p:spTree>
    <p:extLst>
      <p:ext uri="{BB962C8B-B14F-4D97-AF65-F5344CB8AC3E}">
        <p14:creationId xmlns:p14="http://schemas.microsoft.com/office/powerpoint/2010/main" val="356154061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3.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4.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05.potx" id="{1DDE26AD-FCDB-497F-934C-DE1647EF5047}" vid="{CBF047EE-8A2D-4DFD-80E1-D9926FB95026}"/>
    </a:ext>
  </a:extLst>
</a:theme>
</file>

<file path=ppt/theme/theme5.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E4C053C828D2640B9C01E5C3DF4EDBD" ma:contentTypeVersion="2" ma:contentTypeDescription="Create a new document." ma:contentTypeScope="" ma:versionID="a068e330c2e8cfe7747e641b29c4e335">
  <xsd:schema xmlns:xsd="http://www.w3.org/2001/XMLSchema" xmlns:xs="http://www.w3.org/2001/XMLSchema" xmlns:p="http://schemas.microsoft.com/office/2006/metadata/properties" xmlns:ns2="ca6a66c7-dba0-4e90-b914-2308387b31fd" targetNamespace="http://schemas.microsoft.com/office/2006/metadata/properties" ma:root="true" ma:fieldsID="51fcf6db20d2a690d6bb8fc2ec8148d9" ns2:_="">
    <xsd:import namespace="ca6a66c7-dba0-4e90-b914-2308387b31fd"/>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6a66c7-dba0-4e90-b914-2308387b31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9F90465-712B-4A59-81C3-87292793C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a6a66c7-dba0-4e90-b914-2308387b31f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purl.org/dc/dcmitype/"/>
    <ds:schemaRef ds:uri="http://purl.org/dc/elements/1.1/"/>
    <ds:schemaRef ds:uri="http://www.w3.org/XML/1998/namespace"/>
    <ds:schemaRef ds:uri="http://schemas.microsoft.com/office/2006/documentManagement/types"/>
    <ds:schemaRef ds:uri="http://purl.org/dc/terms/"/>
    <ds:schemaRef ds:uri="http://schemas.microsoft.com/office/infopath/2007/PartnerControls"/>
    <ds:schemaRef ds:uri="http://schemas.openxmlformats.org/package/2006/metadata/core-properties"/>
    <ds:schemaRef ds:uri="f246e2cc-82ea-4280-a093-3d905b8cf37f"/>
    <ds:schemaRef ds:uri="7d012e97-7506-42b8-a021-8a33a1a78026"/>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Azure_PowerPoint_template_Oct18</Template>
  <TotalTime>0</TotalTime>
  <Words>4079</Words>
  <Application>Microsoft Office PowerPoint</Application>
  <PresentationFormat>Custom</PresentationFormat>
  <Paragraphs>558</Paragraphs>
  <Slides>41</Slides>
  <Notes>39</Notes>
  <HiddenSlides>3</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41</vt:i4>
      </vt:variant>
    </vt:vector>
  </HeadingPairs>
  <TitlesOfParts>
    <vt:vector size="56" baseType="lpstr">
      <vt:lpstr>Arial</vt:lpstr>
      <vt:lpstr>Calibri</vt:lpstr>
      <vt:lpstr>Consolas</vt:lpstr>
      <vt:lpstr>Franklin Gothic Book</vt:lpstr>
      <vt:lpstr>Roboto Condensed</vt:lpstr>
      <vt:lpstr>Segoe UI</vt:lpstr>
      <vt:lpstr>Segoe UI Light</vt:lpstr>
      <vt:lpstr>Segoe UI Semibold</vt:lpstr>
      <vt:lpstr>Segoe UI Semilight</vt:lpstr>
      <vt:lpstr>Wingdings</vt:lpstr>
      <vt:lpstr>Dynamics 365</vt:lpstr>
      <vt:lpstr>Azure PPT Template - 2018</vt:lpstr>
      <vt:lpstr>***Black Template</vt:lpstr>
      <vt:lpstr>WHITE TEMPLATE</vt:lpstr>
      <vt:lpstr>Azure 1</vt:lpstr>
      <vt:lpstr>CAF Hackathon Advanced</vt:lpstr>
      <vt:lpstr>Photo layout 1</vt:lpstr>
      <vt:lpstr>Network Topology &amp; Connectivity </vt:lpstr>
      <vt:lpstr>Network Topology &amp; Connectivity </vt:lpstr>
      <vt:lpstr>Network Topology &amp; Connectivity </vt:lpstr>
      <vt:lpstr>Network Topology &amp; Connectivity </vt:lpstr>
      <vt:lpstr>Network Topology &amp; Connectivity </vt:lpstr>
      <vt:lpstr>Network Topology &amp; Connectivity </vt:lpstr>
      <vt:lpstr>Network Topology &amp; Connectivity </vt:lpstr>
      <vt:lpstr>Network Topology &amp; Connectivity </vt:lpstr>
      <vt:lpstr>Network Topology &amp; Connectivity </vt:lpstr>
      <vt:lpstr>Network Topology &amp; Connectivity </vt:lpstr>
      <vt:lpstr>Network Topology &amp; Connectivity </vt:lpstr>
      <vt:lpstr>Network Topology &amp; Connectivity </vt:lpstr>
      <vt:lpstr>Photo layout 1</vt:lpstr>
      <vt:lpstr>Management &amp; Monitoring</vt:lpstr>
      <vt:lpstr>Management &amp; Monitoring </vt:lpstr>
      <vt:lpstr>PowerPoint Presentation</vt:lpstr>
      <vt:lpstr>PowerPoint Presentation</vt:lpstr>
      <vt:lpstr>Photo layout 1</vt:lpstr>
      <vt:lpstr>Azure Monitor</vt:lpstr>
      <vt:lpstr>Data Collection &amp; Onboarding</vt:lpstr>
      <vt:lpstr>Changes in monitoring</vt:lpstr>
      <vt:lpstr>Azure Dashboards </vt:lpstr>
      <vt:lpstr>Alerting</vt:lpstr>
      <vt:lpstr>Photo layout 1</vt:lpstr>
      <vt:lpstr>Log Analytics Workspace</vt:lpstr>
      <vt:lpstr>Log Analytics Workspaces Deployment Models</vt:lpstr>
      <vt:lpstr>Log Analytics access mode</vt:lpstr>
      <vt:lpstr>Log Analytics centralized workspace</vt:lpstr>
      <vt:lpstr>Azure Monitor Log Analytics </vt:lpstr>
      <vt:lpstr>Photo layout 1</vt:lpstr>
      <vt:lpstr>PowerPoint Presentation</vt:lpstr>
      <vt:lpstr>PowerPoint Presentation</vt:lpstr>
      <vt:lpstr>Azure Security:</vt:lpstr>
      <vt:lpstr>Azure Policies </vt:lpstr>
      <vt:lpstr>Photo layout 1</vt:lpstr>
      <vt:lpstr>PowerPoint Presentation</vt:lpstr>
      <vt:lpstr>Keep in mind!</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Enterprise Scale</dc:title>
  <dc:subject>&lt;Speech title here&gt;</dc:subject>
  <dc:creator>Niels Ophey</dc:creator>
  <cp:keywords/>
  <dc:description>Template: Ariel Butz; ZUM Communications
Formatting: 
Audience Type:</dc:description>
  <cp:lastModifiedBy>Niels Ophey</cp:lastModifiedBy>
  <cp:revision>8</cp:revision>
  <dcterms:created xsi:type="dcterms:W3CDTF">2020-11-20T15:03:26Z</dcterms:created>
  <dcterms:modified xsi:type="dcterms:W3CDTF">2021-09-27T11:19:56Z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0x0101000E4C053C828D2640B9C01E5C3DF4EDBD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